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37_6D6B26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EE_7C1EB56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1A_C9062CD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57_6BFC96A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3" r:id="rId1"/>
    <p:sldMasterId id="2147483810" r:id="rId2"/>
    <p:sldMasterId id="2147483802" r:id="rId3"/>
    <p:sldMasterId id="2147483837" r:id="rId4"/>
  </p:sldMasterIdLst>
  <p:notesMasterIdLst>
    <p:notesMasterId r:id="rId29"/>
  </p:notesMasterIdLst>
  <p:handoutMasterIdLst>
    <p:handoutMasterId r:id="rId30"/>
  </p:handoutMasterIdLst>
  <p:sldIdLst>
    <p:sldId id="588" r:id="rId5"/>
    <p:sldId id="664" r:id="rId6"/>
    <p:sldId id="567" r:id="rId7"/>
    <p:sldId id="499" r:id="rId8"/>
    <p:sldId id="494" r:id="rId9"/>
    <p:sldId id="605" r:id="rId10"/>
    <p:sldId id="538" r:id="rId11"/>
    <p:sldId id="666" r:id="rId12"/>
    <p:sldId id="555" r:id="rId13"/>
    <p:sldId id="599" r:id="rId14"/>
    <p:sldId id="486" r:id="rId15"/>
    <p:sldId id="655" r:id="rId16"/>
    <p:sldId id="667" r:id="rId17"/>
    <p:sldId id="650" r:id="rId18"/>
    <p:sldId id="651" r:id="rId19"/>
    <p:sldId id="609" r:id="rId20"/>
    <p:sldId id="658" r:id="rId21"/>
    <p:sldId id="542" r:id="rId22"/>
    <p:sldId id="659" r:id="rId23"/>
    <p:sldId id="657" r:id="rId24"/>
    <p:sldId id="661" r:id="rId25"/>
    <p:sldId id="602" r:id="rId26"/>
    <p:sldId id="523" r:id="rId27"/>
    <p:sldId id="275" r:id="rId28"/>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2019 Lab Impact Report" id="{B6E03315-8248-4F97-8B33-24A8BEB7703D}">
          <p14:sldIdLst>
            <p14:sldId id="588"/>
            <p14:sldId id="664"/>
            <p14:sldId id="567"/>
            <p14:sldId id="499"/>
            <p14:sldId id="494"/>
            <p14:sldId id="605"/>
            <p14:sldId id="538"/>
            <p14:sldId id="666"/>
            <p14:sldId id="555"/>
            <p14:sldId id="599"/>
            <p14:sldId id="486"/>
            <p14:sldId id="655"/>
            <p14:sldId id="667"/>
            <p14:sldId id="650"/>
            <p14:sldId id="651"/>
            <p14:sldId id="609"/>
            <p14:sldId id="658"/>
            <p14:sldId id="542"/>
            <p14:sldId id="659"/>
            <p14:sldId id="657"/>
            <p14:sldId id="661"/>
            <p14:sldId id="602"/>
            <p14:sldId id="523"/>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E28022-D7C3-7F6D-9935-EFEC78678E2D}" name="Rob Kahn" initials="RK" userId="S::Rob.Kahn@cpiglobal.org::ea52d8cb-6f79-43cf-ab72-4dce1a86e784" providerId="AD"/>
  <p188:author id="{91C35823-7753-9044-FDCE-FE35FB14C8B6}" name="Sagar Joshi" initials="SJ" userId="S::Sagar.Joshi@cpiglobal.org::b8c91d17-f170-4fbd-a53e-19b2e187cde3" providerId="AD"/>
  <p188:author id="{A7102A27-7DC2-EE12-DFAC-A7C49E849786}" name="Angel Jacob" initials="AJ" userId="S::Angel.Jacob@cpiglobal.org::196d0051-8f04-4fe0-b17b-e0b70f7af0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Angela Woodall" initials="AW" lastIdx="1" clrIdx="28">
    <p:extLst>
      <p:ext uri="{19B8F6BF-5375-455C-9EA6-DF929625EA0E}">
        <p15:presenceInfo xmlns:p15="http://schemas.microsoft.com/office/powerpoint/2012/main" userId="S::angela.woodall@cpiglobal.org::61a480fd-cd30-4d6c-a1ea-fb3979ddf15b" providerId="AD"/>
      </p:ext>
    </p:extLst>
  </p:cmAuthor>
  <p:cmAuthor id="1" name="Laura Jungman" initials="LJ" lastIdx="6" clrIdx="0"/>
  <p:cmAuthor id="2" name="Laura Jungman" initials="LJ [2]" lastIdx="1" clrIdx="1"/>
  <p:cmAuthor id="3" name="Laura Jungman" initials="LJ [3]" lastIdx="1" clrIdx="2"/>
  <p:cmAuthor id="4" name="Laura Jungman" initials="LJ [4]" lastIdx="1" clrIdx="3"/>
  <p:cmAuthor id="5" name="Laura Jungman" initials="LJ [5]" lastIdx="1" clrIdx="4"/>
  <p:cmAuthor id="6" name="Laura Jungman" initials="LJ [6]" lastIdx="1" clrIdx="5"/>
  <p:cmAuthor id="7" name="Laura Jungman" initials="LJ [7]" lastIdx="1" clrIdx="6"/>
  <p:cmAuthor id="8" name="Laura Jungman" initials="LJ [8]" lastIdx="1" clrIdx="7"/>
  <p:cmAuthor id="9" name="Karoline Hallmeyer" initials="KH" lastIdx="182" clrIdx="8"/>
  <p:cmAuthor id="10" name="Julia Ellis" initials="JE" lastIdx="89" clrIdx="9"/>
  <p:cmAuthor id="11" name="Ben Broche" initials="BB" lastIdx="32" clrIdx="10"/>
  <p:cmAuthor id="12" name="Bella Tonkonogy" initials="BT" lastIdx="144" clrIdx="11"/>
  <p:cmAuthor id="13" name="Bella Tonkonogy" initials="" lastIdx="38" clrIdx="12"/>
  <p:cmAuthor id="14" name="Barbara Buchner" initials="BB" lastIdx="36" clrIdx="13"/>
  <p:cmAuthor id="15" name="Gloria Marie Coleman" initials="GMC" lastIdx="16" clrIdx="14"/>
  <p:cmAuthor id="16" name="Elysha Rom" initials="" lastIdx="28" clrIdx="15"/>
  <p:cmAuthor id="17" name="Donovan Escalante" initials="DE" lastIdx="10" clrIdx="16"/>
  <p:cmAuthor id="18" name="Dario Abramskiehn" initials="DA" lastIdx="93" clrIdx="17"/>
  <p:cmAuthor id="19" name="Maggie Young" initials="MY" lastIdx="49" clrIdx="18"/>
  <p:cmAuthor id="20" name="Amira Hankin" initials="AH" lastIdx="1" clrIdx="19"/>
  <p:cmAuthor id="21" name="Amira Hankin" initials="AH [2]" lastIdx="1" clrIdx="20"/>
  <p:cmAuthor id="22" name="Gloria Coleman" initials="GC" lastIdx="1" clrIdx="21"/>
  <p:cmAuthor id="23" name="Morgan Richmond" initials="MR" lastIdx="2" clrIdx="22"/>
  <p:cmAuthor id="24" name="Elysha Davila" initials="ED" lastIdx="1" clrIdx="23">
    <p:extLst>
      <p:ext uri="{19B8F6BF-5375-455C-9EA6-DF929625EA0E}">
        <p15:presenceInfo xmlns:p15="http://schemas.microsoft.com/office/powerpoint/2012/main" userId="S-1-5-21-3304803338-235052546-3618928178-61781" providerId="AD"/>
      </p:ext>
    </p:extLst>
  </p:cmAuthor>
  <p:cmAuthor id="25" name="Júlio Lubianco" initials="JL" lastIdx="5" clrIdx="24">
    <p:extLst>
      <p:ext uri="{19B8F6BF-5375-455C-9EA6-DF929625EA0E}">
        <p15:presenceInfo xmlns:p15="http://schemas.microsoft.com/office/powerpoint/2012/main" userId="Júlio Lubianco" providerId="None"/>
      </p:ext>
    </p:extLst>
  </p:cmAuthor>
  <p:cmAuthor id="26" name="Angel Jacob" initials="AJ" lastIdx="16" clrIdx="25">
    <p:extLst>
      <p:ext uri="{19B8F6BF-5375-455C-9EA6-DF929625EA0E}">
        <p15:presenceInfo xmlns:p15="http://schemas.microsoft.com/office/powerpoint/2012/main" userId="S::Angel.Jacob@cpidelhi.org::221f39a5-f2bc-40c5-ad81-00eadef0abbd" providerId="AD"/>
      </p:ext>
    </p:extLst>
  </p:cmAuthor>
  <p:cmAuthor id="27" name="Elysha Davila" initials="ED [2]" lastIdx="6" clrIdx="26">
    <p:extLst>
      <p:ext uri="{19B8F6BF-5375-455C-9EA6-DF929625EA0E}">
        <p15:presenceInfo xmlns:p15="http://schemas.microsoft.com/office/powerpoint/2012/main" userId="S::Elysha.Davila@cpisf.org::ec3a0c9a-1adf-4837-be44-941d70605f9d" providerId="AD"/>
      </p:ext>
    </p:extLst>
  </p:cmAuthor>
  <p:cmAuthor id="28" name="Angel Jacob" initials="AJ [2]" lastIdx="27" clrIdx="27">
    <p:extLst>
      <p:ext uri="{19B8F6BF-5375-455C-9EA6-DF929625EA0E}">
        <p15:presenceInfo xmlns:p15="http://schemas.microsoft.com/office/powerpoint/2012/main" userId="S::Angel.Jacob@cpiglobal.org::196d0051-8f04-4fe0-b17b-e0b70f7af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62C"/>
    <a:srgbClr val="EE8C20"/>
    <a:srgbClr val="036C97"/>
    <a:srgbClr val="048AC0"/>
    <a:srgbClr val="DE7339"/>
    <a:srgbClr val="FF3300"/>
    <a:srgbClr val="003366"/>
    <a:srgbClr val="005E9F"/>
    <a:srgbClr val="666666"/>
    <a:srgbClr val="E9A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0657" autoAdjust="0"/>
  </p:normalViewPr>
  <p:slideViewPr>
    <p:cSldViewPr snapToGrid="0" snapToObjects="1">
      <p:cViewPr>
        <p:scale>
          <a:sx n="74" d="100"/>
          <a:sy n="74" d="100"/>
        </p:scale>
        <p:origin x="542" y="130"/>
      </p:cViewPr>
      <p:guideLst>
        <p:guide orient="horz" pos="2160"/>
        <p:guide pos="3840"/>
      </p:guideLst>
    </p:cSldViewPr>
  </p:slideViewPr>
  <p:outlineViewPr>
    <p:cViewPr>
      <p:scale>
        <a:sx n="33" d="100"/>
        <a:sy n="33" d="100"/>
      </p:scale>
      <p:origin x="0" y="-4867"/>
    </p:cViewPr>
  </p:outlineViewPr>
  <p:notesTextViewPr>
    <p:cViewPr>
      <p:scale>
        <a:sx n="105" d="100"/>
        <a:sy n="105" d="100"/>
      </p:scale>
      <p:origin x="0" y="0"/>
    </p:cViewPr>
  </p:notesTextViewPr>
  <p:sorterViewPr>
    <p:cViewPr>
      <p:scale>
        <a:sx n="200" d="100"/>
        <a:sy n="200" d="100"/>
      </p:scale>
      <p:origin x="0" y="-26574"/>
    </p:cViewPr>
  </p:sorterViewPr>
  <p:notesViewPr>
    <p:cSldViewPr snapToGrid="0" snapToObjects="1">
      <p:cViewPr varScale="1">
        <p:scale>
          <a:sx n="153" d="100"/>
          <a:sy n="153" d="100"/>
        </p:scale>
        <p:origin x="715"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omments/modernComment_1EE_7C1EB564.xml><?xml version="1.0" encoding="utf-8"?>
<p188:cmLst xmlns:a="http://schemas.openxmlformats.org/drawingml/2006/main" xmlns:r="http://schemas.openxmlformats.org/officeDocument/2006/relationships" xmlns:p188="http://schemas.microsoft.com/office/powerpoint/2018/8/main">
  <p188:cm id="{958C5E39-1291-4046-8063-7E9EC470633D}" authorId="{DAE28022-D7C3-7F6D-9935-EFEC78678E2D}" created="2022-04-22T21:53:12.731">
    <ac:deMkLst xmlns:ac="http://schemas.microsoft.com/office/drawing/2013/main/command">
      <pc:docMk xmlns:pc="http://schemas.microsoft.com/office/powerpoint/2013/main/command"/>
      <pc:sldMk xmlns:pc="http://schemas.microsoft.com/office/powerpoint/2013/main/command" cId="2082387300" sldId="494"/>
      <ac:spMk id="8" creationId="{E0466C8E-6B8F-47B5-A84B-43B69920AF90}"/>
    </ac:deMkLst>
    <p188:txBody>
      <a:bodyPr/>
      <a:lstStyle/>
      <a:p>
        <a:r>
          <a:rPr lang="en-US"/>
          <a:t>Graphic doesn’t match the text. What's the estimate compared to the 175GW 2022 target? Where’s the jump from 2018?
Label on 2021 missing a 0. And they should be expressed in GW to match copy.</a:t>
        </a:r>
      </a:p>
    </p188:txBody>
  </p188:cm>
</p188:cmLst>
</file>

<file path=ppt/comments/modernComment_21A_C9062CDF.xml><?xml version="1.0" encoding="utf-8"?>
<p188:cmLst xmlns:a="http://schemas.openxmlformats.org/drawingml/2006/main" xmlns:r="http://schemas.openxmlformats.org/officeDocument/2006/relationships" xmlns:p188="http://schemas.microsoft.com/office/powerpoint/2018/8/main">
  <p188:cm id="{336ED626-735F-46EA-A3B8-E2ED75B2430C}" authorId="{A7102A27-7DC2-EE12-DFAC-A7C49E849786}" created="2022-04-27T14:15:05.213">
    <pc:sldMkLst xmlns:pc="http://schemas.microsoft.com/office/powerpoint/2013/main/command">
      <pc:docMk/>
      <pc:sldMk cId="3372625119" sldId="538"/>
    </pc:sldMkLst>
    <p188:replyLst>
      <p188:reply id="{5AB100E5-FA29-4110-8D41-1A961C637076}" authorId="{DAE28022-D7C3-7F6D-9935-EFEC78678E2D}" created="2022-05-03T22:12:10.963">
        <p188:txBody>
          <a:bodyPr/>
          <a:lstStyle/>
          <a:p>
            <a:r>
              <a:rPr lang="en-US"/>
              <a:t>agree</a:t>
            </a:r>
          </a:p>
        </p188:txBody>
      </p188:reply>
    </p188:replyLst>
    <p188:txBody>
      <a:bodyPr/>
      <a:lstStyle/>
      <a:p>
        <a:r>
          <a:rPr lang="en-IN"/>
          <a:t>This slide becomes a little redundant given the first slide, no? Unless we are considering the first slide as an overview slide </a:t>
        </a:r>
      </a:p>
    </p188:txBody>
  </p188:cm>
</p188:cmLst>
</file>

<file path=ppt/comments/modernComment_237_6D6B264.xml><?xml version="1.0" encoding="utf-8"?>
<p188:cmLst xmlns:a="http://schemas.openxmlformats.org/drawingml/2006/main" xmlns:r="http://schemas.openxmlformats.org/officeDocument/2006/relationships" xmlns:p188="http://schemas.microsoft.com/office/powerpoint/2018/8/main">
  <p188:cm id="{9DE59B52-C687-4DA5-984C-9E36D995D90F}" authorId="{DAE28022-D7C3-7F6D-9935-EFEC78678E2D}" status="resolved" created="2022-04-22T21:48:26.900" complete="100000">
    <pc:sldMkLst xmlns:pc="http://schemas.microsoft.com/office/powerpoint/2013/main/command">
      <pc:docMk/>
      <pc:sldMk cId="114733668" sldId="567"/>
    </pc:sldMkLst>
    <p188:txBody>
      <a:bodyPr/>
      <a:lstStyle/>
      <a:p>
        <a:r>
          <a:rPr lang="en-US"/>
          <a:t>See note</a:t>
        </a:r>
      </a:p>
    </p188:txBody>
  </p188:cm>
</p188:cmLst>
</file>

<file path=ppt/comments/modernComment_257_6BFC96AE.xml><?xml version="1.0" encoding="utf-8"?>
<p188:cmLst xmlns:a="http://schemas.openxmlformats.org/drawingml/2006/main" xmlns:r="http://schemas.openxmlformats.org/officeDocument/2006/relationships" xmlns:p188="http://schemas.microsoft.com/office/powerpoint/2018/8/main">
  <p188:cm id="{94F6BAFE-17D6-483F-9129-0574743DB248}" authorId="{DAE28022-D7C3-7F6D-9935-EFEC78678E2D}" created="2022-04-22T21:58:05.418">
    <ac:deMkLst xmlns:ac="http://schemas.microsoft.com/office/drawing/2013/main/command">
      <pc:docMk xmlns:pc="http://schemas.microsoft.com/office/powerpoint/2013/main/command"/>
      <pc:sldMk xmlns:pc="http://schemas.microsoft.com/office/powerpoint/2013/main/command" cId="1811715758" sldId="599"/>
      <ac:spMk id="2" creationId="{7B2CE522-8477-5849-9F06-F39387C65080}"/>
    </ac:deMkLst>
    <p188:txBody>
      <a:bodyPr/>
      <a:lstStyle/>
      <a:p>
        <a:r>
          <a:rPr lang="en-US"/>
          <a:t>Cropping issue on the icons. Reimport from Lab template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874024"/>
          </a:xfrm>
          <a:prstGeom prst="rect">
            <a:avLst/>
          </a:prstGeom>
        </p:spPr>
        <p:txBody>
          <a:bodyPr vert="horz" lIns="141668" tIns="70834" rIns="141668" bIns="70834" rtlCol="0"/>
          <a:lstStyle>
            <a:lvl1pPr algn="l" eaLnBrk="1" fontAlgn="auto" hangingPunct="1">
              <a:spcBef>
                <a:spcPts val="0"/>
              </a:spcBef>
              <a:spcAft>
                <a:spcPts val="0"/>
              </a:spcAft>
              <a:defRPr sz="1900">
                <a:latin typeface="+mn-lt"/>
              </a:defRPr>
            </a:lvl1pPr>
          </a:lstStyle>
          <a:p>
            <a:pPr>
              <a:defRPr/>
            </a:pPr>
            <a:endParaRPr lang="en-US" dirty="0"/>
          </a:p>
        </p:txBody>
      </p:sp>
      <p:sp>
        <p:nvSpPr>
          <p:cNvPr id="3" name="Date Placeholder 2"/>
          <p:cNvSpPr>
            <a:spLocks noGrp="1"/>
          </p:cNvSpPr>
          <p:nvPr>
            <p:ph type="dt" sz="quarter" idx="1"/>
          </p:nvPr>
        </p:nvSpPr>
        <p:spPr>
          <a:xfrm>
            <a:off x="5265809" y="0"/>
            <a:ext cx="4028440" cy="874024"/>
          </a:xfrm>
          <a:prstGeom prst="rect">
            <a:avLst/>
          </a:prstGeom>
        </p:spPr>
        <p:txBody>
          <a:bodyPr vert="horz" lIns="141668" tIns="70834" rIns="141668" bIns="70834" rtlCol="0"/>
          <a:lstStyle>
            <a:lvl1pPr algn="r" eaLnBrk="1" fontAlgn="auto" hangingPunct="1">
              <a:spcBef>
                <a:spcPts val="0"/>
              </a:spcBef>
              <a:spcAft>
                <a:spcPts val="0"/>
              </a:spcAft>
              <a:defRPr sz="1900" smtClean="0">
                <a:latin typeface="+mn-lt"/>
              </a:defRPr>
            </a:lvl1pPr>
          </a:lstStyle>
          <a:p>
            <a:pPr>
              <a:defRPr/>
            </a:pPr>
            <a:fld id="{D20E9945-0C74-4842-AEB1-4EC2DBEFFFB9}" type="datetimeFigureOut">
              <a:rPr lang="en-US"/>
              <a:pPr>
                <a:defRPr/>
              </a:pPr>
              <a:t>5/4/2022</a:t>
            </a:fld>
            <a:endParaRPr lang="en-US" dirty="0"/>
          </a:p>
        </p:txBody>
      </p:sp>
      <p:sp>
        <p:nvSpPr>
          <p:cNvPr id="4" name="Footer Placeholder 3"/>
          <p:cNvSpPr>
            <a:spLocks noGrp="1"/>
          </p:cNvSpPr>
          <p:nvPr>
            <p:ph type="ftr" sz="quarter" idx="2"/>
          </p:nvPr>
        </p:nvSpPr>
        <p:spPr>
          <a:xfrm>
            <a:off x="0" y="16603420"/>
            <a:ext cx="4028440" cy="874024"/>
          </a:xfrm>
          <a:prstGeom prst="rect">
            <a:avLst/>
          </a:prstGeom>
        </p:spPr>
        <p:txBody>
          <a:bodyPr vert="horz" lIns="141668" tIns="70834" rIns="141668" bIns="70834" rtlCol="0" anchor="b"/>
          <a:lstStyle>
            <a:lvl1pPr algn="l" eaLnBrk="1" fontAlgn="auto" hangingPunct="1">
              <a:spcBef>
                <a:spcPts val="0"/>
              </a:spcBef>
              <a:spcAft>
                <a:spcPts val="0"/>
              </a:spcAft>
              <a:defRPr sz="1900">
                <a:latin typeface="+mn-lt"/>
              </a:defRPr>
            </a:lvl1pPr>
          </a:lstStyle>
          <a:p>
            <a:pPr>
              <a:defRPr/>
            </a:pPr>
            <a:endParaRPr lang="en-US" dirty="0"/>
          </a:p>
        </p:txBody>
      </p:sp>
      <p:sp>
        <p:nvSpPr>
          <p:cNvPr id="5" name="Slide Number Placeholder 4"/>
          <p:cNvSpPr>
            <a:spLocks noGrp="1"/>
          </p:cNvSpPr>
          <p:nvPr>
            <p:ph type="sldNum" sz="quarter" idx="3"/>
          </p:nvPr>
        </p:nvSpPr>
        <p:spPr>
          <a:xfrm>
            <a:off x="5265809" y="16603420"/>
            <a:ext cx="4028440" cy="874024"/>
          </a:xfrm>
          <a:prstGeom prst="rect">
            <a:avLst/>
          </a:prstGeom>
        </p:spPr>
        <p:txBody>
          <a:bodyPr vert="horz" lIns="141668" tIns="70834" rIns="141668" bIns="70834" rtlCol="0" anchor="b"/>
          <a:lstStyle>
            <a:lvl1pPr algn="r" eaLnBrk="1" fontAlgn="auto" hangingPunct="1">
              <a:spcBef>
                <a:spcPts val="0"/>
              </a:spcBef>
              <a:spcAft>
                <a:spcPts val="0"/>
              </a:spcAft>
              <a:defRPr sz="1900" smtClean="0">
                <a:latin typeface="+mn-lt"/>
              </a:defRPr>
            </a:lvl1pPr>
          </a:lstStyle>
          <a:p>
            <a:pPr>
              <a:defRPr/>
            </a:pPr>
            <a:fld id="{C7CFDDED-1865-45DB-91EE-14D7CC8E1BB2}" type="slidenum">
              <a:rPr lang="en-US"/>
              <a:pPr>
                <a:defRPr/>
              </a:pPr>
              <a:t>‹#›</a:t>
            </a:fld>
            <a:endParaRPr lang="en-US" dirty="0"/>
          </a:p>
        </p:txBody>
      </p:sp>
    </p:spTree>
    <p:extLst>
      <p:ext uri="{BB962C8B-B14F-4D97-AF65-F5344CB8AC3E}">
        <p14:creationId xmlns:p14="http://schemas.microsoft.com/office/powerpoint/2010/main" val="3861978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874024"/>
          </a:xfrm>
          <a:prstGeom prst="rect">
            <a:avLst/>
          </a:prstGeom>
        </p:spPr>
        <p:txBody>
          <a:bodyPr vert="horz" lIns="141668" tIns="70834" rIns="141668" bIns="70834" rtlCol="0"/>
          <a:lstStyle>
            <a:lvl1pPr algn="l" eaLnBrk="1" fontAlgn="auto" hangingPunct="1">
              <a:spcBef>
                <a:spcPts val="0"/>
              </a:spcBef>
              <a:spcAft>
                <a:spcPts val="0"/>
              </a:spcAft>
              <a:defRPr sz="1900">
                <a:latin typeface="+mn-lt"/>
              </a:defRPr>
            </a:lvl1pPr>
          </a:lstStyle>
          <a:p>
            <a:pPr>
              <a:defRPr/>
            </a:pPr>
            <a:endParaRPr lang="en-US" dirty="0"/>
          </a:p>
        </p:txBody>
      </p:sp>
      <p:sp>
        <p:nvSpPr>
          <p:cNvPr id="3" name="Date Placeholder 2"/>
          <p:cNvSpPr>
            <a:spLocks noGrp="1"/>
          </p:cNvSpPr>
          <p:nvPr>
            <p:ph type="dt" idx="1"/>
          </p:nvPr>
        </p:nvSpPr>
        <p:spPr>
          <a:xfrm>
            <a:off x="5265809" y="0"/>
            <a:ext cx="4028440" cy="874024"/>
          </a:xfrm>
          <a:prstGeom prst="rect">
            <a:avLst/>
          </a:prstGeom>
        </p:spPr>
        <p:txBody>
          <a:bodyPr vert="horz" lIns="141668" tIns="70834" rIns="141668" bIns="70834" rtlCol="0"/>
          <a:lstStyle>
            <a:lvl1pPr algn="r" eaLnBrk="1" fontAlgn="auto" hangingPunct="1">
              <a:spcBef>
                <a:spcPts val="0"/>
              </a:spcBef>
              <a:spcAft>
                <a:spcPts val="0"/>
              </a:spcAft>
              <a:defRPr sz="1900" smtClean="0">
                <a:latin typeface="+mn-lt"/>
              </a:defRPr>
            </a:lvl1pPr>
          </a:lstStyle>
          <a:p>
            <a:pPr>
              <a:defRPr/>
            </a:pPr>
            <a:fld id="{F47EA04B-8470-4A52-81A6-A2AED7D7E017}" type="datetimeFigureOut">
              <a:rPr lang="en-US"/>
              <a:pPr>
                <a:defRPr/>
              </a:pPr>
              <a:t>5/4/2022</a:t>
            </a:fld>
            <a:endParaRPr lang="en-US" dirty="0"/>
          </a:p>
        </p:txBody>
      </p:sp>
      <p:sp>
        <p:nvSpPr>
          <p:cNvPr id="4" name="Slide Image Placeholder 3"/>
          <p:cNvSpPr>
            <a:spLocks noGrp="1" noRot="1" noChangeAspect="1"/>
          </p:cNvSpPr>
          <p:nvPr>
            <p:ph type="sldImg" idx="2"/>
          </p:nvPr>
        </p:nvSpPr>
        <p:spPr>
          <a:xfrm>
            <a:off x="-1177925" y="1311275"/>
            <a:ext cx="11652250" cy="6554788"/>
          </a:xfrm>
          <a:prstGeom prst="rect">
            <a:avLst/>
          </a:prstGeom>
          <a:noFill/>
          <a:ln w="12700">
            <a:solidFill>
              <a:prstClr val="black"/>
            </a:solidFill>
          </a:ln>
        </p:spPr>
        <p:txBody>
          <a:bodyPr vert="horz" lIns="141668" tIns="70834" rIns="141668" bIns="70834" rtlCol="0" anchor="ctr"/>
          <a:lstStyle/>
          <a:p>
            <a:pPr lvl="0"/>
            <a:endParaRPr lang="en-US" noProof="0" dirty="0"/>
          </a:p>
        </p:txBody>
      </p:sp>
      <p:sp>
        <p:nvSpPr>
          <p:cNvPr id="5" name="Notes Placeholder 4"/>
          <p:cNvSpPr>
            <a:spLocks noGrp="1"/>
          </p:cNvSpPr>
          <p:nvPr>
            <p:ph type="body" sz="quarter" idx="3"/>
          </p:nvPr>
        </p:nvSpPr>
        <p:spPr>
          <a:xfrm>
            <a:off x="929640" y="8303227"/>
            <a:ext cx="7437120" cy="7866215"/>
          </a:xfrm>
          <a:prstGeom prst="rect">
            <a:avLst/>
          </a:prstGeom>
        </p:spPr>
        <p:txBody>
          <a:bodyPr vert="horz" lIns="141668" tIns="70834" rIns="141668" bIns="7083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16603420"/>
            <a:ext cx="4028440" cy="874024"/>
          </a:xfrm>
          <a:prstGeom prst="rect">
            <a:avLst/>
          </a:prstGeom>
        </p:spPr>
        <p:txBody>
          <a:bodyPr vert="horz" lIns="141668" tIns="70834" rIns="141668" bIns="70834" rtlCol="0" anchor="b"/>
          <a:lstStyle>
            <a:lvl1pPr algn="l" eaLnBrk="1" fontAlgn="auto" hangingPunct="1">
              <a:spcBef>
                <a:spcPts val="0"/>
              </a:spcBef>
              <a:spcAft>
                <a:spcPts val="0"/>
              </a:spcAft>
              <a:defRPr sz="1900">
                <a:latin typeface="+mn-lt"/>
              </a:defRPr>
            </a:lvl1pPr>
          </a:lstStyle>
          <a:p>
            <a:pPr>
              <a:defRPr/>
            </a:pPr>
            <a:endParaRPr lang="en-US" dirty="0"/>
          </a:p>
        </p:txBody>
      </p:sp>
      <p:sp>
        <p:nvSpPr>
          <p:cNvPr id="7" name="Slide Number Placeholder 6"/>
          <p:cNvSpPr>
            <a:spLocks noGrp="1"/>
          </p:cNvSpPr>
          <p:nvPr>
            <p:ph type="sldNum" sz="quarter" idx="5"/>
          </p:nvPr>
        </p:nvSpPr>
        <p:spPr>
          <a:xfrm>
            <a:off x="5265809" y="16603420"/>
            <a:ext cx="4028440" cy="874024"/>
          </a:xfrm>
          <a:prstGeom prst="rect">
            <a:avLst/>
          </a:prstGeom>
        </p:spPr>
        <p:txBody>
          <a:bodyPr vert="horz" lIns="141668" tIns="70834" rIns="141668" bIns="70834" rtlCol="0" anchor="b"/>
          <a:lstStyle>
            <a:lvl1pPr algn="r" eaLnBrk="1" fontAlgn="auto" hangingPunct="1">
              <a:spcBef>
                <a:spcPts val="0"/>
              </a:spcBef>
              <a:spcAft>
                <a:spcPts val="0"/>
              </a:spcAft>
              <a:defRPr sz="1900" smtClean="0">
                <a:latin typeface="+mn-lt"/>
              </a:defRPr>
            </a:lvl1pPr>
          </a:lstStyle>
          <a:p>
            <a:pPr>
              <a:defRPr/>
            </a:pPr>
            <a:fld id="{B6EC7CBC-9610-43F8-A840-EFAD6A15F9E9}" type="slidenum">
              <a:rPr lang="en-US"/>
              <a:pPr>
                <a:defRPr/>
              </a:pPr>
              <a:t>‹#›</a:t>
            </a:fld>
            <a:endParaRPr lang="en-US" dirty="0"/>
          </a:p>
        </p:txBody>
      </p:sp>
    </p:spTree>
    <p:extLst>
      <p:ext uri="{BB962C8B-B14F-4D97-AF65-F5344CB8AC3E}">
        <p14:creationId xmlns:p14="http://schemas.microsoft.com/office/powerpoint/2010/main" val="3606094047"/>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Possible idea: Every alternative page could be a picture from the project developer  </a:t>
            </a:r>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1</a:t>
            </a:fld>
            <a:endParaRPr lang="en-US" dirty="0"/>
          </a:p>
        </p:txBody>
      </p:sp>
    </p:spTree>
    <p:extLst>
      <p:ext uri="{BB962C8B-B14F-4D97-AF65-F5344CB8AC3E}">
        <p14:creationId xmlns:p14="http://schemas.microsoft.com/office/powerpoint/2010/main" val="2946809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10"/>
          </p:nvPr>
        </p:nvSpPr>
        <p:spPr/>
        <p:txBody>
          <a:bodyPr/>
          <a:lstStyle/>
          <a:p>
            <a:pPr defTabSz="1416680">
              <a:defRPr/>
            </a:pPr>
            <a:fld id="{B6EC7CBC-9610-43F8-A840-EFAD6A15F9E9}" type="slidenum">
              <a:rPr lang="en-US">
                <a:solidFill>
                  <a:prstClr val="black"/>
                </a:solidFill>
                <a:latin typeface="Calibri"/>
              </a:rPr>
              <a:pPr defTabSz="1416680">
                <a:defRPr/>
              </a:pPr>
              <a:t>10</a:t>
            </a:fld>
            <a:endParaRPr lang="en-US" dirty="0">
              <a:solidFill>
                <a:prstClr val="black"/>
              </a:solidFill>
              <a:latin typeface="Calibri"/>
            </a:endParaRPr>
          </a:p>
        </p:txBody>
      </p:sp>
    </p:spTree>
    <p:extLst>
      <p:ext uri="{BB962C8B-B14F-4D97-AF65-F5344CB8AC3E}">
        <p14:creationId xmlns:p14="http://schemas.microsoft.com/office/powerpoint/2010/main" val="315278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EC7CBC-9610-43F8-A840-EFAD6A15F9E9}" type="slidenum">
              <a:rPr lang="en-US" smtClean="0"/>
              <a:pPr>
                <a:defRPr/>
              </a:pPr>
              <a:t>11</a:t>
            </a:fld>
            <a:endParaRPr lang="en-US" dirty="0"/>
          </a:p>
        </p:txBody>
      </p:sp>
    </p:spTree>
    <p:extLst>
      <p:ext uri="{BB962C8B-B14F-4D97-AF65-F5344CB8AC3E}">
        <p14:creationId xmlns:p14="http://schemas.microsoft.com/office/powerpoint/2010/main" val="3564534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12</a:t>
            </a:fld>
            <a:endParaRPr lang="en-US" dirty="0"/>
          </a:p>
        </p:txBody>
      </p:sp>
    </p:spTree>
    <p:extLst>
      <p:ext uri="{BB962C8B-B14F-4D97-AF65-F5344CB8AC3E}">
        <p14:creationId xmlns:p14="http://schemas.microsoft.com/office/powerpoint/2010/main" val="286281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Still needs work</a:t>
            </a:r>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13</a:t>
            </a:fld>
            <a:endParaRPr lang="en-US" dirty="0"/>
          </a:p>
        </p:txBody>
      </p:sp>
    </p:spTree>
    <p:extLst>
      <p:ext uri="{BB962C8B-B14F-4D97-AF65-F5344CB8AC3E}">
        <p14:creationId xmlns:p14="http://schemas.microsoft.com/office/powerpoint/2010/main" val="23619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 think this slide could use some refining with the text. Feels redundant.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C6EDD-D0F5-E24E-B76A-BC31EBA50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5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Deleted projects spread across 20 Indian States as it’s stated again on next slide</a:t>
            </a:r>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15</a:t>
            </a:fld>
            <a:endParaRPr lang="en-US" dirty="0"/>
          </a:p>
        </p:txBody>
      </p:sp>
    </p:spTree>
    <p:extLst>
      <p:ext uri="{BB962C8B-B14F-4D97-AF65-F5344CB8AC3E}">
        <p14:creationId xmlns:p14="http://schemas.microsoft.com/office/powerpoint/2010/main" val="194340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16</a:t>
            </a:fld>
            <a:endParaRPr lang="en-US" dirty="0"/>
          </a:p>
        </p:txBody>
      </p:sp>
    </p:spTree>
    <p:extLst>
      <p:ext uri="{BB962C8B-B14F-4D97-AF65-F5344CB8AC3E}">
        <p14:creationId xmlns:p14="http://schemas.microsoft.com/office/powerpoint/2010/main" val="2547041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defTabSz="1416680">
              <a:defRPr/>
            </a:pPr>
            <a:fld id="{E0CDE52A-F15F-4F3D-B6C0-40AEF5325DB4}" type="slidenum">
              <a:rPr lang="en-US">
                <a:solidFill>
                  <a:prstClr val="black"/>
                </a:solidFill>
                <a:latin typeface="Calibri" panose="020F0502020204030204"/>
              </a:rPr>
              <a:pPr defTabSz="1416680">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428026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defTabSz="1416680">
              <a:defRPr/>
            </a:pPr>
            <a:fld id="{E0CDE52A-F15F-4F3D-B6C0-40AEF5325DB4}" type="slidenum">
              <a:rPr lang="en-US">
                <a:solidFill>
                  <a:prstClr val="black"/>
                </a:solidFill>
                <a:latin typeface="Calibri" panose="020F0502020204030204"/>
              </a:rPr>
              <a:pPr defTabSz="1416680">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94826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defTabSz="1416680">
              <a:defRPr/>
            </a:pPr>
            <a:fld id="{E0CDE52A-F15F-4F3D-B6C0-40AEF5325DB4}" type="slidenum">
              <a:rPr lang="en-US">
                <a:solidFill>
                  <a:prstClr val="black"/>
                </a:solidFill>
                <a:latin typeface="Calibri" panose="020F0502020204030204"/>
              </a:rPr>
              <a:pPr defTabSz="141668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39224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2</a:t>
            </a:fld>
            <a:endParaRPr lang="en-US" dirty="0"/>
          </a:p>
        </p:txBody>
      </p:sp>
    </p:spTree>
    <p:extLst>
      <p:ext uri="{BB962C8B-B14F-4D97-AF65-F5344CB8AC3E}">
        <p14:creationId xmlns:p14="http://schemas.microsoft.com/office/powerpoint/2010/main" val="263480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defTabSz="1416680">
              <a:defRPr/>
            </a:pPr>
            <a:fld id="{E0CDE52A-F15F-4F3D-B6C0-40AEF5325DB4}" type="slidenum">
              <a:rPr lang="en-US">
                <a:solidFill>
                  <a:prstClr val="black"/>
                </a:solidFill>
                <a:latin typeface="Calibri" panose="020F0502020204030204"/>
              </a:rPr>
              <a:pPr defTabSz="1416680">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03079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21</a:t>
            </a:fld>
            <a:endParaRPr lang="en-US" dirty="0"/>
          </a:p>
        </p:txBody>
      </p:sp>
    </p:spTree>
    <p:extLst>
      <p:ext uri="{BB962C8B-B14F-4D97-AF65-F5344CB8AC3E}">
        <p14:creationId xmlns:p14="http://schemas.microsoft.com/office/powerpoint/2010/main" val="36052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1416680">
              <a:defRPr/>
            </a:pPr>
            <a:fld id="{B6EC7CBC-9610-43F8-A840-EFAD6A15F9E9}" type="slidenum">
              <a:rPr lang="en-US">
                <a:solidFill>
                  <a:prstClr val="black"/>
                </a:solidFill>
                <a:latin typeface="Calibri"/>
              </a:rPr>
              <a:pPr defTabSz="1416680">
                <a:defRPr/>
              </a:pPr>
              <a:t>22</a:t>
            </a:fld>
            <a:endParaRPr lang="en-US" dirty="0">
              <a:solidFill>
                <a:prstClr val="black"/>
              </a:solidFill>
              <a:latin typeface="Calibri"/>
            </a:endParaRPr>
          </a:p>
        </p:txBody>
      </p:sp>
    </p:spTree>
    <p:extLst>
      <p:ext uri="{BB962C8B-B14F-4D97-AF65-F5344CB8AC3E}">
        <p14:creationId xmlns:p14="http://schemas.microsoft.com/office/powerpoint/2010/main" val="408144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900" b="1" dirty="0">
              <a:solidFill>
                <a:schemeClr val="bg1">
                  <a:lumMod val="95000"/>
                </a:schemeClr>
              </a:solidFill>
            </a:endParaRPr>
          </a:p>
          <a:p>
            <a:pPr algn="l"/>
            <a:endParaRPr lang="en-US" sz="1900" b="1" strike="sngStrike" dirty="0">
              <a:solidFill>
                <a:schemeClr val="bg1">
                  <a:lumMod val="95000"/>
                </a:schemeClr>
              </a:solidFill>
            </a:endParaRPr>
          </a:p>
        </p:txBody>
      </p:sp>
      <p:sp>
        <p:nvSpPr>
          <p:cNvPr id="4" name="Slide Number Placeholder 3"/>
          <p:cNvSpPr>
            <a:spLocks noGrp="1"/>
          </p:cNvSpPr>
          <p:nvPr>
            <p:ph type="sldNum" sz="quarter" idx="10"/>
          </p:nvPr>
        </p:nvSpPr>
        <p:spPr/>
        <p:txBody>
          <a:bodyPr/>
          <a:lstStyle/>
          <a:p>
            <a:pPr defTabSz="1416680">
              <a:defRPr/>
            </a:pPr>
            <a:fld id="{B6EC7CBC-9610-43F8-A840-EFAD6A15F9E9}" type="slidenum">
              <a:rPr lang="en-US">
                <a:solidFill>
                  <a:prstClr val="black"/>
                </a:solidFill>
                <a:latin typeface="Calibri"/>
              </a:rPr>
              <a:pPr defTabSz="1416680">
                <a:defRPr/>
              </a:pPr>
              <a:t>23</a:t>
            </a:fld>
            <a:endParaRPr lang="en-US" dirty="0">
              <a:solidFill>
                <a:prstClr val="black"/>
              </a:solidFill>
              <a:latin typeface="Calibri"/>
            </a:endParaRPr>
          </a:p>
        </p:txBody>
      </p:sp>
    </p:spTree>
    <p:extLst>
      <p:ext uri="{BB962C8B-B14F-4D97-AF65-F5344CB8AC3E}">
        <p14:creationId xmlns:p14="http://schemas.microsoft.com/office/powerpoint/2010/main" val="402330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EC7CBC-9610-43F8-A840-EFAD6A15F9E9}" type="slidenum">
              <a:rPr lang="en-US" smtClean="0"/>
              <a:pPr>
                <a:defRPr/>
              </a:pPr>
              <a:t>24</a:t>
            </a:fld>
            <a:endParaRPr lang="en-US" dirty="0"/>
          </a:p>
        </p:txBody>
      </p:sp>
    </p:spTree>
    <p:extLst>
      <p:ext uri="{BB962C8B-B14F-4D97-AF65-F5344CB8AC3E}">
        <p14:creationId xmlns:p14="http://schemas.microsoft.com/office/powerpoint/2010/main" val="233120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08340" rtl="0" eaLnBrk="1" fontAlgn="base" latinLnBrk="0" hangingPunct="1">
              <a:lnSpc>
                <a:spcPct val="100000"/>
              </a:lnSpc>
              <a:spcBef>
                <a:spcPct val="30000"/>
              </a:spcBef>
              <a:spcAft>
                <a:spcPct val="0"/>
              </a:spcAft>
              <a:buClrTx/>
              <a:buSzTx/>
              <a:buFontTx/>
              <a:buNone/>
              <a:tabLst/>
              <a:defRPr/>
            </a:pPr>
            <a:r>
              <a:rPr lang="en-US" sz="1200" dirty="0">
                <a:solidFill>
                  <a:srgbClr val="036C97"/>
                </a:solidFill>
                <a:latin typeface="+mn-lt"/>
              </a:rPr>
              <a:t>Case study annotation seemed unnecessary. Saved into notes just in case. *Case studies of many of USICEF’s project developers are highlighted throughout the report</a:t>
            </a:r>
            <a:r>
              <a:rPr lang="en-US" sz="1200" i="1" dirty="0">
                <a:solidFill>
                  <a:srgbClr val="036C97"/>
                </a:solidFill>
                <a:latin typeface="+mn-lt"/>
              </a:rPr>
              <a:t>.</a:t>
            </a:r>
          </a:p>
          <a:p>
            <a:pPr defTabSz="708340">
              <a:defRPr/>
            </a:pPr>
            <a:endParaRPr lang="en-US"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3</a:t>
            </a:fld>
            <a:endParaRPr lang="en-US" dirty="0"/>
          </a:p>
        </p:txBody>
      </p:sp>
    </p:spTree>
    <p:extLst>
      <p:ext uri="{BB962C8B-B14F-4D97-AF65-F5344CB8AC3E}">
        <p14:creationId xmlns:p14="http://schemas.microsoft.com/office/powerpoint/2010/main" val="390676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B6EC7CBC-9610-43F8-A840-EFAD6A15F9E9}" type="slidenum">
              <a:rPr lang="en-US" smtClean="0"/>
              <a:pPr>
                <a:defRPr/>
              </a:pPr>
              <a:t>4</a:t>
            </a:fld>
            <a:endParaRPr lang="en-US" dirty="0"/>
          </a:p>
        </p:txBody>
      </p:sp>
    </p:spTree>
    <p:extLst>
      <p:ext uri="{BB962C8B-B14F-4D97-AF65-F5344CB8AC3E}">
        <p14:creationId xmlns:p14="http://schemas.microsoft.com/office/powerpoint/2010/main" val="87609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IN" sz="1200" b="1" dirty="0">
                <a:effectLst/>
                <a:latin typeface="Calibri" panose="020F0502020204030204" pitchFamily="34" charset="0"/>
                <a:ea typeface="Calibri" panose="020F0502020204030204" pitchFamily="34" charset="0"/>
              </a:rPr>
              <a:t>Year</a:t>
            </a:r>
            <a:endParaRPr lang="en-IN" sz="1200" dirty="0">
              <a:effectLst/>
              <a:latin typeface="Calibri" panose="020F0502020204030204" pitchFamily="34" charset="0"/>
              <a:ea typeface="Calibri" panose="020F0502020204030204" pitchFamily="34" charset="0"/>
            </a:endParaRPr>
          </a:p>
          <a:p>
            <a:pPr algn="ctr">
              <a:spcAft>
                <a:spcPts val="0"/>
              </a:spcAft>
            </a:pPr>
            <a:r>
              <a:rPr lang="en-IN" sz="1200" b="1" dirty="0">
                <a:effectLst/>
                <a:latin typeface="Calibri" panose="020F0502020204030204" pitchFamily="34" charset="0"/>
                <a:ea typeface="Calibri" panose="020F0502020204030204" pitchFamily="34" charset="0"/>
              </a:rPr>
              <a:t>2017</a:t>
            </a:r>
            <a:endParaRPr lang="en-IN" sz="1200" dirty="0">
              <a:effectLst/>
              <a:latin typeface="Calibri" panose="020F0502020204030204" pitchFamily="34" charset="0"/>
              <a:ea typeface="Calibri" panose="020F0502020204030204" pitchFamily="34" charset="0"/>
            </a:endParaRPr>
          </a:p>
          <a:p>
            <a:pPr algn="ctr">
              <a:spcAft>
                <a:spcPts val="0"/>
              </a:spcAft>
            </a:pPr>
            <a:r>
              <a:rPr lang="en-IN" sz="1200" b="1" dirty="0">
                <a:effectLst/>
                <a:latin typeface="Calibri" panose="020F0502020204030204" pitchFamily="34" charset="0"/>
                <a:ea typeface="Calibri" panose="020F0502020204030204" pitchFamily="34" charset="0"/>
              </a:rPr>
              <a:t>2018</a:t>
            </a:r>
            <a:endParaRPr lang="en-IN" sz="1200" dirty="0">
              <a:effectLst/>
              <a:latin typeface="Calibri" panose="020F0502020204030204" pitchFamily="34" charset="0"/>
              <a:ea typeface="Calibri" panose="020F0502020204030204" pitchFamily="34" charset="0"/>
            </a:endParaRPr>
          </a:p>
          <a:p>
            <a:pPr algn="ctr">
              <a:spcAft>
                <a:spcPts val="0"/>
              </a:spcAft>
            </a:pPr>
            <a:r>
              <a:rPr lang="en-IN" sz="1200" b="1" dirty="0">
                <a:effectLst/>
                <a:latin typeface="Calibri" panose="020F0502020204030204" pitchFamily="34" charset="0"/>
                <a:ea typeface="Calibri" panose="020F0502020204030204" pitchFamily="34" charset="0"/>
              </a:rPr>
              <a:t>2019</a:t>
            </a:r>
            <a:endParaRPr lang="en-IN" sz="1200" dirty="0">
              <a:effectLst/>
              <a:latin typeface="Calibri" panose="020F0502020204030204" pitchFamily="34" charset="0"/>
              <a:ea typeface="Calibri" panose="020F0502020204030204" pitchFamily="34" charset="0"/>
            </a:endParaRPr>
          </a:p>
          <a:p>
            <a:pPr>
              <a:spcAft>
                <a:spcPts val="0"/>
              </a:spcAft>
            </a:pPr>
            <a:r>
              <a:rPr lang="en-IN" sz="1200" b="1" dirty="0">
                <a:effectLst/>
                <a:latin typeface="Calibri" panose="020F0502020204030204" pitchFamily="34" charset="0"/>
                <a:ea typeface="Calibri" panose="020F0502020204030204" pitchFamily="34" charset="0"/>
              </a:rPr>
              <a:t>Rooftop (kW)</a:t>
            </a:r>
            <a:endParaRPr lang="en-IN" sz="1200" dirty="0">
              <a:effectLst/>
              <a:latin typeface="Calibri" panose="020F0502020204030204" pitchFamily="34" charset="0"/>
              <a:ea typeface="Calibri" panose="020F0502020204030204" pitchFamily="34" charset="0"/>
            </a:endParaRPr>
          </a:p>
          <a:p>
            <a:pPr algn="ctr">
              <a:spcAft>
                <a:spcPts val="0"/>
              </a:spcAft>
            </a:pPr>
            <a:r>
              <a:rPr lang="en-IN" sz="1200" dirty="0">
                <a:effectLst/>
                <a:latin typeface="Calibri" panose="020F0502020204030204" pitchFamily="34" charset="0"/>
                <a:ea typeface="Calibri" panose="020F0502020204030204" pitchFamily="34" charset="0"/>
              </a:rPr>
              <a:t>715</a:t>
            </a:r>
          </a:p>
          <a:p>
            <a:pPr algn="ctr">
              <a:spcAft>
                <a:spcPts val="0"/>
              </a:spcAft>
            </a:pPr>
            <a:r>
              <a:rPr lang="en-IN" sz="1200" dirty="0">
                <a:effectLst/>
                <a:latin typeface="Calibri" panose="020F0502020204030204" pitchFamily="34" charset="0"/>
                <a:ea typeface="Calibri" panose="020F0502020204030204" pitchFamily="34" charset="0"/>
              </a:rPr>
              <a:t>1,140</a:t>
            </a:r>
          </a:p>
          <a:p>
            <a:pPr algn="ctr">
              <a:spcAft>
                <a:spcPts val="0"/>
              </a:spcAft>
            </a:pPr>
            <a:r>
              <a:rPr lang="en-IN" sz="1200" dirty="0">
                <a:effectLst/>
                <a:latin typeface="Calibri" panose="020F0502020204030204" pitchFamily="34" charset="0"/>
                <a:ea typeface="Calibri" panose="020F0502020204030204" pitchFamily="34" charset="0"/>
              </a:rPr>
              <a:t>1,836</a:t>
            </a:r>
          </a:p>
          <a:p>
            <a:pPr>
              <a:spcAft>
                <a:spcPts val="0"/>
              </a:spcAft>
            </a:pPr>
            <a:r>
              <a:rPr lang="en-IN" sz="1200" b="1" dirty="0">
                <a:effectLst/>
                <a:latin typeface="Calibri" panose="020F0502020204030204" pitchFamily="34" charset="0"/>
                <a:ea typeface="Calibri" panose="020F0502020204030204" pitchFamily="34" charset="0"/>
              </a:rPr>
              <a:t>Utility Scale (kW)</a:t>
            </a:r>
            <a:endParaRPr lang="en-IN" sz="1200" dirty="0">
              <a:effectLst/>
              <a:latin typeface="Calibri" panose="020F0502020204030204" pitchFamily="34" charset="0"/>
              <a:ea typeface="Calibri" panose="020F0502020204030204" pitchFamily="34" charset="0"/>
            </a:endParaRPr>
          </a:p>
          <a:p>
            <a:pPr algn="ctr">
              <a:spcAft>
                <a:spcPts val="0"/>
              </a:spcAft>
            </a:pPr>
            <a:r>
              <a:rPr lang="en-IN" sz="1200" dirty="0">
                <a:effectLst/>
                <a:latin typeface="Calibri" panose="020F0502020204030204" pitchFamily="34" charset="0"/>
                <a:ea typeface="Calibri" panose="020F0502020204030204" pitchFamily="34" charset="0"/>
              </a:rPr>
              <a:t>8,301</a:t>
            </a:r>
          </a:p>
          <a:p>
            <a:pPr algn="ctr">
              <a:spcAft>
                <a:spcPts val="0"/>
              </a:spcAft>
            </a:pPr>
            <a:r>
              <a:rPr lang="en-IN" sz="1200" dirty="0">
                <a:effectLst/>
                <a:latin typeface="Calibri" panose="020F0502020204030204" pitchFamily="34" charset="0"/>
                <a:ea typeface="Calibri" panose="020F0502020204030204" pitchFamily="34" charset="0"/>
              </a:rPr>
              <a:t>6,721</a:t>
            </a:r>
          </a:p>
          <a:p>
            <a:pPr algn="ctr">
              <a:spcAft>
                <a:spcPts val="0"/>
              </a:spcAft>
            </a:pPr>
            <a:r>
              <a:rPr lang="en-IN" sz="1200" dirty="0">
                <a:effectLst/>
                <a:latin typeface="Calibri" panose="020F0502020204030204" pitchFamily="34" charset="0"/>
                <a:ea typeface="Calibri" panose="020F0502020204030204" pitchFamily="34" charset="0"/>
              </a:rPr>
              <a:t>6,568</a:t>
            </a:r>
          </a:p>
          <a:p>
            <a:pPr>
              <a:spcAft>
                <a:spcPts val="0"/>
              </a:spcAft>
            </a:pPr>
            <a:r>
              <a:rPr lang="en-IN" sz="1200" dirty="0">
                <a:effectLst/>
                <a:latin typeface="Calibri" panose="020F0502020204030204" pitchFamily="34" charset="0"/>
                <a:ea typeface="Calibri" panose="020F0502020204030204" pitchFamily="34" charset="0"/>
              </a:rPr>
              <a:t> </a:t>
            </a:r>
          </a:p>
          <a:p>
            <a:pPr>
              <a:spcAft>
                <a:spcPts val="0"/>
              </a:spcAft>
            </a:pPr>
            <a:r>
              <a:rPr lang="en-IN" sz="1200" dirty="0">
                <a:effectLst/>
                <a:latin typeface="Calibri" panose="020F0502020204030204" pitchFamily="34" charset="0"/>
                <a:ea typeface="Calibri" panose="020F0502020204030204" pitchFamily="34" charset="0"/>
              </a:rPr>
              <a:t>(Source – Bridge to India)</a:t>
            </a:r>
          </a:p>
          <a:p>
            <a:endParaRPr lang="en-US" dirty="0"/>
          </a:p>
        </p:txBody>
      </p:sp>
      <p:sp>
        <p:nvSpPr>
          <p:cNvPr id="4" name="Slide Number Placeholder 3"/>
          <p:cNvSpPr>
            <a:spLocks noGrp="1"/>
          </p:cNvSpPr>
          <p:nvPr>
            <p:ph type="sldNum" sz="quarter" idx="10"/>
          </p:nvPr>
        </p:nvSpPr>
        <p:spPr/>
        <p:txBody>
          <a:bodyPr/>
          <a:lstStyle/>
          <a:p>
            <a:pPr>
              <a:defRPr/>
            </a:pPr>
            <a:fld id="{B6EC7CBC-9610-43F8-A840-EFAD6A15F9E9}" type="slidenum">
              <a:rPr lang="en-US" smtClean="0"/>
              <a:pPr>
                <a:defRPr/>
              </a:pPr>
              <a:t>5</a:t>
            </a:fld>
            <a:endParaRPr lang="en-US" dirty="0"/>
          </a:p>
        </p:txBody>
      </p:sp>
    </p:spTree>
    <p:extLst>
      <p:ext uri="{BB962C8B-B14F-4D97-AF65-F5344CB8AC3E}">
        <p14:creationId xmlns:p14="http://schemas.microsoft.com/office/powerpoint/2010/main" val="121979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B6EC7CBC-9610-43F8-A840-EFAD6A15F9E9}" type="slidenum">
              <a:rPr lang="en-US" smtClean="0"/>
              <a:pPr>
                <a:defRPr/>
              </a:pPr>
              <a:t>6</a:t>
            </a:fld>
            <a:endParaRPr lang="en-US" dirty="0"/>
          </a:p>
        </p:txBody>
      </p:sp>
    </p:spTree>
    <p:extLst>
      <p:ext uri="{BB962C8B-B14F-4D97-AF65-F5344CB8AC3E}">
        <p14:creationId xmlns:p14="http://schemas.microsoft.com/office/powerpoint/2010/main" val="396550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8340">
              <a:defRPr/>
            </a:pPr>
            <a:endParaRPr lang="en-US" strike="sngStrike" dirty="0"/>
          </a:p>
          <a:p>
            <a:pPr defTabSz="708340">
              <a:defRPr/>
            </a:pPr>
            <a:endParaRPr lang="en-US" strike="noStrike"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7</a:t>
            </a:fld>
            <a:endParaRPr lang="en-US" dirty="0"/>
          </a:p>
        </p:txBody>
      </p:sp>
    </p:spTree>
    <p:extLst>
      <p:ext uri="{BB962C8B-B14F-4D97-AF65-F5344CB8AC3E}">
        <p14:creationId xmlns:p14="http://schemas.microsoft.com/office/powerpoint/2010/main" val="213825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C7CBC-9610-43F8-A840-EFAD6A15F9E9}"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36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B6EC7CBC-9610-43F8-A840-EFAD6A15F9E9}" type="slidenum">
              <a:rPr lang="en-US" smtClean="0"/>
              <a:pPr>
                <a:defRPr/>
              </a:pPr>
              <a:t>9</a:t>
            </a:fld>
            <a:endParaRPr lang="en-US" dirty="0"/>
          </a:p>
        </p:txBody>
      </p:sp>
    </p:spTree>
    <p:extLst>
      <p:ext uri="{BB962C8B-B14F-4D97-AF65-F5344CB8AC3E}">
        <p14:creationId xmlns:p14="http://schemas.microsoft.com/office/powerpoint/2010/main" val="260908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ernal Slide 1">
    <p:spTree>
      <p:nvGrpSpPr>
        <p:cNvPr id="1" name=""/>
        <p:cNvGrpSpPr/>
        <p:nvPr/>
      </p:nvGrpSpPr>
      <p:grpSpPr>
        <a:xfrm>
          <a:off x="0" y="0"/>
          <a:ext cx="0" cy="0"/>
          <a:chOff x="0" y="0"/>
          <a:chExt cx="0" cy="0"/>
        </a:xfrm>
      </p:grpSpPr>
      <p:sp>
        <p:nvSpPr>
          <p:cNvPr id="2" name="Rectangle 1"/>
          <p:cNvSpPr/>
          <p:nvPr/>
        </p:nvSpPr>
        <p:spPr>
          <a:xfrm>
            <a:off x="-1" y="274320"/>
            <a:ext cx="11748911" cy="973395"/>
          </a:xfrm>
          <a:custGeom>
            <a:avLst/>
            <a:gdLst/>
            <a:ahLst/>
            <a:cxnLst/>
            <a:rect l="l" t="t" r="r" b="b"/>
            <a:pathLst>
              <a:path w="8811681" h="973394">
                <a:moveTo>
                  <a:pt x="0" y="0"/>
                </a:moveTo>
                <a:lnTo>
                  <a:pt x="8426710" y="0"/>
                </a:lnTo>
                <a:lnTo>
                  <a:pt x="8510543" y="26023"/>
                </a:lnTo>
                <a:cubicBezTo>
                  <a:pt x="8687509" y="100873"/>
                  <a:pt x="8811681" y="276103"/>
                  <a:pt x="8811681" y="480335"/>
                </a:cubicBezTo>
                <a:lnTo>
                  <a:pt x="8811680" y="480335"/>
                </a:lnTo>
                <a:cubicBezTo>
                  <a:pt x="8811680" y="752644"/>
                  <a:pt x="8590930" y="973394"/>
                  <a:pt x="8318621" y="973394"/>
                </a:cubicBezTo>
                <a:lnTo>
                  <a:pt x="92312" y="973393"/>
                </a:lnTo>
                <a:lnTo>
                  <a:pt x="0" y="96408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044297" y="6232612"/>
            <a:ext cx="704615" cy="365125"/>
          </a:xfrm>
          <a:prstGeom prst="rect">
            <a:avLst/>
          </a:prstGeom>
        </p:spPr>
        <p:txBody>
          <a:bodyPr/>
          <a:lstStyle/>
          <a:p>
            <a:pPr>
              <a:defRPr/>
            </a:pPr>
            <a:fld id="{0A6E73D3-65BA-4F20-9ECD-7F26D62475A9}" type="slidenum">
              <a:rPr lang="en-US" smtClean="0"/>
              <a:pPr>
                <a:defRPr/>
              </a:pPr>
              <a:t>‹#›</a:t>
            </a:fld>
            <a:endParaRPr lang="en-US" dirty="0"/>
          </a:p>
        </p:txBody>
      </p:sp>
      <p:sp>
        <p:nvSpPr>
          <p:cNvPr id="15" name="Title 14"/>
          <p:cNvSpPr>
            <a:spLocks noGrp="1"/>
          </p:cNvSpPr>
          <p:nvPr>
            <p:ph type="title"/>
          </p:nvPr>
        </p:nvSpPr>
        <p:spPr>
          <a:xfrm>
            <a:off x="438979" y="365760"/>
            <a:ext cx="11309932" cy="813465"/>
          </a:xfrm>
          <a:prstGeom prst="rect">
            <a:avLst/>
          </a:prstGeom>
        </p:spPr>
        <p:txBody>
          <a:bodyPr>
            <a:normAutofit/>
          </a:bodyPr>
          <a:lstStyle>
            <a:lvl1pPr>
              <a:defRPr sz="4267">
                <a:solidFill>
                  <a:schemeClr val="bg1"/>
                </a:solidFill>
              </a:defRPr>
            </a:lvl1pPr>
          </a:lstStyle>
          <a:p>
            <a:r>
              <a:rPr lang="en-US" dirty="0"/>
              <a:t>Click to edit Master title style</a:t>
            </a:r>
          </a:p>
        </p:txBody>
      </p:sp>
      <p:sp>
        <p:nvSpPr>
          <p:cNvPr id="3" name="Text Placeholder 2"/>
          <p:cNvSpPr>
            <a:spLocks noGrp="1"/>
          </p:cNvSpPr>
          <p:nvPr>
            <p:ph type="body" sz="quarter" idx="13"/>
          </p:nvPr>
        </p:nvSpPr>
        <p:spPr>
          <a:xfrm>
            <a:off x="438980" y="1662113"/>
            <a:ext cx="11310641" cy="36528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E6C4-C0A8-6D4E-B779-0200D43A7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AFDC2-34F8-8E44-9ABF-E79DC2B7A0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941C5-0EFE-0E4F-98C6-0FDCD38A1884}"/>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BB6FEE00-16C1-364E-8071-03EC5E657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B4C6C-097C-DC42-A7D7-C0D44095504C}"/>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32300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D37E-F87C-C34A-992E-7F7CD20B3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1EA16-4937-EC49-823E-BD7164470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0B1E81-4473-DB4F-B4FE-8F89074D93E8}"/>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B8ABBD66-7232-2140-92FC-CADDBFAE1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5A0DE-92E1-3A4C-9BBA-C2491E06B857}"/>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178980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F069-683A-0144-AD84-816FB25D2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1380D-778C-5148-9A5B-745D1D35E8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CF4F1F-52A7-0049-97A2-D378E5A53F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6F895-CF28-EE49-8ACD-80635BF695B0}"/>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6" name="Footer Placeholder 5">
            <a:extLst>
              <a:ext uri="{FF2B5EF4-FFF2-40B4-BE49-F238E27FC236}">
                <a16:creationId xmlns:a16="http://schemas.microsoft.com/office/drawing/2014/main" id="{F9077492-B7AD-0E4E-B215-1C9609F4B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2BA22-377E-944F-9EE4-D45302ED42E3}"/>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3691855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853B-5FA4-9748-A28F-D0B71846E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593DB-32BE-5947-89B1-081F02522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0E84D2-95E5-7847-8D00-7FA2847A28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914665-1849-184A-848E-8335B6554F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7CA0498-8E7B-7944-BC8D-FC4FEC7A7E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1E388F-368A-5941-9452-66FFA41E7C24}"/>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8" name="Footer Placeholder 7">
            <a:extLst>
              <a:ext uri="{FF2B5EF4-FFF2-40B4-BE49-F238E27FC236}">
                <a16:creationId xmlns:a16="http://schemas.microsoft.com/office/drawing/2014/main" id="{A3197EE5-98A7-DB44-8F18-48A961AD9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DD0538-2930-F145-A811-7151F2E767C7}"/>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340101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2B5B-B150-0745-9BD1-F6AA719A8A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4CDDCF-244A-FF4C-979B-A05841FACCDA}"/>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4" name="Footer Placeholder 3">
            <a:extLst>
              <a:ext uri="{FF2B5EF4-FFF2-40B4-BE49-F238E27FC236}">
                <a16:creationId xmlns:a16="http://schemas.microsoft.com/office/drawing/2014/main" id="{A19D1758-2DF8-F741-A840-DDBB66A701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5F24B-3B15-E749-BC70-E1C31D0C6463}"/>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160622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FD3AE-3642-2143-83E1-FD6ACFDBAAA1}"/>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3" name="Footer Placeholder 2">
            <a:extLst>
              <a:ext uri="{FF2B5EF4-FFF2-40B4-BE49-F238E27FC236}">
                <a16:creationId xmlns:a16="http://schemas.microsoft.com/office/drawing/2014/main" id="{ADCFF230-6DA3-B845-A010-36DBA0CA4D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0AA31-32BF-BC44-94F2-E1432B4B9E9A}"/>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1062529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2789-AF37-2C44-99B7-7C43FA09A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82E25-3F4E-2941-898B-0385FE30E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2E8060-F492-D849-8EC1-FB80ADAAB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9A1DB6-13D2-4D4A-8EC3-243550625DD6}"/>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6" name="Footer Placeholder 5">
            <a:extLst>
              <a:ext uri="{FF2B5EF4-FFF2-40B4-BE49-F238E27FC236}">
                <a16:creationId xmlns:a16="http://schemas.microsoft.com/office/drawing/2014/main" id="{D13CB7DA-573C-BB43-970C-66E8EBED8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9C93D-5D93-984D-A537-C1A67B4653E1}"/>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3105468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4906-2E74-604C-8D35-F74EB6178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D20259-DD09-4A44-9085-951A38F8C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A8100-9F93-4446-A8EF-2E443E92F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E05ED2-328E-1A44-96FB-C24B04C0D761}"/>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6" name="Footer Placeholder 5">
            <a:extLst>
              <a:ext uri="{FF2B5EF4-FFF2-40B4-BE49-F238E27FC236}">
                <a16:creationId xmlns:a16="http://schemas.microsoft.com/office/drawing/2014/main" id="{8DCC24B2-DCAC-D74E-840C-172B0410E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71002-0B51-C142-BFCF-0CB05050E4F2}"/>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515451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4229-4FC9-2143-A2C2-A64B8734B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2DF6-50DE-C04E-9116-810BD35E1B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8E420-E288-3044-92AF-CE4CD5AD43E0}"/>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003350F4-5C94-C045-9ECE-4B4481386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5F450-C9C0-2149-9A77-A26F6043D7B1}"/>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296340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98B57-CF67-F240-92EC-77E683915D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3FFC65-04A3-8043-B375-C2A079C6D2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89770-A5E4-4E42-975D-879FFDC8A012}"/>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8D6CA8E4-FD5F-7140-9E44-EC42B2B96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FEA45-E250-834A-BD7D-9A6C37A77A7C}"/>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147129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ck Cover">
    <p:spTree>
      <p:nvGrpSpPr>
        <p:cNvPr id="1" name=""/>
        <p:cNvGrpSpPr/>
        <p:nvPr/>
      </p:nvGrpSpPr>
      <p:grpSpPr>
        <a:xfrm>
          <a:off x="0" y="0"/>
          <a:ext cx="0" cy="0"/>
          <a:chOff x="0" y="0"/>
          <a:chExt cx="0" cy="0"/>
        </a:xfrm>
      </p:grpSpPr>
      <p:sp>
        <p:nvSpPr>
          <p:cNvPr id="10" name="Rectangle 9"/>
          <p:cNvSpPr/>
          <p:nvPr/>
        </p:nvSpPr>
        <p:spPr>
          <a:xfrm>
            <a:off x="0" y="0"/>
            <a:ext cx="12192000" cy="4484375"/>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063377" y="2342584"/>
            <a:ext cx="6003567" cy="605230"/>
          </a:xfrm>
          <a:prstGeom prst="rect">
            <a:avLst/>
          </a:prstGeom>
        </p:spPr>
        <p:txBody>
          <a:bodyPr wrap="none">
            <a:spAutoFit/>
          </a:bodyPr>
          <a:lstStyle/>
          <a:p>
            <a:r>
              <a:rPr lang="en-US" sz="3333" dirty="0">
                <a:latin typeface="Century Gothic" charset="0"/>
                <a:ea typeface="Century Gothic" charset="0"/>
                <a:cs typeface="Century Gothic" charset="0"/>
              </a:rPr>
              <a:t>www.climatefinancelab.org</a:t>
            </a:r>
            <a:endParaRPr lang="en-US" sz="3333" dirty="0"/>
          </a:p>
        </p:txBody>
      </p:sp>
      <p:sp>
        <p:nvSpPr>
          <p:cNvPr id="19" name="Rectangle 18"/>
          <p:cNvSpPr/>
          <p:nvPr/>
        </p:nvSpPr>
        <p:spPr>
          <a:xfrm>
            <a:off x="3048000" y="1266107"/>
            <a:ext cx="6096000" cy="913007"/>
          </a:xfrm>
          <a:prstGeom prst="rect">
            <a:avLst/>
          </a:prstGeom>
        </p:spPr>
        <p:txBody>
          <a:bodyPr anchor="ctr">
            <a:spAutoFit/>
          </a:bodyPr>
          <a:lstStyle/>
          <a:p>
            <a:pPr algn="ctr"/>
            <a:r>
              <a:rPr lang="en-US" sz="5333" dirty="0">
                <a:latin typeface="Century Gothic" charset="0"/>
                <a:ea typeface="Century Gothic" charset="0"/>
                <a:cs typeface="Century Gothic" charset="0"/>
              </a:rPr>
              <a:t>Thank </a:t>
            </a:r>
            <a:r>
              <a:rPr lang="en-US" sz="5333" dirty="0">
                <a:solidFill>
                  <a:schemeClr val="tx1"/>
                </a:solidFill>
                <a:latin typeface="Century Gothic" charset="0"/>
                <a:ea typeface="Century Gothic" charset="0"/>
                <a:cs typeface="Century Gothic" charset="0"/>
              </a:rPr>
              <a:t>You</a:t>
            </a:r>
            <a:r>
              <a:rPr lang="en-US" sz="5333" dirty="0">
                <a:latin typeface="Century Gothic" charset="0"/>
                <a:ea typeface="Century Gothic" charset="0"/>
                <a:cs typeface="Century Gothic" charset="0"/>
              </a:rPr>
              <a:t>!</a:t>
            </a:r>
            <a:endParaRPr lang="en-US" sz="5333" dirty="0"/>
          </a:p>
        </p:txBody>
      </p:sp>
      <p:grpSp>
        <p:nvGrpSpPr>
          <p:cNvPr id="20" name="Group 19"/>
          <p:cNvGrpSpPr/>
          <p:nvPr/>
        </p:nvGrpSpPr>
        <p:grpSpPr>
          <a:xfrm>
            <a:off x="3624281" y="4645840"/>
            <a:ext cx="5063372" cy="1923849"/>
            <a:chOff x="1924821" y="4416650"/>
            <a:chExt cx="5289554" cy="2009788"/>
          </a:xfrm>
        </p:grpSpPr>
        <p:cxnSp>
          <p:nvCxnSpPr>
            <p:cNvPr id="21" name="Straight Connector 20"/>
            <p:cNvCxnSpPr/>
            <p:nvPr/>
          </p:nvCxnSpPr>
          <p:spPr>
            <a:xfrm>
              <a:off x="4839996" y="4524503"/>
              <a:ext cx="0" cy="1870906"/>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Lab_main_transparent-1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4821" y="4416650"/>
              <a:ext cx="2745363" cy="2001337"/>
            </a:xfrm>
            <a:prstGeom prst="rect">
              <a:avLst/>
            </a:prstGeom>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8570" y="4495925"/>
              <a:ext cx="2545805" cy="494241"/>
            </a:xfrm>
            <a:prstGeom prst="rect">
              <a:avLst/>
            </a:prstGeom>
          </p:spPr>
        </p:pic>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8568" y="4947833"/>
              <a:ext cx="2545807" cy="490122"/>
            </a:xfrm>
            <a:prstGeom prst="rect">
              <a:avLst/>
            </a:prstGeom>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8569" y="5932197"/>
              <a:ext cx="2545805" cy="494241"/>
            </a:xfrm>
            <a:prstGeom prst="rect">
              <a:avLst/>
            </a:prstGeom>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3765" y="5452066"/>
              <a:ext cx="2550609" cy="494241"/>
            </a:xfrm>
            <a:prstGeom prst="rect">
              <a:avLst/>
            </a:prstGeom>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902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Layout 2">
    <p:spTree>
      <p:nvGrpSpPr>
        <p:cNvPr id="1" name=""/>
        <p:cNvGrpSpPr/>
        <p:nvPr/>
      </p:nvGrpSpPr>
      <p:grpSpPr>
        <a:xfrm>
          <a:off x="0" y="0"/>
          <a:ext cx="0" cy="0"/>
          <a:chOff x="0" y="0"/>
          <a:chExt cx="0" cy="0"/>
        </a:xfrm>
      </p:grpSpPr>
      <p:sp>
        <p:nvSpPr>
          <p:cNvPr id="7" name="Rectangle 6"/>
          <p:cNvSpPr/>
          <p:nvPr/>
        </p:nvSpPr>
        <p:spPr>
          <a:xfrm>
            <a:off x="0" y="1395514"/>
            <a:ext cx="12192000" cy="299486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8466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nal Slide 1">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530418" y="333010"/>
            <a:ext cx="3192496" cy="738146"/>
          </a:xfrm>
        </p:spPr>
        <p:txBody>
          <a:bodyPr>
            <a:normAutofit/>
          </a:bodyPr>
          <a:lstStyle>
            <a:lvl1pPr>
              <a:defRPr sz="4267">
                <a:solidFill>
                  <a:srgbClr val="1D3A75"/>
                </a:solidFill>
              </a:defRPr>
            </a:lvl1pPr>
          </a:lstStyle>
          <a:p>
            <a:r>
              <a:rPr lang="en-US" dirty="0"/>
              <a:t>Title</a:t>
            </a:r>
          </a:p>
        </p:txBody>
      </p:sp>
    </p:spTree>
    <p:extLst>
      <p:ext uri="{BB962C8B-B14F-4D97-AF65-F5344CB8AC3E}">
        <p14:creationId xmlns:p14="http://schemas.microsoft.com/office/powerpoint/2010/main" val="979260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ernal Slide 2">
    <p:spTree>
      <p:nvGrpSpPr>
        <p:cNvPr id="1" name=""/>
        <p:cNvGrpSpPr/>
        <p:nvPr/>
      </p:nvGrpSpPr>
      <p:grpSpPr>
        <a:xfrm>
          <a:off x="0" y="0"/>
          <a:ext cx="0" cy="0"/>
          <a:chOff x="0" y="0"/>
          <a:chExt cx="0" cy="0"/>
        </a:xfrm>
      </p:grpSpPr>
      <p:sp>
        <p:nvSpPr>
          <p:cNvPr id="8" name="Title 14"/>
          <p:cNvSpPr>
            <a:spLocks noGrp="1"/>
          </p:cNvSpPr>
          <p:nvPr>
            <p:ph type="title"/>
          </p:nvPr>
        </p:nvSpPr>
        <p:spPr>
          <a:xfrm>
            <a:off x="1051414" y="2356558"/>
            <a:ext cx="10089173" cy="947207"/>
          </a:xfrm>
        </p:spPr>
        <p:txBody>
          <a:bodyPr>
            <a:normAutofit/>
          </a:bodyPr>
          <a:lstStyle>
            <a:lvl1pPr algn="ctr">
              <a:defRPr sz="4267">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6328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llout Slide">
    <p:spTree>
      <p:nvGrpSpPr>
        <p:cNvPr id="1" name=""/>
        <p:cNvGrpSpPr/>
        <p:nvPr/>
      </p:nvGrpSpPr>
      <p:grpSpPr>
        <a:xfrm>
          <a:off x="0" y="0"/>
          <a:ext cx="0" cy="0"/>
          <a:chOff x="0" y="0"/>
          <a:chExt cx="0" cy="0"/>
        </a:xfrm>
      </p:grpSpPr>
      <p:sp>
        <p:nvSpPr>
          <p:cNvPr id="2" name="Rectangle 1"/>
          <p:cNvSpPr/>
          <p:nvPr/>
        </p:nvSpPr>
        <p:spPr>
          <a:xfrm>
            <a:off x="6" y="274320"/>
            <a:ext cx="11748908" cy="973395"/>
          </a:xfrm>
          <a:custGeom>
            <a:avLst/>
            <a:gdLst/>
            <a:ahLst/>
            <a:cxnLst/>
            <a:rect l="l" t="t" r="r" b="b"/>
            <a:pathLst>
              <a:path w="8811681" h="973394">
                <a:moveTo>
                  <a:pt x="0" y="0"/>
                </a:moveTo>
                <a:lnTo>
                  <a:pt x="8426710" y="0"/>
                </a:lnTo>
                <a:lnTo>
                  <a:pt x="8510543" y="26023"/>
                </a:lnTo>
                <a:cubicBezTo>
                  <a:pt x="8687509" y="100873"/>
                  <a:pt x="8811681" y="276103"/>
                  <a:pt x="8811681" y="480335"/>
                </a:cubicBezTo>
                <a:lnTo>
                  <a:pt x="8811680" y="480335"/>
                </a:lnTo>
                <a:cubicBezTo>
                  <a:pt x="8811680" y="752644"/>
                  <a:pt x="8590930" y="973394"/>
                  <a:pt x="8318621" y="973394"/>
                </a:cubicBezTo>
                <a:lnTo>
                  <a:pt x="92312" y="973393"/>
                </a:lnTo>
                <a:lnTo>
                  <a:pt x="0" y="96408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p:nvPr>
        </p:nvSpPr>
        <p:spPr>
          <a:xfrm>
            <a:off x="457200" y="365760"/>
            <a:ext cx="11309932" cy="813465"/>
          </a:xfrm>
        </p:spPr>
        <p:txBody>
          <a:bodyPr>
            <a:normAutofit/>
          </a:bodyPr>
          <a:lstStyle>
            <a:lvl1pPr algn="l">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3"/>
          </p:nvPr>
        </p:nvSpPr>
        <p:spPr>
          <a:xfrm>
            <a:off x="438980" y="2853746"/>
            <a:ext cx="11310641" cy="2461207"/>
          </a:xfrm>
        </p:spPr>
        <p:txBody>
          <a:bodyPr/>
          <a:lstStyle>
            <a:lvl1pPr marL="0" indent="0">
              <a:buNone/>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4"/>
          </p:nvPr>
        </p:nvSpPr>
        <p:spPr>
          <a:xfrm>
            <a:off x="689817" y="1176339"/>
            <a:ext cx="11059800" cy="1301751"/>
          </a:xfrm>
        </p:spPr>
        <p:txBody>
          <a:bodyPr/>
          <a:lstStyle>
            <a:lvl1pPr marL="0" indent="0">
              <a:buNone/>
              <a:defRPr i="1">
                <a:solidFill>
                  <a:schemeClr val="accent6">
                    <a:lumMod val="75000"/>
                  </a:schemeClr>
                </a:solidFill>
              </a:defRPr>
            </a:lvl1pPr>
            <a:lvl2pPr marL="609585" indent="0">
              <a:buNone/>
              <a:defRPr i="1">
                <a:solidFill>
                  <a:schemeClr val="accent6">
                    <a:lumMod val="75000"/>
                  </a:schemeClr>
                </a:solidFill>
              </a:defRPr>
            </a:lvl2pPr>
            <a:lvl3pPr marL="1219170" indent="0">
              <a:buNone/>
              <a:defRPr i="1">
                <a:solidFill>
                  <a:schemeClr val="accent6">
                    <a:lumMod val="75000"/>
                  </a:schemeClr>
                </a:solidFill>
              </a:defRPr>
            </a:lvl3pPr>
            <a:lvl4pPr marL="1828754" indent="0">
              <a:buNone/>
              <a:defRPr i="1">
                <a:solidFill>
                  <a:schemeClr val="accent6">
                    <a:lumMod val="75000"/>
                  </a:schemeClr>
                </a:solidFill>
              </a:defRPr>
            </a:lvl4pPr>
            <a:lvl5pPr marL="2438339" indent="0">
              <a:buNone/>
              <a:defRPr i="1">
                <a:solidFill>
                  <a:schemeClr val="accent6">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585303" y="1176337"/>
            <a:ext cx="0" cy="924771"/>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1" name="Slide Number Placeholder 5"/>
          <p:cNvSpPr>
            <a:spLocks noGrp="1"/>
          </p:cNvSpPr>
          <p:nvPr>
            <p:ph type="sldNum" sz="quarter" idx="12"/>
          </p:nvPr>
        </p:nvSpPr>
        <p:spPr>
          <a:xfrm>
            <a:off x="11044297" y="6232612"/>
            <a:ext cx="704615" cy="365125"/>
          </a:xfrm>
        </p:spPr>
        <p:txBody>
          <a:bodyPr/>
          <a:lstStyle/>
          <a:p>
            <a:pPr>
              <a:defRPr/>
            </a:pPr>
            <a:fld id="{0A6E73D3-65BA-4F20-9ECD-7F26D62475A9}" type="slidenum">
              <a:rPr lang="en-US" smtClean="0"/>
              <a:pPr>
                <a:defRPr/>
              </a:pPr>
              <a:t>‹#›</a:t>
            </a:fld>
            <a:endParaRPr lang="en-US" dirty="0"/>
          </a:p>
        </p:txBody>
      </p:sp>
      <p:pic>
        <p:nvPicPr>
          <p:cNvPr id="22" name="Picture 21" descr="Lab_main_transparent-1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9537" y="5958292"/>
            <a:ext cx="1001684" cy="631767"/>
          </a:xfrm>
          <a:prstGeom prst="rect">
            <a:avLst/>
          </a:prstGeom>
        </p:spPr>
      </p:pic>
    </p:spTree>
    <p:extLst>
      <p:ext uri="{BB962C8B-B14F-4D97-AF65-F5344CB8AC3E}">
        <p14:creationId xmlns:p14="http://schemas.microsoft.com/office/powerpoint/2010/main" val="1040259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ck Cover">
    <p:spTree>
      <p:nvGrpSpPr>
        <p:cNvPr id="1" name=""/>
        <p:cNvGrpSpPr/>
        <p:nvPr/>
      </p:nvGrpSpPr>
      <p:grpSpPr>
        <a:xfrm>
          <a:off x="0" y="0"/>
          <a:ext cx="0" cy="0"/>
          <a:chOff x="0" y="0"/>
          <a:chExt cx="0" cy="0"/>
        </a:xfrm>
      </p:grpSpPr>
      <p:sp>
        <p:nvSpPr>
          <p:cNvPr id="10" name="Rectangle 9"/>
          <p:cNvSpPr/>
          <p:nvPr/>
        </p:nvSpPr>
        <p:spPr>
          <a:xfrm>
            <a:off x="0" y="0"/>
            <a:ext cx="12192000" cy="4484375"/>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063377" y="2342584"/>
            <a:ext cx="6003567" cy="605230"/>
          </a:xfrm>
          <a:prstGeom prst="rect">
            <a:avLst/>
          </a:prstGeom>
        </p:spPr>
        <p:txBody>
          <a:bodyPr wrap="none">
            <a:spAutoFit/>
          </a:bodyPr>
          <a:lstStyle/>
          <a:p>
            <a:r>
              <a:rPr lang="en-US" sz="3333" dirty="0">
                <a:latin typeface="Century Gothic" charset="0"/>
                <a:ea typeface="Century Gothic" charset="0"/>
                <a:cs typeface="Century Gothic" charset="0"/>
              </a:rPr>
              <a:t>www.climatefinancelab.org</a:t>
            </a:r>
            <a:endParaRPr lang="en-US" sz="3333" dirty="0"/>
          </a:p>
        </p:txBody>
      </p:sp>
      <p:sp>
        <p:nvSpPr>
          <p:cNvPr id="19" name="Rectangle 18"/>
          <p:cNvSpPr/>
          <p:nvPr/>
        </p:nvSpPr>
        <p:spPr>
          <a:xfrm>
            <a:off x="3048000" y="1266107"/>
            <a:ext cx="6096000" cy="913007"/>
          </a:xfrm>
          <a:prstGeom prst="rect">
            <a:avLst/>
          </a:prstGeom>
        </p:spPr>
        <p:txBody>
          <a:bodyPr anchor="ctr">
            <a:spAutoFit/>
          </a:bodyPr>
          <a:lstStyle/>
          <a:p>
            <a:pPr algn="ctr"/>
            <a:r>
              <a:rPr lang="en-US" sz="5333" dirty="0">
                <a:latin typeface="Century Gothic" charset="0"/>
                <a:ea typeface="Century Gothic" charset="0"/>
                <a:cs typeface="Century Gothic" charset="0"/>
              </a:rPr>
              <a:t>Thank </a:t>
            </a:r>
            <a:r>
              <a:rPr lang="en-US" sz="5333" dirty="0">
                <a:solidFill>
                  <a:schemeClr val="tx1"/>
                </a:solidFill>
                <a:latin typeface="Century Gothic" charset="0"/>
                <a:ea typeface="Century Gothic" charset="0"/>
                <a:cs typeface="Century Gothic" charset="0"/>
              </a:rPr>
              <a:t>You</a:t>
            </a:r>
            <a:r>
              <a:rPr lang="en-US" sz="5333" dirty="0">
                <a:latin typeface="Century Gothic" charset="0"/>
                <a:ea typeface="Century Gothic" charset="0"/>
                <a:cs typeface="Century Gothic" charset="0"/>
              </a:rPr>
              <a:t>!</a:t>
            </a:r>
            <a:endParaRPr lang="en-US" sz="5333" dirty="0"/>
          </a:p>
        </p:txBody>
      </p:sp>
      <p:grpSp>
        <p:nvGrpSpPr>
          <p:cNvPr id="20" name="Group 19"/>
          <p:cNvGrpSpPr/>
          <p:nvPr/>
        </p:nvGrpSpPr>
        <p:grpSpPr>
          <a:xfrm>
            <a:off x="3624281" y="4645840"/>
            <a:ext cx="5063372" cy="1923849"/>
            <a:chOff x="1924821" y="4416650"/>
            <a:chExt cx="5289554" cy="2009788"/>
          </a:xfrm>
        </p:grpSpPr>
        <p:cxnSp>
          <p:nvCxnSpPr>
            <p:cNvPr id="21" name="Straight Connector 20"/>
            <p:cNvCxnSpPr/>
            <p:nvPr/>
          </p:nvCxnSpPr>
          <p:spPr>
            <a:xfrm>
              <a:off x="4839996" y="4524503"/>
              <a:ext cx="0" cy="1870906"/>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Lab_main_transparent-1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4821" y="4416650"/>
              <a:ext cx="2745363" cy="2001337"/>
            </a:xfrm>
            <a:prstGeom prst="rect">
              <a:avLst/>
            </a:prstGeom>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8570" y="4495925"/>
              <a:ext cx="2545805" cy="494241"/>
            </a:xfrm>
            <a:prstGeom prst="rect">
              <a:avLst/>
            </a:prstGeom>
          </p:spPr>
        </p:pic>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8568" y="4947833"/>
              <a:ext cx="2545807" cy="490122"/>
            </a:xfrm>
            <a:prstGeom prst="rect">
              <a:avLst/>
            </a:prstGeom>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8569" y="5932197"/>
              <a:ext cx="2545805" cy="494241"/>
            </a:xfrm>
            <a:prstGeom prst="rect">
              <a:avLst/>
            </a:prstGeom>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3765" y="5452066"/>
              <a:ext cx="2550609" cy="494241"/>
            </a:xfrm>
            <a:prstGeom prst="rect">
              <a:avLst/>
            </a:prstGeom>
          </p:spPr>
        </p:pic>
      </p:grpSp>
    </p:spTree>
    <p:extLst>
      <p:ext uri="{BB962C8B-B14F-4D97-AF65-F5344CB8AC3E}">
        <p14:creationId xmlns:p14="http://schemas.microsoft.com/office/powerpoint/2010/main" val="5717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CF9571-12ED-AE4D-A218-9B59A42A9E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2277" y="1965348"/>
            <a:ext cx="3172887" cy="1338198"/>
          </a:xfrm>
          <a:prstGeom prst="rect">
            <a:avLst/>
          </a:prstGeom>
        </p:spPr>
      </p:pic>
      <p:cxnSp>
        <p:nvCxnSpPr>
          <p:cNvPr id="9" name="Straight Connector 8">
            <a:extLst>
              <a:ext uri="{FF2B5EF4-FFF2-40B4-BE49-F238E27FC236}">
                <a16:creationId xmlns:a16="http://schemas.microsoft.com/office/drawing/2014/main" id="{262E9CC3-DA13-7F4D-ACD1-C729239A3CF4}"/>
              </a:ext>
            </a:extLst>
          </p:cNvPr>
          <p:cNvCxnSpPr>
            <a:cxnSpLocks/>
          </p:cNvCxnSpPr>
          <p:nvPr userDrawn="1"/>
        </p:nvCxnSpPr>
        <p:spPr>
          <a:xfrm>
            <a:off x="4782277" y="3437715"/>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B087BAB-E68C-574E-AAB4-DE0106B62B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
            <a:ext cx="4415883" cy="6858001"/>
          </a:xfrm>
          <a:prstGeom prst="rect">
            <a:avLst/>
          </a:prstGeom>
          <a:ln>
            <a:noFill/>
          </a:ln>
        </p:spPr>
      </p:pic>
      <p:sp>
        <p:nvSpPr>
          <p:cNvPr id="15" name="Text Placeholder 14">
            <a:extLst>
              <a:ext uri="{FF2B5EF4-FFF2-40B4-BE49-F238E27FC236}">
                <a16:creationId xmlns:a16="http://schemas.microsoft.com/office/drawing/2014/main" id="{432E547A-92C4-F24C-A0DC-1626514C6F0C}"/>
              </a:ext>
            </a:extLst>
          </p:cNvPr>
          <p:cNvSpPr>
            <a:spLocks noGrp="1"/>
          </p:cNvSpPr>
          <p:nvPr>
            <p:ph type="body" sz="quarter" idx="10" hasCustomPrompt="1"/>
          </p:nvPr>
        </p:nvSpPr>
        <p:spPr>
          <a:xfrm>
            <a:off x="4782277" y="3615688"/>
            <a:ext cx="4711700" cy="2395538"/>
          </a:xfrm>
          <a:prstGeom prst="rect">
            <a:avLst/>
          </a:prstGeom>
        </p:spPr>
        <p:txBody>
          <a:bodyPr lIns="36000" tIns="72000"/>
          <a:lstStyle>
            <a:lvl1pPr marL="0" indent="0">
              <a:buNone/>
              <a:defRPr>
                <a:solidFill>
                  <a:srgbClr val="B53C36"/>
                </a:solidFill>
              </a:defRPr>
            </a:lvl1pPr>
          </a:lstStyle>
          <a:p>
            <a:pPr lvl="0"/>
            <a:r>
              <a:rPr lang="en-US" dirty="0"/>
              <a:t>Title Here</a:t>
            </a:r>
          </a:p>
        </p:txBody>
      </p:sp>
    </p:spTree>
    <p:extLst>
      <p:ext uri="{BB962C8B-B14F-4D97-AF65-F5344CB8AC3E}">
        <p14:creationId xmlns:p14="http://schemas.microsoft.com/office/powerpoint/2010/main" val="221798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708B3-53E2-D74F-9121-49180F6736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cxnSp>
        <p:nvCxnSpPr>
          <p:cNvPr id="14" name="Straight Connector 13">
            <a:extLst>
              <a:ext uri="{FF2B5EF4-FFF2-40B4-BE49-F238E27FC236}">
                <a16:creationId xmlns:a16="http://schemas.microsoft.com/office/drawing/2014/main" id="{AE6C4BB8-5D48-E14B-8B06-A5D0A3D20046}"/>
              </a:ext>
            </a:extLst>
          </p:cNvPr>
          <p:cNvCxnSpPr>
            <a:cxnSpLocks/>
          </p:cNvCxnSpPr>
          <p:nvPr userDrawn="1"/>
        </p:nvCxnSpPr>
        <p:spPr>
          <a:xfrm>
            <a:off x="1408043"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55F870-8B9C-0141-9C1D-F71C39E2A51A}"/>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A3216B64-FEEC-0A4E-A28E-7857B8E477D0}"/>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9860C087-9EFF-684F-A746-889E36A5B627}"/>
              </a:ext>
            </a:extLst>
          </p:cNvPr>
          <p:cNvSpPr>
            <a:spLocks noGrp="1"/>
          </p:cNvSpPr>
          <p:nvPr>
            <p:ph type="body" sz="quarter" idx="12"/>
          </p:nvPr>
        </p:nvSpPr>
        <p:spPr>
          <a:xfrm>
            <a:off x="6438242" y="1363664"/>
            <a:ext cx="5212985" cy="5153519"/>
          </a:xfrm>
          <a:prstGeom prst="rect">
            <a:avLst/>
          </a:prstGeom>
        </p:spPr>
        <p:txBody>
          <a:bodyPr/>
          <a:lstStyle>
            <a:lvl1pPr marL="0" indent="0">
              <a:buNone/>
              <a:defRPr>
                <a:solidFill>
                  <a:schemeClr val="tx1">
                    <a:lumMod val="65000"/>
                    <a:lumOff val="35000"/>
                  </a:schemeClr>
                </a:solidFill>
              </a:defRPr>
            </a:lvl1pPr>
          </a:lstStyle>
          <a:p>
            <a:pPr lvl="0"/>
            <a:r>
              <a:rPr lang="en-US" dirty="0"/>
              <a:t>Edit Master text styles</a:t>
            </a:r>
          </a:p>
        </p:txBody>
      </p:sp>
      <p:sp>
        <p:nvSpPr>
          <p:cNvPr id="10" name="Chart Placeholder 9">
            <a:extLst>
              <a:ext uri="{FF2B5EF4-FFF2-40B4-BE49-F238E27FC236}">
                <a16:creationId xmlns:a16="http://schemas.microsoft.com/office/drawing/2014/main" id="{415B5D53-8EDC-0C40-9C98-1ED9EBE448CA}"/>
              </a:ext>
            </a:extLst>
          </p:cNvPr>
          <p:cNvSpPr>
            <a:spLocks noGrp="1"/>
          </p:cNvSpPr>
          <p:nvPr>
            <p:ph type="chart" sz="quarter" idx="13"/>
          </p:nvPr>
        </p:nvSpPr>
        <p:spPr>
          <a:xfrm>
            <a:off x="1408114" y="1239001"/>
            <a:ext cx="4687887" cy="5277688"/>
          </a:xfrm>
          <a:prstGeom prst="rect">
            <a:avLst/>
          </a:prstGeom>
        </p:spPr>
        <p:txBody>
          <a:bodyPr/>
          <a:lstStyle/>
          <a:p>
            <a:endParaRPr lang="en-US"/>
          </a:p>
        </p:txBody>
      </p:sp>
      <p:sp>
        <p:nvSpPr>
          <p:cNvPr id="3" name="Text Placeholder 2">
            <a:extLst>
              <a:ext uri="{FF2B5EF4-FFF2-40B4-BE49-F238E27FC236}">
                <a16:creationId xmlns:a16="http://schemas.microsoft.com/office/drawing/2014/main" id="{97F699DD-0AC7-F841-9EC9-57E1F27C7BFE}"/>
              </a:ext>
            </a:extLst>
          </p:cNvPr>
          <p:cNvSpPr>
            <a:spLocks noGrp="1"/>
          </p:cNvSpPr>
          <p:nvPr>
            <p:ph type="body" sz="quarter" idx="14" hasCustomPrompt="1"/>
          </p:nvPr>
        </p:nvSpPr>
        <p:spPr>
          <a:xfrm>
            <a:off x="1408113" y="617124"/>
            <a:ext cx="5030115" cy="510636"/>
          </a:xfrm>
          <a:prstGeom prst="rect">
            <a:avLst/>
          </a:prstGeom>
        </p:spPr>
        <p:txBody>
          <a:bodyPr lIns="36000" tIns="72000"/>
          <a:lstStyle>
            <a:lvl1pPr marL="0" marR="0" indent="0" algn="l" defTabSz="457189" rtl="0" eaLnBrk="1" fontAlgn="auto" latinLnBrk="0" hangingPunct="1">
              <a:lnSpc>
                <a:spcPct val="100000"/>
              </a:lnSpc>
              <a:spcBef>
                <a:spcPct val="20000"/>
              </a:spcBef>
              <a:spcAft>
                <a:spcPts val="0"/>
              </a:spcAft>
              <a:buClrTx/>
              <a:buSzTx/>
              <a:buFont typeface="Arial"/>
              <a:buNone/>
              <a:tabLst/>
              <a:defRPr sz="2500">
                <a:solidFill>
                  <a:srgbClr val="B53C36"/>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2500" b="1" dirty="0">
                <a:solidFill>
                  <a:srgbClr val="B53C36"/>
                </a:solidFill>
              </a:rPr>
              <a:t>Title – no more than 4-5 words</a:t>
            </a:r>
          </a:p>
          <a:p>
            <a:pPr lvl="0"/>
            <a:endParaRPr lang="en-US" dirty="0"/>
          </a:p>
        </p:txBody>
      </p:sp>
    </p:spTree>
    <p:extLst>
      <p:ext uri="{BB962C8B-B14F-4D97-AF65-F5344CB8AC3E}">
        <p14:creationId xmlns:p14="http://schemas.microsoft.com/office/powerpoint/2010/main" val="33212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BE506B8-A5DB-7A49-BB41-952911BC0AC1}"/>
              </a:ext>
            </a:extLst>
          </p:cNvPr>
          <p:cNvSpPr>
            <a:spLocks noGrp="1"/>
          </p:cNvSpPr>
          <p:nvPr>
            <p:ph type="pic" sz="quarter" idx="12"/>
          </p:nvPr>
        </p:nvSpPr>
        <p:spPr>
          <a:xfrm>
            <a:off x="1379471" y="352959"/>
            <a:ext cx="4167253" cy="6164222"/>
          </a:xfrm>
          <a:prstGeom prst="rect">
            <a:avLst/>
          </a:prstGeom>
        </p:spPr>
        <p:txBody>
          <a:bodyPr/>
          <a:lstStyle/>
          <a:p>
            <a:endParaRPr lang="en-US" dirty="0"/>
          </a:p>
        </p:txBody>
      </p:sp>
      <p:cxnSp>
        <p:nvCxnSpPr>
          <p:cNvPr id="22" name="Straight Connector 21">
            <a:extLst>
              <a:ext uri="{FF2B5EF4-FFF2-40B4-BE49-F238E27FC236}">
                <a16:creationId xmlns:a16="http://schemas.microsoft.com/office/drawing/2014/main" id="{FB8BEC51-460E-0846-B84A-39BFD7E5BEA1}"/>
              </a:ext>
            </a:extLst>
          </p:cNvPr>
          <p:cNvCxnSpPr>
            <a:cxnSpLocks/>
          </p:cNvCxnSpPr>
          <p:nvPr userDrawn="1"/>
        </p:nvCxnSpPr>
        <p:spPr>
          <a:xfrm>
            <a:off x="1558820" y="869769"/>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D80659C-B4D7-3E4A-BD5B-7A3226269132}"/>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pic>
        <p:nvPicPr>
          <p:cNvPr id="6" name="Picture 5">
            <a:extLst>
              <a:ext uri="{FF2B5EF4-FFF2-40B4-BE49-F238E27FC236}">
                <a16:creationId xmlns:a16="http://schemas.microsoft.com/office/drawing/2014/main" id="{05CE2C66-0E97-C043-B592-F972E2AAC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sp>
        <p:nvSpPr>
          <p:cNvPr id="16" name="Text Placeholder 15">
            <a:extLst>
              <a:ext uri="{FF2B5EF4-FFF2-40B4-BE49-F238E27FC236}">
                <a16:creationId xmlns:a16="http://schemas.microsoft.com/office/drawing/2014/main" id="{E5EDED6B-F88D-754E-8E8E-280719B6C628}"/>
              </a:ext>
            </a:extLst>
          </p:cNvPr>
          <p:cNvSpPr>
            <a:spLocks noGrp="1"/>
          </p:cNvSpPr>
          <p:nvPr>
            <p:ph type="body" sz="quarter" idx="11"/>
          </p:nvPr>
        </p:nvSpPr>
        <p:spPr>
          <a:xfrm>
            <a:off x="5860390" y="2743207"/>
            <a:ext cx="5908823" cy="3773974"/>
          </a:xfrm>
          <a:prstGeom prst="rect">
            <a:avLst/>
          </a:prstGeom>
        </p:spPr>
        <p:txBody>
          <a:bodyPr/>
          <a:lstStyle>
            <a:lvl1pPr marL="0" indent="0">
              <a:buNone/>
              <a:defRPr sz="2000">
                <a:solidFill>
                  <a:schemeClr val="tx1">
                    <a:lumMod val="65000"/>
                    <a:lumOff val="35000"/>
                  </a:schemeClr>
                </a:solidFill>
              </a:defRPr>
            </a:lvl1pPr>
          </a:lstStyle>
          <a:p>
            <a:pPr lvl="0"/>
            <a:r>
              <a:rPr lang="en-US" dirty="0"/>
              <a:t>Edit Master text styles</a:t>
            </a:r>
          </a:p>
        </p:txBody>
      </p:sp>
      <p:cxnSp>
        <p:nvCxnSpPr>
          <p:cNvPr id="28" name="Straight Connector 27">
            <a:extLst>
              <a:ext uri="{FF2B5EF4-FFF2-40B4-BE49-F238E27FC236}">
                <a16:creationId xmlns:a16="http://schemas.microsoft.com/office/drawing/2014/main" id="{BCCF3298-7FD0-8F4C-8962-FCD7E3069910}"/>
              </a:ext>
            </a:extLst>
          </p:cNvPr>
          <p:cNvCxnSpPr>
            <a:cxnSpLocks/>
          </p:cNvCxnSpPr>
          <p:nvPr userDrawn="1"/>
        </p:nvCxnSpPr>
        <p:spPr>
          <a:xfrm>
            <a:off x="1507688" y="861941"/>
            <a:ext cx="15734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9C4F6-D49B-124F-84B6-8D899B9CFA2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597C1E5-EFC7-2249-9DBD-A4327C9E2215}"/>
              </a:ext>
            </a:extLst>
          </p:cNvPr>
          <p:cNvSpPr>
            <a:spLocks noGrp="1"/>
          </p:cNvSpPr>
          <p:nvPr>
            <p:ph type="body" sz="quarter" idx="13" hasCustomPrompt="1"/>
          </p:nvPr>
        </p:nvSpPr>
        <p:spPr>
          <a:xfrm>
            <a:off x="1507689" y="495380"/>
            <a:ext cx="2978151" cy="1733550"/>
          </a:xfrm>
          <a:prstGeom prst="rect">
            <a:avLst/>
          </a:prstGeom>
        </p:spPr>
        <p:txBody>
          <a:bodyPr/>
          <a:lstStyle>
            <a:lvl1pPr marL="0" indent="0">
              <a:buNone/>
              <a:defRPr b="1">
                <a:solidFill>
                  <a:schemeClr val="bg1"/>
                </a:solidFill>
              </a:defRPr>
            </a:lvl1pPr>
          </a:lstStyle>
          <a:p>
            <a:pPr lvl="0"/>
            <a:r>
              <a:rPr lang="en-US" dirty="0"/>
              <a:t>Title in white bold</a:t>
            </a:r>
          </a:p>
        </p:txBody>
      </p:sp>
    </p:spTree>
    <p:extLst>
      <p:ext uri="{BB962C8B-B14F-4D97-AF65-F5344CB8AC3E}">
        <p14:creationId xmlns:p14="http://schemas.microsoft.com/office/powerpoint/2010/main" val="1906223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B3D5C26-A07C-9844-A308-68EB5CE8E26B}"/>
              </a:ext>
            </a:extLst>
          </p:cNvPr>
          <p:cNvSpPr>
            <a:spLocks noGrp="1"/>
          </p:cNvSpPr>
          <p:nvPr>
            <p:ph type="body" sz="quarter" idx="4294967295" hasCustomPrompt="1"/>
          </p:nvPr>
        </p:nvSpPr>
        <p:spPr>
          <a:xfrm>
            <a:off x="5860388" y="1299386"/>
            <a:ext cx="3692685" cy="954108"/>
          </a:xfrm>
          <a:prstGeom prst="rect">
            <a:avLst/>
          </a:prstGeom>
        </p:spPr>
        <p:txBody>
          <a:bodyPr lIns="36000" tIns="72000"/>
          <a:lstStyle>
            <a:lvl1pPr marL="0" indent="0">
              <a:buNone/>
              <a:defRPr/>
            </a:lvl1pPr>
          </a:lstStyle>
          <a:p>
            <a:pPr marL="0" indent="0">
              <a:buNone/>
            </a:pPr>
            <a:r>
              <a:rPr lang="en-US" sz="2500" b="1" dirty="0">
                <a:solidFill>
                  <a:srgbClr val="B53C36"/>
                </a:solidFill>
              </a:rPr>
              <a:t>Title in bold red</a:t>
            </a:r>
          </a:p>
          <a:p>
            <a:endParaRPr lang="en-US" dirty="0"/>
          </a:p>
        </p:txBody>
      </p:sp>
      <p:cxnSp>
        <p:nvCxnSpPr>
          <p:cNvPr id="4" name="Straight Connector 3">
            <a:extLst>
              <a:ext uri="{FF2B5EF4-FFF2-40B4-BE49-F238E27FC236}">
                <a16:creationId xmlns:a16="http://schemas.microsoft.com/office/drawing/2014/main" id="{5EA5AC79-908A-3C4A-975E-BFB418B91155}"/>
              </a:ext>
            </a:extLst>
          </p:cNvPr>
          <p:cNvCxnSpPr>
            <a:cxnSpLocks/>
          </p:cNvCxnSpPr>
          <p:nvPr userDrawn="1"/>
        </p:nvCxnSpPr>
        <p:spPr>
          <a:xfrm>
            <a:off x="5860388" y="1110493"/>
            <a:ext cx="1502939"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5" name="Picture Placeholder 17">
            <a:extLst>
              <a:ext uri="{FF2B5EF4-FFF2-40B4-BE49-F238E27FC236}">
                <a16:creationId xmlns:a16="http://schemas.microsoft.com/office/drawing/2014/main" id="{56175987-1ED0-0C4B-8FAF-BB18E5787A85}"/>
              </a:ext>
            </a:extLst>
          </p:cNvPr>
          <p:cNvSpPr>
            <a:spLocks noGrp="1"/>
          </p:cNvSpPr>
          <p:nvPr>
            <p:ph type="pic" sz="quarter" idx="12" hasCustomPrompt="1"/>
          </p:nvPr>
        </p:nvSpPr>
        <p:spPr>
          <a:xfrm>
            <a:off x="1379471" y="352959"/>
            <a:ext cx="4167253" cy="6164222"/>
          </a:xfrm>
          <a:prstGeom prst="rect">
            <a:avLst/>
          </a:prstGeom>
        </p:spPr>
        <p:txBody>
          <a:bodyPr/>
          <a:lstStyle/>
          <a:p>
            <a:r>
              <a:rPr lang="en-US" dirty="0"/>
              <a:t>Picture of Project</a:t>
            </a:r>
          </a:p>
        </p:txBody>
      </p:sp>
      <p:sp>
        <p:nvSpPr>
          <p:cNvPr id="6" name="TextBox 5">
            <a:extLst>
              <a:ext uri="{FF2B5EF4-FFF2-40B4-BE49-F238E27FC236}">
                <a16:creationId xmlns:a16="http://schemas.microsoft.com/office/drawing/2014/main" id="{15E6781D-78AB-6044-99AB-812DFA9B0A2B}"/>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pic>
        <p:nvPicPr>
          <p:cNvPr id="7" name="Picture 6">
            <a:extLst>
              <a:ext uri="{FF2B5EF4-FFF2-40B4-BE49-F238E27FC236}">
                <a16:creationId xmlns:a16="http://schemas.microsoft.com/office/drawing/2014/main" id="{FAD3055D-55E0-3D4C-82DD-36B389DB6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sp>
        <p:nvSpPr>
          <p:cNvPr id="8" name="Text Placeholder 15">
            <a:extLst>
              <a:ext uri="{FF2B5EF4-FFF2-40B4-BE49-F238E27FC236}">
                <a16:creationId xmlns:a16="http://schemas.microsoft.com/office/drawing/2014/main" id="{E737BD2F-1E46-D649-8CDF-3317EA0E61E9}"/>
              </a:ext>
            </a:extLst>
          </p:cNvPr>
          <p:cNvSpPr>
            <a:spLocks noGrp="1"/>
          </p:cNvSpPr>
          <p:nvPr>
            <p:ph type="body" sz="quarter" idx="11"/>
          </p:nvPr>
        </p:nvSpPr>
        <p:spPr>
          <a:xfrm>
            <a:off x="5860390" y="2743207"/>
            <a:ext cx="5908823" cy="3773974"/>
          </a:xfrm>
          <a:prstGeom prst="rect">
            <a:avLst/>
          </a:prstGeom>
        </p:spPr>
        <p:txBody>
          <a:bodyPr/>
          <a:lstStyle>
            <a:lvl1pPr marL="0" indent="0">
              <a:buNone/>
              <a:defRPr sz="2000">
                <a:solidFill>
                  <a:schemeClr val="tx1">
                    <a:lumMod val="65000"/>
                    <a:lumOff val="35000"/>
                  </a:schemeClr>
                </a:solidFill>
              </a:defRPr>
            </a:lvl1pPr>
          </a:lstStyle>
          <a:p>
            <a:pPr lvl="0"/>
            <a:r>
              <a:rPr lang="en-US" dirty="0"/>
              <a:t>Edit Master text styles</a:t>
            </a:r>
          </a:p>
        </p:txBody>
      </p:sp>
      <p:cxnSp>
        <p:nvCxnSpPr>
          <p:cNvPr id="9" name="Straight Connector 8">
            <a:extLst>
              <a:ext uri="{FF2B5EF4-FFF2-40B4-BE49-F238E27FC236}">
                <a16:creationId xmlns:a16="http://schemas.microsoft.com/office/drawing/2014/main" id="{62FE74C5-EC1F-B048-9D11-BD3EE68DC12F}"/>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C2C3-FE3A-4BD3-9E17-5F1231BD3AD0}"/>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6E84F1D6-4B78-46FC-B2EC-9BACD6448462}"/>
              </a:ext>
            </a:extLst>
          </p:cNvPr>
          <p:cNvSpPr>
            <a:spLocks noGrp="1"/>
          </p:cNvSpPr>
          <p:nvPr>
            <p:ph type="ftr" sz="quarter" idx="11"/>
          </p:nvPr>
        </p:nvSpPr>
        <p:spPr>
          <a:xfrm>
            <a:off x="4038600" y="6356352"/>
            <a:ext cx="4114800" cy="365125"/>
          </a:xfrm>
          <a:prstGeom prst="rect">
            <a:avLst/>
          </a:prstGeom>
        </p:spPr>
        <p:txBody>
          <a:bodyPr/>
          <a:lstStyle/>
          <a:p>
            <a:pPr>
              <a:defRPr/>
            </a:pPr>
            <a:endParaRPr lang="en-US" dirty="0"/>
          </a:p>
        </p:txBody>
      </p:sp>
    </p:spTree>
    <p:extLst>
      <p:ext uri="{BB962C8B-B14F-4D97-AF65-F5344CB8AC3E}">
        <p14:creationId xmlns:p14="http://schemas.microsoft.com/office/powerpoint/2010/main" val="4185287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CBA0596-1207-E447-AF74-445C1FF2FF80}"/>
              </a:ext>
            </a:extLst>
          </p:cNvPr>
          <p:cNvSpPr>
            <a:spLocks noGrp="1"/>
          </p:cNvSpPr>
          <p:nvPr>
            <p:ph type="body" sz="quarter" idx="4294967295" hasCustomPrompt="1"/>
          </p:nvPr>
        </p:nvSpPr>
        <p:spPr>
          <a:xfrm>
            <a:off x="5860388" y="668760"/>
            <a:ext cx="3692685" cy="954108"/>
          </a:xfrm>
          <a:prstGeom prst="rect">
            <a:avLst/>
          </a:prstGeom>
        </p:spPr>
        <p:txBody>
          <a:bodyPr lIns="36000" tIns="72000"/>
          <a:lstStyle>
            <a:lvl1pPr marL="0" indent="0">
              <a:buNone/>
              <a:defRPr/>
            </a:lvl1pPr>
          </a:lstStyle>
          <a:p>
            <a:pPr marL="0" indent="0">
              <a:buNone/>
            </a:pPr>
            <a:r>
              <a:rPr lang="en-US" sz="2500" b="1" dirty="0">
                <a:solidFill>
                  <a:srgbClr val="B53C36"/>
                </a:solidFill>
              </a:rPr>
              <a:t>Use this slide if you have a lot of content</a:t>
            </a:r>
            <a:endParaRPr lang="en-US" dirty="0"/>
          </a:p>
        </p:txBody>
      </p:sp>
      <p:cxnSp>
        <p:nvCxnSpPr>
          <p:cNvPr id="5" name="Straight Connector 4">
            <a:extLst>
              <a:ext uri="{FF2B5EF4-FFF2-40B4-BE49-F238E27FC236}">
                <a16:creationId xmlns:a16="http://schemas.microsoft.com/office/drawing/2014/main" id="{728198BC-1675-8748-877E-048389BE42B9}"/>
              </a:ext>
            </a:extLst>
          </p:cNvPr>
          <p:cNvCxnSpPr>
            <a:cxnSpLocks/>
          </p:cNvCxnSpPr>
          <p:nvPr userDrawn="1"/>
        </p:nvCxnSpPr>
        <p:spPr>
          <a:xfrm>
            <a:off x="5860388" y="479867"/>
            <a:ext cx="1502939"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Picture Placeholder 17">
            <a:extLst>
              <a:ext uri="{FF2B5EF4-FFF2-40B4-BE49-F238E27FC236}">
                <a16:creationId xmlns:a16="http://schemas.microsoft.com/office/drawing/2014/main" id="{E572F6A4-AF62-FE41-99F9-F15BCA5B4D93}"/>
              </a:ext>
            </a:extLst>
          </p:cNvPr>
          <p:cNvSpPr>
            <a:spLocks noGrp="1"/>
          </p:cNvSpPr>
          <p:nvPr>
            <p:ph type="pic" sz="quarter" idx="12" hasCustomPrompt="1"/>
          </p:nvPr>
        </p:nvSpPr>
        <p:spPr>
          <a:xfrm>
            <a:off x="1379471" y="352959"/>
            <a:ext cx="4167253" cy="6164222"/>
          </a:xfrm>
          <a:prstGeom prst="rect">
            <a:avLst/>
          </a:prstGeom>
        </p:spPr>
        <p:txBody>
          <a:bodyPr/>
          <a:lstStyle/>
          <a:p>
            <a:r>
              <a:rPr lang="en-US" dirty="0"/>
              <a:t>Picture of Project</a:t>
            </a:r>
          </a:p>
        </p:txBody>
      </p:sp>
      <p:sp>
        <p:nvSpPr>
          <p:cNvPr id="7" name="TextBox 6">
            <a:extLst>
              <a:ext uri="{FF2B5EF4-FFF2-40B4-BE49-F238E27FC236}">
                <a16:creationId xmlns:a16="http://schemas.microsoft.com/office/drawing/2014/main" id="{12143A58-0349-7C4F-A812-A2808466CA59}"/>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pic>
        <p:nvPicPr>
          <p:cNvPr id="8" name="Picture 7">
            <a:extLst>
              <a:ext uri="{FF2B5EF4-FFF2-40B4-BE49-F238E27FC236}">
                <a16:creationId xmlns:a16="http://schemas.microsoft.com/office/drawing/2014/main" id="{2247B975-96D6-EA47-9548-5B7E6E0E5F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sp>
        <p:nvSpPr>
          <p:cNvPr id="9" name="Text Placeholder 15">
            <a:extLst>
              <a:ext uri="{FF2B5EF4-FFF2-40B4-BE49-F238E27FC236}">
                <a16:creationId xmlns:a16="http://schemas.microsoft.com/office/drawing/2014/main" id="{2657AF3B-0C0F-7149-B2D1-A329C5095C27}"/>
              </a:ext>
            </a:extLst>
          </p:cNvPr>
          <p:cNvSpPr>
            <a:spLocks noGrp="1"/>
          </p:cNvSpPr>
          <p:nvPr>
            <p:ph type="body" sz="quarter" idx="11"/>
          </p:nvPr>
        </p:nvSpPr>
        <p:spPr>
          <a:xfrm>
            <a:off x="5860390" y="1811760"/>
            <a:ext cx="5908823" cy="4705421"/>
          </a:xfrm>
          <a:prstGeom prst="rect">
            <a:avLst/>
          </a:prstGeom>
        </p:spPr>
        <p:txBody>
          <a:bodyPr/>
          <a:lstStyle>
            <a:lvl1pPr marL="0" indent="0">
              <a:buNone/>
              <a:defRPr sz="2000">
                <a:solidFill>
                  <a:schemeClr val="tx1">
                    <a:lumMod val="65000"/>
                    <a:lumOff val="35000"/>
                  </a:schemeClr>
                </a:solidFill>
              </a:defRPr>
            </a:lvl1pPr>
          </a:lstStyle>
          <a:p>
            <a:pPr lvl="0"/>
            <a:r>
              <a:rPr lang="en-US" dirty="0"/>
              <a:t>Edit Master text styles</a:t>
            </a:r>
          </a:p>
        </p:txBody>
      </p:sp>
      <p:cxnSp>
        <p:nvCxnSpPr>
          <p:cNvPr id="10" name="Straight Connector 9">
            <a:extLst>
              <a:ext uri="{FF2B5EF4-FFF2-40B4-BE49-F238E27FC236}">
                <a16:creationId xmlns:a16="http://schemas.microsoft.com/office/drawing/2014/main" id="{D32C5008-7318-AE4F-AAC0-F144505D455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96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993D2F-34A3-4144-96F2-50ACF64807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sp>
        <p:nvSpPr>
          <p:cNvPr id="8" name="TextBox 7">
            <a:extLst>
              <a:ext uri="{FF2B5EF4-FFF2-40B4-BE49-F238E27FC236}">
                <a16:creationId xmlns:a16="http://schemas.microsoft.com/office/drawing/2014/main" id="{7D2E0390-B063-B34A-9140-83FD5DF7D4A5}"/>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cxnSp>
        <p:nvCxnSpPr>
          <p:cNvPr id="9" name="Straight Connector 8">
            <a:extLst>
              <a:ext uri="{FF2B5EF4-FFF2-40B4-BE49-F238E27FC236}">
                <a16:creationId xmlns:a16="http://schemas.microsoft.com/office/drawing/2014/main" id="{FD7AED0B-2884-2B42-9BEC-0F9216C10C2D}"/>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362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50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F2B1B-3E83-E94C-B70E-A7461B444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5" y="134240"/>
            <a:ext cx="840495" cy="354487"/>
          </a:xfrm>
          <a:prstGeom prst="rect">
            <a:avLst/>
          </a:prstGeom>
        </p:spPr>
      </p:pic>
      <p:cxnSp>
        <p:nvCxnSpPr>
          <p:cNvPr id="5" name="Straight Connector 4">
            <a:extLst>
              <a:ext uri="{FF2B5EF4-FFF2-40B4-BE49-F238E27FC236}">
                <a16:creationId xmlns:a16="http://schemas.microsoft.com/office/drawing/2014/main" id="{899E1E00-57A7-2446-A5FA-D1726205DDB2}"/>
              </a:ext>
            </a:extLst>
          </p:cNvPr>
          <p:cNvCxnSpPr>
            <a:cxnSpLocks/>
          </p:cNvCxnSpPr>
          <p:nvPr userDrawn="1"/>
        </p:nvCxnSpPr>
        <p:spPr>
          <a:xfrm>
            <a:off x="1408043" y="422362"/>
            <a:ext cx="1272095" cy="0"/>
          </a:xfrm>
          <a:prstGeom prst="line">
            <a:avLst/>
          </a:prstGeom>
          <a:ln w="53975">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ECD21D5-0BA4-6748-9DB0-274F0094A3D5}"/>
              </a:ext>
            </a:extLst>
          </p:cNvPr>
          <p:cNvSpPr txBox="1"/>
          <p:nvPr userDrawn="1"/>
        </p:nvSpPr>
        <p:spPr>
          <a:xfrm>
            <a:off x="4" y="6517181"/>
            <a:ext cx="1065801" cy="221217"/>
          </a:xfrm>
          <a:prstGeom prst="rect">
            <a:avLst/>
          </a:prstGeom>
          <a:noFill/>
        </p:spPr>
        <p:txBody>
          <a:bodyPr wrap="square" lIns="51435" tIns="25719" rIns="51435" bIns="25719" rtlCol="0">
            <a:spAutoFit/>
          </a:bodyPr>
          <a:lstStyle/>
          <a:p>
            <a:pPr algn="ctr"/>
            <a:fld id="{739491D2-F3CB-4837-A3AF-CDCCB7D47EB9}" type="slidenum">
              <a:rPr lang="en-US" sz="1100" b="0" i="0" smtClean="0">
                <a:solidFill>
                  <a:schemeClr val="tx1">
                    <a:lumMod val="50000"/>
                    <a:lumOff val="50000"/>
                  </a:schemeClr>
                </a:solidFill>
                <a:latin typeface="Georgia" panose="02040502050405020303" pitchFamily="18" charset="0"/>
              </a:rPr>
              <a:pPr algn="ctr"/>
              <a:t>‹#›</a:t>
            </a:fld>
            <a:endParaRPr lang="en-US" sz="1100" b="0" i="0" dirty="0">
              <a:solidFill>
                <a:schemeClr val="tx1">
                  <a:lumMod val="50000"/>
                  <a:lumOff val="50000"/>
                </a:schemeClr>
              </a:solidFill>
              <a:latin typeface="Georgia" panose="02040502050405020303" pitchFamily="18" charset="0"/>
            </a:endParaRPr>
          </a:p>
        </p:txBody>
      </p:sp>
      <p:cxnSp>
        <p:nvCxnSpPr>
          <p:cNvPr id="7" name="Straight Connector 6">
            <a:extLst>
              <a:ext uri="{FF2B5EF4-FFF2-40B4-BE49-F238E27FC236}">
                <a16:creationId xmlns:a16="http://schemas.microsoft.com/office/drawing/2014/main" id="{16BAEB7F-D5B9-614C-97C0-8B7059069CC2}"/>
              </a:ext>
            </a:extLst>
          </p:cNvPr>
          <p:cNvCxnSpPr>
            <a:cxnSpLocks/>
          </p:cNvCxnSpPr>
          <p:nvPr userDrawn="1"/>
        </p:nvCxnSpPr>
        <p:spPr>
          <a:xfrm>
            <a:off x="1065801" y="0"/>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574C1A2D-2A18-8E44-8FD0-1EFA6077E417}"/>
              </a:ext>
            </a:extLst>
          </p:cNvPr>
          <p:cNvSpPr>
            <a:spLocks noGrp="1"/>
          </p:cNvSpPr>
          <p:nvPr>
            <p:ph type="body" sz="quarter" idx="11"/>
          </p:nvPr>
        </p:nvSpPr>
        <p:spPr>
          <a:xfrm>
            <a:off x="1408113" y="1238975"/>
            <a:ext cx="9718675" cy="5277715"/>
          </a:xfrm>
          <a:prstGeom prst="rect">
            <a:avLst/>
          </a:prstGeom>
        </p:spPr>
        <p:txBody>
          <a:bodyPr/>
          <a:lstStyle>
            <a:lvl1pPr marL="0" indent="0">
              <a:buNone/>
              <a:defRPr sz="2200"/>
            </a:lvl1pPr>
            <a:lvl2pPr marL="457189" indent="0">
              <a:buNone/>
              <a:defRPr/>
            </a:lvl2pPr>
          </a:lstStyle>
          <a:p>
            <a:pPr lvl="0"/>
            <a:r>
              <a:rPr lang="en-US" dirty="0"/>
              <a:t>Edit Master text styles</a:t>
            </a:r>
          </a:p>
        </p:txBody>
      </p:sp>
      <p:sp>
        <p:nvSpPr>
          <p:cNvPr id="10" name="Text Placeholder 2">
            <a:extLst>
              <a:ext uri="{FF2B5EF4-FFF2-40B4-BE49-F238E27FC236}">
                <a16:creationId xmlns:a16="http://schemas.microsoft.com/office/drawing/2014/main" id="{8DAEF1F5-D000-EF4B-AD1B-82B5B705470A}"/>
              </a:ext>
            </a:extLst>
          </p:cNvPr>
          <p:cNvSpPr>
            <a:spLocks noGrp="1"/>
          </p:cNvSpPr>
          <p:nvPr>
            <p:ph type="body" sz="quarter" idx="14" hasCustomPrompt="1"/>
          </p:nvPr>
        </p:nvSpPr>
        <p:spPr>
          <a:xfrm>
            <a:off x="1408113" y="617124"/>
            <a:ext cx="5030115" cy="510636"/>
          </a:xfrm>
          <a:prstGeom prst="rect">
            <a:avLst/>
          </a:prstGeom>
        </p:spPr>
        <p:txBody>
          <a:bodyPr lIns="36000" tIns="72000" rIns="90000"/>
          <a:lstStyle>
            <a:lvl1pPr marL="0" marR="0" indent="0" algn="l" defTabSz="457189" rtl="0" eaLnBrk="1" fontAlgn="auto" latinLnBrk="0" hangingPunct="1">
              <a:lnSpc>
                <a:spcPct val="100000"/>
              </a:lnSpc>
              <a:spcBef>
                <a:spcPct val="20000"/>
              </a:spcBef>
              <a:spcAft>
                <a:spcPts val="0"/>
              </a:spcAft>
              <a:buClrTx/>
              <a:buSzTx/>
              <a:buFont typeface="Arial"/>
              <a:buNone/>
              <a:tabLst/>
              <a:defRPr sz="2500" b="0">
                <a:ln>
                  <a:noFill/>
                </a:ln>
                <a:solidFill>
                  <a:srgbClr val="B53C36"/>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2500" b="1" dirty="0">
                <a:solidFill>
                  <a:srgbClr val="B53C36"/>
                </a:solidFill>
              </a:rPr>
              <a:t>Title – no more than 4-5 words</a:t>
            </a:r>
          </a:p>
          <a:p>
            <a:pPr lvl="0"/>
            <a:endParaRPr lang="en-US" dirty="0"/>
          </a:p>
        </p:txBody>
      </p:sp>
    </p:spTree>
    <p:extLst>
      <p:ext uri="{BB962C8B-B14F-4D97-AF65-F5344CB8AC3E}">
        <p14:creationId xmlns:p14="http://schemas.microsoft.com/office/powerpoint/2010/main" val="2282425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186357-AD4F-E340-BC75-62966DE01E63}"/>
              </a:ext>
            </a:extLst>
          </p:cNvPr>
          <p:cNvSpPr>
            <a:spLocks noGrp="1"/>
          </p:cNvSpPr>
          <p:nvPr>
            <p:ph type="pic" sz="quarter" idx="10" hasCustomPrompt="1"/>
          </p:nvPr>
        </p:nvSpPr>
        <p:spPr>
          <a:xfrm>
            <a:off x="0" y="2"/>
            <a:ext cx="12192000" cy="6857999"/>
          </a:xfrm>
          <a:prstGeom prst="rect">
            <a:avLst/>
          </a:prstGeom>
        </p:spPr>
        <p:txBody>
          <a:bodyPr/>
          <a:lstStyle/>
          <a:p>
            <a:r>
              <a:rPr lang="en-US" dirty="0"/>
              <a:t>Picture behind</a:t>
            </a:r>
          </a:p>
        </p:txBody>
      </p:sp>
      <p:sp>
        <p:nvSpPr>
          <p:cNvPr id="4" name="Rectangle 3">
            <a:extLst>
              <a:ext uri="{FF2B5EF4-FFF2-40B4-BE49-F238E27FC236}">
                <a16:creationId xmlns:a16="http://schemas.microsoft.com/office/drawing/2014/main" id="{0A05D301-F337-3346-9BD1-001301E44164}"/>
              </a:ext>
            </a:extLst>
          </p:cNvPr>
          <p:cNvSpPr/>
          <p:nvPr userDrawn="1"/>
        </p:nvSpPr>
        <p:spPr>
          <a:xfrm>
            <a:off x="0" y="0"/>
            <a:ext cx="12192000" cy="6840310"/>
          </a:xfrm>
          <a:prstGeom prst="rect">
            <a:avLst/>
          </a:prstGeom>
          <a:solidFill>
            <a:srgbClr val="B53C36">
              <a:alpha val="84000"/>
            </a:srgbClr>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dirty="0">
              <a:solidFill>
                <a:schemeClr val="bg1"/>
              </a:solidFill>
            </a:endParaRPr>
          </a:p>
        </p:txBody>
      </p:sp>
      <p:sp>
        <p:nvSpPr>
          <p:cNvPr id="5" name="Title 1">
            <a:extLst>
              <a:ext uri="{FF2B5EF4-FFF2-40B4-BE49-F238E27FC236}">
                <a16:creationId xmlns:a16="http://schemas.microsoft.com/office/drawing/2014/main" id="{EAFAC762-6BF1-8A49-8EBB-B9952D3EA71A}"/>
              </a:ext>
            </a:extLst>
          </p:cNvPr>
          <p:cNvSpPr txBox="1">
            <a:spLocks/>
          </p:cNvSpPr>
          <p:nvPr userDrawn="1"/>
        </p:nvSpPr>
        <p:spPr>
          <a:xfrm>
            <a:off x="952881" y="2558499"/>
            <a:ext cx="8171240" cy="5335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6480A1"/>
                </a:solidFill>
                <a:latin typeface="Whitney Black" pitchFamily="2" charset="0"/>
                <a:ea typeface="+mj-ea"/>
                <a:cs typeface="+mj-cs"/>
              </a:defRPr>
            </a:lvl1pPr>
          </a:lstStyle>
          <a:p>
            <a:pPr>
              <a:lnSpc>
                <a:spcPct val="100000"/>
              </a:lnSpc>
            </a:pPr>
            <a:endParaRPr lang="en-US" sz="4400" i="0" spc="40" baseline="0" dirty="0">
              <a:solidFill>
                <a:schemeClr val="bg1"/>
              </a:solidFill>
              <a:latin typeface="+mj-lt"/>
              <a:cs typeface="Futura Medium" panose="020B0602020204020303" pitchFamily="34" charset="-79"/>
            </a:endParaRPr>
          </a:p>
        </p:txBody>
      </p:sp>
      <p:cxnSp>
        <p:nvCxnSpPr>
          <p:cNvPr id="6" name="Straight Connector 5">
            <a:extLst>
              <a:ext uri="{FF2B5EF4-FFF2-40B4-BE49-F238E27FC236}">
                <a16:creationId xmlns:a16="http://schemas.microsoft.com/office/drawing/2014/main" id="{1B188CB3-82AF-AF4A-857C-F98D119B5078}"/>
              </a:ext>
            </a:extLst>
          </p:cNvPr>
          <p:cNvCxnSpPr>
            <a:cxnSpLocks/>
          </p:cNvCxnSpPr>
          <p:nvPr userDrawn="1"/>
        </p:nvCxnSpPr>
        <p:spPr>
          <a:xfrm>
            <a:off x="990981" y="3491267"/>
            <a:ext cx="9464984"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57E4A9-D45F-4D49-AE4F-1A4C4B8FA116}"/>
              </a:ext>
            </a:extLst>
          </p:cNvPr>
          <p:cNvSpPr>
            <a:spLocks noGrp="1"/>
          </p:cNvSpPr>
          <p:nvPr>
            <p:ph type="body" sz="quarter" idx="11" hasCustomPrompt="1"/>
          </p:nvPr>
        </p:nvSpPr>
        <p:spPr>
          <a:xfrm>
            <a:off x="990601" y="2065338"/>
            <a:ext cx="9464675" cy="751012"/>
          </a:xfrm>
          <a:prstGeom prst="rect">
            <a:avLst/>
          </a:prstGeom>
        </p:spPr>
        <p:txBody>
          <a:bodyPr lIns="36000" tIns="72000"/>
          <a:lstStyle>
            <a:lvl1pPr marL="0" marR="0" indent="0" algn="l" defTabSz="457189" rtl="0" eaLnBrk="1" fontAlgn="auto" latinLnBrk="0" hangingPunct="1">
              <a:lnSpc>
                <a:spcPct val="100000"/>
              </a:lnSpc>
              <a:spcBef>
                <a:spcPct val="20000"/>
              </a:spcBef>
              <a:spcAft>
                <a:spcPts val="0"/>
              </a:spcAft>
              <a:buClrTx/>
              <a:buSzTx/>
              <a:buFont typeface="Arial"/>
              <a:buNone/>
              <a:tabLst/>
              <a:defRPr sz="5000" b="1"/>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200" spc="53" dirty="0">
                <a:solidFill>
                  <a:prstClr val="white"/>
                </a:solidFill>
                <a:latin typeface="+mn-lt"/>
                <a:cs typeface="Futura Medium" panose="020B0602020204020303" pitchFamily="34" charset="-79"/>
              </a:rPr>
              <a:t>Divider Title</a:t>
            </a:r>
          </a:p>
          <a:p>
            <a:pPr lvl="0"/>
            <a:endParaRPr lang="en-US" dirty="0"/>
          </a:p>
        </p:txBody>
      </p:sp>
    </p:spTree>
    <p:extLst>
      <p:ext uri="{BB962C8B-B14F-4D97-AF65-F5344CB8AC3E}">
        <p14:creationId xmlns:p14="http://schemas.microsoft.com/office/powerpoint/2010/main" val="254988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8319A-4CBE-9948-BD1D-98BA0E4F58EB}"/>
              </a:ext>
            </a:extLst>
          </p:cNvPr>
          <p:cNvSpPr/>
          <p:nvPr userDrawn="1"/>
        </p:nvSpPr>
        <p:spPr>
          <a:xfrm>
            <a:off x="-1" y="0"/>
            <a:ext cx="5307105" cy="6858000"/>
          </a:xfrm>
          <a:prstGeom prst="rect">
            <a:avLst/>
          </a:prstGeom>
          <a:solidFill>
            <a:srgbClr val="B53C36"/>
          </a:solidFill>
          <a:ln w="127000" cap="rnd" cmpd="sng">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bg1"/>
              </a:solidFill>
            </a:endParaRPr>
          </a:p>
        </p:txBody>
      </p:sp>
      <p:pic>
        <p:nvPicPr>
          <p:cNvPr id="4" name="Picture 3">
            <a:extLst>
              <a:ext uri="{FF2B5EF4-FFF2-40B4-BE49-F238E27FC236}">
                <a16:creationId xmlns:a16="http://schemas.microsoft.com/office/drawing/2014/main" id="{8E6B75DD-2970-9741-8A45-507D3D0EC0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1485" y="1579635"/>
            <a:ext cx="2431264" cy="1025411"/>
          </a:xfrm>
          <a:prstGeom prst="rect">
            <a:avLst/>
          </a:prstGeom>
        </p:spPr>
      </p:pic>
      <p:cxnSp>
        <p:nvCxnSpPr>
          <p:cNvPr id="5" name="Straight Connector 4">
            <a:extLst>
              <a:ext uri="{FF2B5EF4-FFF2-40B4-BE49-F238E27FC236}">
                <a16:creationId xmlns:a16="http://schemas.microsoft.com/office/drawing/2014/main" id="{0E7CDA25-8BFD-C649-86BC-66D8E844C86C}"/>
              </a:ext>
            </a:extLst>
          </p:cNvPr>
          <p:cNvCxnSpPr>
            <a:cxnSpLocks/>
          </p:cNvCxnSpPr>
          <p:nvPr userDrawn="1"/>
        </p:nvCxnSpPr>
        <p:spPr>
          <a:xfrm>
            <a:off x="5871487" y="2924587"/>
            <a:ext cx="4918316" cy="0"/>
          </a:xfrm>
          <a:prstGeom prst="line">
            <a:avLst/>
          </a:prstGeom>
          <a:ln w="69850">
            <a:solidFill>
              <a:srgbClr val="B53C36"/>
            </a:solidFill>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9E9EBAD0-7C86-2B4A-9043-3AFAC7AE476C}"/>
              </a:ext>
            </a:extLst>
          </p:cNvPr>
          <p:cNvSpPr txBox="1">
            <a:spLocks/>
          </p:cNvSpPr>
          <p:nvPr userDrawn="1"/>
        </p:nvSpPr>
        <p:spPr>
          <a:xfrm>
            <a:off x="241725" y="2389784"/>
            <a:ext cx="4312347" cy="540254"/>
          </a:xfrm>
          <a:prstGeom prst="rect">
            <a:avLst/>
          </a:prstGeom>
        </p:spPr>
        <p:txBody>
          <a:bodyPr vert="horz" lIns="36000" tIns="7200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400" b="1" dirty="0">
                <a:solidFill>
                  <a:schemeClr val="bg1"/>
                </a:solidFill>
                <a:latin typeface="Century Gothic" panose="020B0502020202020204" pitchFamily="34" charset="0"/>
              </a:rPr>
              <a:t>Contact –</a:t>
            </a:r>
          </a:p>
        </p:txBody>
      </p:sp>
      <p:sp>
        <p:nvSpPr>
          <p:cNvPr id="7" name="Rectangle 6">
            <a:extLst>
              <a:ext uri="{FF2B5EF4-FFF2-40B4-BE49-F238E27FC236}">
                <a16:creationId xmlns:a16="http://schemas.microsoft.com/office/drawing/2014/main" id="{18DA7BF2-4982-5549-9F0C-586C9E3D625D}"/>
              </a:ext>
            </a:extLst>
          </p:cNvPr>
          <p:cNvSpPr/>
          <p:nvPr userDrawn="1"/>
        </p:nvSpPr>
        <p:spPr>
          <a:xfrm>
            <a:off x="241725" y="3213447"/>
            <a:ext cx="4149016" cy="395869"/>
          </a:xfrm>
          <a:prstGeom prst="rect">
            <a:avLst/>
          </a:prstGeom>
        </p:spPr>
        <p:txBody>
          <a:bodyPr wrap="none" lIns="36000" tIns="72000">
            <a:spAutoFit/>
          </a:bodyPr>
          <a:lstStyle/>
          <a:p>
            <a:r>
              <a:rPr lang="en-GB" sz="1800" b="1" dirty="0">
                <a:solidFill>
                  <a:schemeClr val="bg1"/>
                </a:solidFill>
                <a:latin typeface="Century Gothic" panose="020B0502020202020204" pitchFamily="34" charset="0"/>
              </a:rPr>
              <a:t>CPI: </a:t>
            </a:r>
            <a:r>
              <a:rPr lang="en-GB" sz="1800" dirty="0" err="1">
                <a:solidFill>
                  <a:schemeClr val="bg1"/>
                </a:solidFill>
                <a:latin typeface="Century Gothic" panose="020B0502020202020204" pitchFamily="34" charset="0"/>
              </a:rPr>
              <a:t>www.climatepolicyinitiative.org</a:t>
            </a:r>
            <a:endParaRPr lang="en-GB" sz="1800"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9972B94-029D-4B44-9AB5-296FC77514FE}"/>
              </a:ext>
            </a:extLst>
          </p:cNvPr>
          <p:cNvSpPr/>
          <p:nvPr userDrawn="1"/>
        </p:nvSpPr>
        <p:spPr>
          <a:xfrm>
            <a:off x="241726" y="3582778"/>
            <a:ext cx="4918316" cy="395869"/>
          </a:xfrm>
          <a:prstGeom prst="rect">
            <a:avLst/>
          </a:prstGeom>
        </p:spPr>
        <p:txBody>
          <a:bodyPr wrap="square" lIns="36000" tIns="72000">
            <a:spAutoFit/>
          </a:bodyPr>
          <a:lstStyle/>
          <a:p>
            <a:r>
              <a:rPr lang="en-GB" sz="1800" b="1" dirty="0">
                <a:solidFill>
                  <a:schemeClr val="bg1"/>
                </a:solidFill>
                <a:latin typeface="Century Gothic" panose="020B0502020202020204" pitchFamily="34" charset="0"/>
              </a:rPr>
              <a:t>The Lab:</a:t>
            </a:r>
            <a:r>
              <a:rPr lang="en-GB" sz="1800" dirty="0">
                <a:solidFill>
                  <a:schemeClr val="bg1"/>
                </a:solidFill>
                <a:latin typeface="Century Gothic" panose="020B0502020202020204" pitchFamily="34" charset="0"/>
              </a:rPr>
              <a:t> </a:t>
            </a:r>
            <a:r>
              <a:rPr lang="en-GB" sz="1800" dirty="0" err="1">
                <a:solidFill>
                  <a:schemeClr val="bg1"/>
                </a:solidFill>
                <a:latin typeface="Century Gothic" panose="020B0502020202020204" pitchFamily="34" charset="0"/>
              </a:rPr>
              <a:t>www.climatefinancelab.org</a:t>
            </a:r>
            <a:endParaRPr lang="en-GB" sz="18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C09F8E62-2CCE-8D4B-8FBC-207E1F3D80CE}"/>
              </a:ext>
            </a:extLst>
          </p:cNvPr>
          <p:cNvSpPr/>
          <p:nvPr userDrawn="1"/>
        </p:nvSpPr>
        <p:spPr>
          <a:xfrm>
            <a:off x="241726" y="4411088"/>
            <a:ext cx="4918316" cy="672867"/>
          </a:xfrm>
          <a:prstGeom prst="rect">
            <a:avLst/>
          </a:prstGeom>
        </p:spPr>
        <p:txBody>
          <a:bodyPr wrap="square" lIns="36000" tIns="72000">
            <a:spAutoFit/>
          </a:bodyPr>
          <a:lstStyle/>
          <a:p>
            <a:r>
              <a:rPr lang="en-GB" sz="1800" b="1" dirty="0">
                <a:solidFill>
                  <a:schemeClr val="bg1"/>
                </a:solidFill>
                <a:latin typeface="Century Gothic" panose="020B0502020202020204" pitchFamily="34" charset="0"/>
              </a:rPr>
              <a:t>Global Landscape of Climate Finance: </a:t>
            </a:r>
            <a:r>
              <a:rPr lang="en-GB" sz="1800" dirty="0" err="1">
                <a:solidFill>
                  <a:schemeClr val="bg1"/>
                </a:solidFill>
                <a:latin typeface="Century Gothic" panose="020B0502020202020204" pitchFamily="34" charset="0"/>
              </a:rPr>
              <a:t>www.climatefinancelandscape.org</a:t>
            </a:r>
            <a:endParaRPr lang="en-GB" sz="1800" dirty="0">
              <a:solidFill>
                <a:schemeClr val="bg1"/>
              </a:solidFill>
              <a:latin typeface="Century Gothic" panose="020B0502020202020204" pitchFamily="34" charset="0"/>
            </a:endParaRPr>
          </a:p>
        </p:txBody>
      </p:sp>
      <p:sp>
        <p:nvSpPr>
          <p:cNvPr id="10" name="Title 3">
            <a:extLst>
              <a:ext uri="{FF2B5EF4-FFF2-40B4-BE49-F238E27FC236}">
                <a16:creationId xmlns:a16="http://schemas.microsoft.com/office/drawing/2014/main" id="{B628494E-509D-4445-A32B-644B313AA2E6}"/>
              </a:ext>
            </a:extLst>
          </p:cNvPr>
          <p:cNvSpPr txBox="1">
            <a:spLocks/>
          </p:cNvSpPr>
          <p:nvPr userDrawn="1"/>
        </p:nvSpPr>
        <p:spPr>
          <a:xfrm>
            <a:off x="5871485" y="3231864"/>
            <a:ext cx="3958315" cy="6892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400" b="1" dirty="0">
                <a:solidFill>
                  <a:srgbClr val="B53C36"/>
                </a:solidFill>
                <a:latin typeface="Century Gothic" panose="020B0502020202020204" pitchFamily="34" charset="0"/>
              </a:rPr>
              <a:t>Thank You</a:t>
            </a:r>
          </a:p>
        </p:txBody>
      </p:sp>
      <p:pic>
        <p:nvPicPr>
          <p:cNvPr id="11" name="Picture 10">
            <a:extLst>
              <a:ext uri="{FF2B5EF4-FFF2-40B4-BE49-F238E27FC236}">
                <a16:creationId xmlns:a16="http://schemas.microsoft.com/office/drawing/2014/main" id="{D2826B4E-B47B-AF4E-BF11-9BABD4A7EF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865" y="5852945"/>
            <a:ext cx="427659" cy="386929"/>
          </a:xfrm>
          <a:prstGeom prst="rect">
            <a:avLst/>
          </a:prstGeom>
        </p:spPr>
      </p:pic>
      <p:pic>
        <p:nvPicPr>
          <p:cNvPr id="12" name="Picture 11">
            <a:extLst>
              <a:ext uri="{FF2B5EF4-FFF2-40B4-BE49-F238E27FC236}">
                <a16:creationId xmlns:a16="http://schemas.microsoft.com/office/drawing/2014/main" id="{7644EECF-5236-544B-93BD-3A6454D23D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535" y="5304411"/>
            <a:ext cx="412843" cy="339643"/>
          </a:xfrm>
          <a:prstGeom prst="rect">
            <a:avLst/>
          </a:prstGeom>
        </p:spPr>
      </p:pic>
      <p:sp>
        <p:nvSpPr>
          <p:cNvPr id="13" name="TextBox 12">
            <a:extLst>
              <a:ext uri="{FF2B5EF4-FFF2-40B4-BE49-F238E27FC236}">
                <a16:creationId xmlns:a16="http://schemas.microsoft.com/office/drawing/2014/main" id="{0A42010B-8F36-B64D-B6B7-EFCBF8275853}"/>
              </a:ext>
            </a:extLst>
          </p:cNvPr>
          <p:cNvSpPr txBox="1"/>
          <p:nvPr userDrawn="1"/>
        </p:nvSpPr>
        <p:spPr>
          <a:xfrm>
            <a:off x="787419" y="5285359"/>
            <a:ext cx="2625851" cy="672867"/>
          </a:xfrm>
          <a:prstGeom prst="rect">
            <a:avLst/>
          </a:prstGeom>
          <a:noFill/>
        </p:spPr>
        <p:txBody>
          <a:bodyPr wrap="square" lIns="36000" tIns="72000" rtlCol="0">
            <a:spAutoFit/>
          </a:bodyPr>
          <a:lstStyle/>
          <a:p>
            <a:r>
              <a:rPr lang="en-GB" sz="1800" dirty="0">
                <a:solidFill>
                  <a:schemeClr val="bg1"/>
                </a:solidFill>
                <a:latin typeface="Century Gothic" panose="020B0502020202020204" pitchFamily="34" charset="0"/>
              </a:rPr>
              <a:t>@</a:t>
            </a:r>
            <a:r>
              <a:rPr lang="en-GB" sz="1800" dirty="0" err="1">
                <a:solidFill>
                  <a:schemeClr val="bg1"/>
                </a:solidFill>
                <a:latin typeface="Century Gothic" panose="020B0502020202020204" pitchFamily="34" charset="0"/>
              </a:rPr>
              <a:t>climatepolicy</a:t>
            </a:r>
            <a:r>
              <a:rPr lang="en-GB" sz="1800" dirty="0">
                <a:solidFill>
                  <a:schemeClr val="bg1"/>
                </a:solidFill>
                <a:latin typeface="Century Gothic" panose="020B0502020202020204" pitchFamily="34" charset="0"/>
              </a:rPr>
              <a:t> </a:t>
            </a:r>
          </a:p>
          <a:p>
            <a:endParaRPr lang="en-US" sz="1800" dirty="0"/>
          </a:p>
        </p:txBody>
      </p:sp>
      <p:sp>
        <p:nvSpPr>
          <p:cNvPr id="14" name="TextBox 13">
            <a:extLst>
              <a:ext uri="{FF2B5EF4-FFF2-40B4-BE49-F238E27FC236}">
                <a16:creationId xmlns:a16="http://schemas.microsoft.com/office/drawing/2014/main" id="{F83F5504-A5B6-2946-A196-CEA9880C70F6}"/>
              </a:ext>
            </a:extLst>
          </p:cNvPr>
          <p:cNvSpPr txBox="1"/>
          <p:nvPr userDrawn="1"/>
        </p:nvSpPr>
        <p:spPr>
          <a:xfrm>
            <a:off x="787421" y="5855720"/>
            <a:ext cx="3123273" cy="672867"/>
          </a:xfrm>
          <a:prstGeom prst="rect">
            <a:avLst/>
          </a:prstGeom>
          <a:noFill/>
        </p:spPr>
        <p:txBody>
          <a:bodyPr wrap="square" lIns="36000" tIns="72000" rtlCol="0">
            <a:spAutoFit/>
          </a:bodyPr>
          <a:lstStyle/>
          <a:p>
            <a:r>
              <a:rPr lang="en-GB" sz="1800" dirty="0">
                <a:solidFill>
                  <a:schemeClr val="bg1"/>
                </a:solidFill>
                <a:latin typeface="Century Gothic" panose="020B0502020202020204" pitchFamily="34" charset="0"/>
              </a:rPr>
              <a:t>@</a:t>
            </a:r>
            <a:r>
              <a:rPr lang="en-GB" sz="1800" dirty="0" err="1">
                <a:solidFill>
                  <a:schemeClr val="bg1"/>
                </a:solidFill>
                <a:latin typeface="Century Gothic" panose="020B0502020202020204" pitchFamily="34" charset="0"/>
              </a:rPr>
              <a:t>climatepolicyinitiative</a:t>
            </a:r>
            <a:r>
              <a:rPr lang="en-GB" sz="1800" dirty="0">
                <a:solidFill>
                  <a:schemeClr val="bg1"/>
                </a:solidFill>
                <a:latin typeface="Century Gothic" panose="020B0502020202020204" pitchFamily="34" charset="0"/>
              </a:rPr>
              <a:t> </a:t>
            </a:r>
          </a:p>
          <a:p>
            <a:endParaRPr lang="en-US" sz="1800" dirty="0"/>
          </a:p>
        </p:txBody>
      </p:sp>
      <p:sp>
        <p:nvSpPr>
          <p:cNvPr id="15" name="Rectangle 14">
            <a:extLst>
              <a:ext uri="{FF2B5EF4-FFF2-40B4-BE49-F238E27FC236}">
                <a16:creationId xmlns:a16="http://schemas.microsoft.com/office/drawing/2014/main" id="{209DB392-9E91-C04D-BB9F-D561674D6644}"/>
              </a:ext>
            </a:extLst>
          </p:cNvPr>
          <p:cNvSpPr/>
          <p:nvPr userDrawn="1"/>
        </p:nvSpPr>
        <p:spPr>
          <a:xfrm>
            <a:off x="241726" y="3991655"/>
            <a:ext cx="4918316" cy="395869"/>
          </a:xfrm>
          <a:prstGeom prst="rect">
            <a:avLst/>
          </a:prstGeom>
        </p:spPr>
        <p:txBody>
          <a:bodyPr wrap="square" lIns="36000" tIns="7200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USICEF: </a:t>
            </a: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www.usicef.org</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219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F72A0EF5-F8A7-4696-952E-3FD972C8E30B}" type="datetimeFigureOut">
              <a:rPr lang="en-US" smtClean="0"/>
              <a:t>5/4/2022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825E8776-3CDA-4556-86F6-B14DBB7A9611}"/>
              </a:ext>
            </a:extLst>
          </p:cNvPr>
          <p:cNvSpPr txBox="1">
            <a:spLocks/>
          </p:cNvSpPr>
          <p:nvPr userDrawn="1"/>
        </p:nvSpPr>
        <p:spPr>
          <a:xfrm>
            <a:off x="9209512"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6E73D3-65BA-4F20-9ECD-7F26D62475A9}" type="slidenum">
              <a:rPr kumimoji="0" lang="en-US" sz="1600" b="0" i="0" u="none" strike="noStrike" kern="1200" cap="none" spc="0" normalizeH="0" baseline="0" noProof="0" smtClean="0">
                <a:ln>
                  <a:noFill/>
                </a:ln>
                <a:solidFill>
                  <a:srgbClr val="036C97"/>
                </a:solidFill>
                <a:effectLst/>
                <a:uLnTx/>
                <a:uFillTx/>
                <a:latin typeface="Century Gothic"/>
                <a:ea typeface="+mn-ea"/>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036C97"/>
              </a:solidFill>
              <a:effectLst/>
              <a:uLnTx/>
              <a:uFillTx/>
              <a:latin typeface="Century Gothic"/>
              <a:ea typeface="+mn-ea"/>
            </a:endParaRPr>
          </a:p>
        </p:txBody>
      </p:sp>
      <p:cxnSp>
        <p:nvCxnSpPr>
          <p:cNvPr id="8" name="Straight Connector 7">
            <a:extLst>
              <a:ext uri="{FF2B5EF4-FFF2-40B4-BE49-F238E27FC236}">
                <a16:creationId xmlns:a16="http://schemas.microsoft.com/office/drawing/2014/main" id="{6178F62B-B014-4A15-A039-6A5540449C85}"/>
              </a:ext>
            </a:extLst>
          </p:cNvPr>
          <p:cNvCxnSpPr/>
          <p:nvPr userDrawn="1"/>
        </p:nvCxnSpPr>
        <p:spPr>
          <a:xfrm>
            <a:off x="11552664" y="6336758"/>
            <a:ext cx="393848" cy="0"/>
          </a:xfrm>
          <a:prstGeom prst="line">
            <a:avLst/>
          </a:prstGeom>
          <a:ln w="3175">
            <a:solidFill>
              <a:srgbClr val="036C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9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hand 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25E8776-3CDA-4556-86F6-B14DBB7A9611}"/>
              </a:ext>
            </a:extLst>
          </p:cNvPr>
          <p:cNvSpPr txBox="1">
            <a:spLocks/>
          </p:cNvSpPr>
          <p:nvPr userDrawn="1"/>
        </p:nvSpPr>
        <p:spPr>
          <a:xfrm>
            <a:off x="9209512"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accent6"/>
              </a:solidFill>
              <a:effectLst/>
              <a:uLnTx/>
              <a:uFillTx/>
              <a:latin typeface="Century Gothic"/>
              <a:ea typeface="+mn-ea"/>
            </a:endParaRPr>
          </a:p>
        </p:txBody>
      </p:sp>
      <p:sp>
        <p:nvSpPr>
          <p:cNvPr id="13" name="Slide Number Placeholder 3">
            <a:extLst>
              <a:ext uri="{FF2B5EF4-FFF2-40B4-BE49-F238E27FC236}">
                <a16:creationId xmlns:a16="http://schemas.microsoft.com/office/drawing/2014/main" id="{337E5B33-AA5E-490F-8371-5169DC698CDC}"/>
              </a:ext>
            </a:extLst>
          </p:cNvPr>
          <p:cNvSpPr txBox="1">
            <a:spLocks/>
          </p:cNvSpPr>
          <p:nvPr userDrawn="1"/>
        </p:nvSpPr>
        <p:spPr>
          <a:xfrm>
            <a:off x="223474"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A6E73D3-65BA-4F20-9ECD-7F26D62475A9}" type="slidenum">
              <a:rPr kumimoji="0" lang="en-US" sz="1600" b="0" i="0" u="none" strike="noStrike" kern="1200" cap="none" spc="0" normalizeH="0" baseline="0" noProof="0" smtClean="0">
                <a:ln>
                  <a:noFill/>
                </a:ln>
                <a:solidFill>
                  <a:schemeClr val="accent6"/>
                </a:solidFill>
                <a:effectLst/>
                <a:uLnTx/>
                <a:uFillTx/>
                <a:latin typeface="Century Gothic"/>
                <a:ea typeface="+mn-e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chemeClr val="accent6"/>
              </a:solidFill>
              <a:effectLst/>
              <a:uLnTx/>
              <a:uFillTx/>
              <a:latin typeface="Century Gothic"/>
              <a:ea typeface="+mn-ea"/>
            </a:endParaRPr>
          </a:p>
        </p:txBody>
      </p:sp>
      <p:cxnSp>
        <p:nvCxnSpPr>
          <p:cNvPr id="14" name="Straight Connector 13">
            <a:extLst>
              <a:ext uri="{FF2B5EF4-FFF2-40B4-BE49-F238E27FC236}">
                <a16:creationId xmlns:a16="http://schemas.microsoft.com/office/drawing/2014/main" id="{60E44B72-51E8-42A3-BE86-371BF9EF6D92}"/>
              </a:ext>
            </a:extLst>
          </p:cNvPr>
          <p:cNvCxnSpPr/>
          <p:nvPr userDrawn="1"/>
        </p:nvCxnSpPr>
        <p:spPr>
          <a:xfrm>
            <a:off x="241946" y="6328134"/>
            <a:ext cx="393848"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80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Internal Slide 1">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7A15C8F-6CEC-4743-8154-14D3D1492E18}"/>
              </a:ext>
            </a:extLst>
          </p:cNvPr>
          <p:cNvCxnSpPr>
            <a:cxnSpLocks/>
          </p:cNvCxnSpPr>
          <p:nvPr userDrawn="1"/>
        </p:nvCxnSpPr>
        <p:spPr>
          <a:xfrm>
            <a:off x="560172" y="572989"/>
            <a:ext cx="1573429" cy="0"/>
          </a:xfrm>
          <a:prstGeom prst="line">
            <a:avLst/>
          </a:prstGeom>
          <a:ln w="50800">
            <a:solidFill>
              <a:srgbClr val="036C97"/>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DEE5685E-0C05-644A-98FB-70129AC9DE58}"/>
              </a:ext>
            </a:extLst>
          </p:cNvPr>
          <p:cNvSpPr txBox="1">
            <a:spLocks/>
          </p:cNvSpPr>
          <p:nvPr userDrawn="1"/>
        </p:nvSpPr>
        <p:spPr>
          <a:xfrm>
            <a:off x="9209512"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6E73D3-65BA-4F20-9ECD-7F26D62475A9}" type="slidenum">
              <a:rPr kumimoji="0" lang="en-US" sz="1600" b="0" i="0" u="none" strike="noStrike" kern="1200" cap="none" spc="0" normalizeH="0" baseline="0" noProof="0" smtClean="0">
                <a:ln>
                  <a:noFill/>
                </a:ln>
                <a:solidFill>
                  <a:schemeClr val="accent6"/>
                </a:solidFill>
                <a:effectLst/>
                <a:uLnTx/>
                <a:uFillTx/>
                <a:latin typeface="Century Gothic"/>
                <a:ea typeface="+mn-ea"/>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chemeClr val="accent6"/>
              </a:solidFill>
              <a:effectLst/>
              <a:uLnTx/>
              <a:uFillTx/>
              <a:latin typeface="Century Gothic"/>
              <a:ea typeface="+mn-ea"/>
            </a:endParaRPr>
          </a:p>
        </p:txBody>
      </p:sp>
      <p:sp>
        <p:nvSpPr>
          <p:cNvPr id="4" name="Title 14">
            <a:extLst>
              <a:ext uri="{FF2B5EF4-FFF2-40B4-BE49-F238E27FC236}">
                <a16:creationId xmlns:a16="http://schemas.microsoft.com/office/drawing/2014/main" id="{CD4D4505-93A9-9747-A979-925A9BF8D808}"/>
              </a:ext>
            </a:extLst>
          </p:cNvPr>
          <p:cNvSpPr>
            <a:spLocks noGrp="1"/>
          </p:cNvSpPr>
          <p:nvPr>
            <p:ph type="title"/>
          </p:nvPr>
        </p:nvSpPr>
        <p:spPr>
          <a:xfrm>
            <a:off x="560172" y="747214"/>
            <a:ext cx="10089173" cy="947207"/>
          </a:xfrm>
          <a:prstGeom prst="rect">
            <a:avLst/>
          </a:prstGeom>
        </p:spPr>
        <p:txBody>
          <a:bodyPr>
            <a:normAutofit/>
          </a:bodyPr>
          <a:lstStyle>
            <a:lvl1pPr algn="l">
              <a:defRPr sz="2500" b="1">
                <a:solidFill>
                  <a:srgbClr val="036C97"/>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32D70D9A-5D37-9A4E-8A96-28E9ACC520BB}"/>
              </a:ext>
            </a:extLst>
          </p:cNvPr>
          <p:cNvCxnSpPr/>
          <p:nvPr userDrawn="1"/>
        </p:nvCxnSpPr>
        <p:spPr>
          <a:xfrm>
            <a:off x="11552664" y="6336758"/>
            <a:ext cx="393848"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hand ">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7A15C8F-6CEC-4743-8154-14D3D1492E18}"/>
              </a:ext>
            </a:extLst>
          </p:cNvPr>
          <p:cNvCxnSpPr>
            <a:cxnSpLocks/>
          </p:cNvCxnSpPr>
          <p:nvPr userDrawn="1"/>
        </p:nvCxnSpPr>
        <p:spPr>
          <a:xfrm>
            <a:off x="560172" y="572989"/>
            <a:ext cx="1573429" cy="0"/>
          </a:xfrm>
          <a:prstGeom prst="line">
            <a:avLst/>
          </a:prstGeom>
          <a:ln w="50800">
            <a:solidFill>
              <a:srgbClr val="036C97"/>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DEE5685E-0C05-644A-98FB-70129AC9DE58}"/>
              </a:ext>
            </a:extLst>
          </p:cNvPr>
          <p:cNvSpPr txBox="1">
            <a:spLocks/>
          </p:cNvSpPr>
          <p:nvPr userDrawn="1"/>
        </p:nvSpPr>
        <p:spPr>
          <a:xfrm>
            <a:off x="223474"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A6E73D3-65BA-4F20-9ECD-7F26D62475A9}" type="slidenum">
              <a:rPr kumimoji="0" lang="en-US" sz="1600" b="0" i="0" u="none" strike="noStrike" kern="1200" cap="none" spc="0" normalizeH="0" baseline="0" noProof="0" smtClean="0">
                <a:ln>
                  <a:noFill/>
                </a:ln>
                <a:solidFill>
                  <a:schemeClr val="accent6"/>
                </a:solidFill>
                <a:effectLst/>
                <a:uLnTx/>
                <a:uFillTx/>
                <a:latin typeface="Century Gothic"/>
                <a:ea typeface="+mn-e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chemeClr val="accent6"/>
              </a:solidFill>
              <a:effectLst/>
              <a:uLnTx/>
              <a:uFillTx/>
              <a:latin typeface="Century Gothic"/>
              <a:ea typeface="+mn-ea"/>
            </a:endParaRPr>
          </a:p>
        </p:txBody>
      </p:sp>
      <p:sp>
        <p:nvSpPr>
          <p:cNvPr id="4" name="Title 14">
            <a:extLst>
              <a:ext uri="{FF2B5EF4-FFF2-40B4-BE49-F238E27FC236}">
                <a16:creationId xmlns:a16="http://schemas.microsoft.com/office/drawing/2014/main" id="{CD4D4505-93A9-9747-A979-925A9BF8D808}"/>
              </a:ext>
            </a:extLst>
          </p:cNvPr>
          <p:cNvSpPr>
            <a:spLocks noGrp="1"/>
          </p:cNvSpPr>
          <p:nvPr>
            <p:ph type="title"/>
          </p:nvPr>
        </p:nvSpPr>
        <p:spPr>
          <a:xfrm>
            <a:off x="560172" y="747214"/>
            <a:ext cx="10089173" cy="947207"/>
          </a:xfrm>
          <a:prstGeom prst="rect">
            <a:avLst/>
          </a:prstGeom>
        </p:spPr>
        <p:txBody>
          <a:bodyPr>
            <a:normAutofit/>
          </a:bodyPr>
          <a:lstStyle>
            <a:lvl1pPr algn="l">
              <a:defRPr sz="2500" b="1">
                <a:solidFill>
                  <a:srgbClr val="036C97"/>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32D70D9A-5D37-9A4E-8A96-28E9ACC520BB}"/>
              </a:ext>
            </a:extLst>
          </p:cNvPr>
          <p:cNvCxnSpPr/>
          <p:nvPr userDrawn="1"/>
        </p:nvCxnSpPr>
        <p:spPr>
          <a:xfrm>
            <a:off x="241946" y="6328134"/>
            <a:ext cx="393848" cy="0"/>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23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Internal Slide 1">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E7E406C-56F0-1F4A-8453-E48A6B653F6E}"/>
              </a:ext>
            </a:extLst>
          </p:cNvPr>
          <p:cNvSpPr txBox="1">
            <a:spLocks/>
          </p:cNvSpPr>
          <p:nvPr userDrawn="1"/>
        </p:nvSpPr>
        <p:spPr>
          <a:xfrm>
            <a:off x="9209512" y="633675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600" kern="1200">
                <a:solidFill>
                  <a:schemeClr val="tx1">
                    <a:tint val="75000"/>
                  </a:schemeClr>
                </a:solidFill>
                <a:latin typeface="Century Gothic"/>
                <a:ea typeface="+mn-ea"/>
                <a:cs typeface="Century Gothic"/>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6E73D3-65BA-4F20-9ECD-7F26D62475A9}" type="slidenum">
              <a:rPr kumimoji="0" lang="en-US" sz="1600" b="0" i="0" u="none" strike="noStrike" kern="1200" cap="none" spc="0" normalizeH="0" baseline="0" noProof="0" smtClean="0">
                <a:ln>
                  <a:noFill/>
                </a:ln>
                <a:solidFill>
                  <a:srgbClr val="424E83"/>
                </a:solidFill>
                <a:effectLst/>
                <a:uLnTx/>
                <a:uFillTx/>
                <a:latin typeface="Century Gothic"/>
                <a:ea typeface="+mn-ea"/>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srgbClr val="424E83"/>
              </a:solidFill>
              <a:effectLst/>
              <a:uLnTx/>
              <a:uFillTx/>
              <a:latin typeface="Century Gothic"/>
              <a:ea typeface="+mn-ea"/>
            </a:endParaRPr>
          </a:p>
        </p:txBody>
      </p:sp>
      <p:cxnSp>
        <p:nvCxnSpPr>
          <p:cNvPr id="3" name="Straight Connector 2">
            <a:extLst>
              <a:ext uri="{FF2B5EF4-FFF2-40B4-BE49-F238E27FC236}">
                <a16:creationId xmlns:a16="http://schemas.microsoft.com/office/drawing/2014/main" id="{CFE711EB-433C-DD40-B0DC-4D55FD60F8D0}"/>
              </a:ext>
            </a:extLst>
          </p:cNvPr>
          <p:cNvCxnSpPr/>
          <p:nvPr userDrawn="1"/>
        </p:nvCxnSpPr>
        <p:spPr>
          <a:xfrm>
            <a:off x="11552664" y="6336758"/>
            <a:ext cx="393848" cy="0"/>
          </a:xfrm>
          <a:prstGeom prst="line">
            <a:avLst/>
          </a:prstGeom>
          <a:ln w="3175">
            <a:solidFill>
              <a:srgbClr val="424E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83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AFC7-928F-D049-B034-11D69F4268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9FEED0-6F03-E049-A019-FABE1C29D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961D8-1B92-224C-B4F1-558C6C79AC5A}"/>
              </a:ext>
            </a:extLst>
          </p:cNvPr>
          <p:cNvSpPr>
            <a:spLocks noGrp="1"/>
          </p:cNvSpPr>
          <p:nvPr>
            <p:ph type="dt" sz="half" idx="10"/>
          </p:nvPr>
        </p:nvSpPr>
        <p:spPr/>
        <p:txBody>
          <a:body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AAADF0F0-462E-6C40-B5F0-7A08875E1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5D08-7F8E-1545-94E1-A5BDC14FD339}"/>
              </a:ext>
            </a:extLst>
          </p:cNvPr>
          <p:cNvSpPr>
            <a:spLocks noGrp="1"/>
          </p:cNvSpPr>
          <p:nvPr>
            <p:ph type="sldNum" sz="quarter" idx="12"/>
          </p:nvPr>
        </p:nvSpPr>
        <p:spPr/>
        <p:txBody>
          <a:bodyPr/>
          <a:lstStyle/>
          <a:p>
            <a:fld id="{0E00A7FD-E7E7-8A43-83A7-46D549FAE57B}" type="slidenum">
              <a:rPr lang="en-US" smtClean="0"/>
              <a:t>‹#›</a:t>
            </a:fld>
            <a:endParaRPr lang="en-US"/>
          </a:p>
        </p:txBody>
      </p:sp>
    </p:spTree>
    <p:extLst>
      <p:ext uri="{BB962C8B-B14F-4D97-AF65-F5344CB8AC3E}">
        <p14:creationId xmlns:p14="http://schemas.microsoft.com/office/powerpoint/2010/main" val="371215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932930"/>
      </p:ext>
    </p:extLst>
  </p:cSld>
  <p:clrMap bg1="lt1" tx1="dk1" bg2="lt2" tx2="dk2" accent1="accent1" accent2="accent2" accent3="accent3" accent4="accent4" accent5="accent5" accent6="accent6" hlink="hlink" folHlink="folHlink"/>
  <p:sldLayoutIdLst>
    <p:sldLayoutId id="2147483796" r:id="rId1"/>
    <p:sldLayoutId id="2147483799" r:id="rId2"/>
    <p:sldLayoutId id="2147483800" r:id="rId3"/>
    <p:sldLayoutId id="2147483801" r:id="rId4"/>
    <p:sldLayoutId id="2147483836" r:id="rId5"/>
    <p:sldLayoutId id="2147483809" r:id="rId6"/>
    <p:sldLayoutId id="2147483835" r:id="rId7"/>
    <p:sldLayoutId id="2147483834" r:id="rId8"/>
  </p:sldLayoutIdLst>
  <p:hf hdr="0" ftr="0" dt="0"/>
  <p:txStyles>
    <p:titleStyle>
      <a:lvl1pPr algn="l" defTabSz="1219170" rtl="0" eaLnBrk="1" latinLnBrk="0" hangingPunct="1">
        <a:lnSpc>
          <a:spcPct val="90000"/>
        </a:lnSpc>
        <a:spcBef>
          <a:spcPct val="0"/>
        </a:spcBef>
        <a:buNone/>
        <a:defRPr sz="5867" kern="1200">
          <a:solidFill>
            <a:schemeClr val="tx1"/>
          </a:solidFill>
          <a:latin typeface="Century Gothic"/>
          <a:ea typeface="+mj-ea"/>
          <a:cs typeface="Century Gothic"/>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rgbClr val="666666"/>
          </a:solidFill>
          <a:latin typeface="Century Gothic"/>
          <a:ea typeface="+mn-ea"/>
          <a:cs typeface="Century Gothic"/>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rgbClr val="666666"/>
          </a:solidFill>
          <a:latin typeface="Century Gothic"/>
          <a:ea typeface="+mn-ea"/>
          <a:cs typeface="Century Gothic"/>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666666"/>
          </a:solidFill>
          <a:latin typeface="Century Gothic"/>
          <a:ea typeface="+mn-ea"/>
          <a:cs typeface="Century Gothic"/>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9D9A41-356B-F74B-9C71-C361626F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9DD58-3DF6-DF44-93B9-9F2F01C07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BB52-4794-6243-A2BD-757718BDD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9DD6B-D2EB-B341-BAC2-6BE372E72A99}" type="datetimeFigureOut">
              <a:rPr lang="en-US" smtClean="0"/>
              <a:t>5/4/2022</a:t>
            </a:fld>
            <a:endParaRPr lang="en-US"/>
          </a:p>
        </p:txBody>
      </p:sp>
      <p:sp>
        <p:nvSpPr>
          <p:cNvPr id="5" name="Footer Placeholder 4">
            <a:extLst>
              <a:ext uri="{FF2B5EF4-FFF2-40B4-BE49-F238E27FC236}">
                <a16:creationId xmlns:a16="http://schemas.microsoft.com/office/drawing/2014/main" id="{00DA7E53-3631-8D4D-9A2B-D7C656896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13163D-DB07-6942-A895-42799178F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0A7FD-E7E7-8A43-83A7-46D549FAE57B}" type="slidenum">
              <a:rPr lang="en-US" smtClean="0"/>
              <a:t>‹#›</a:t>
            </a:fld>
            <a:endParaRPr lang="en-US"/>
          </a:p>
        </p:txBody>
      </p:sp>
    </p:spTree>
    <p:extLst>
      <p:ext uri="{BB962C8B-B14F-4D97-AF65-F5344CB8AC3E}">
        <p14:creationId xmlns:p14="http://schemas.microsoft.com/office/powerpoint/2010/main" val="106751600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latin typeface="Century Gothic"/>
                <a:cs typeface="Century Gothic"/>
              </a:defRPr>
            </a:lvl1pPr>
          </a:lstStyle>
          <a:p>
            <a:pPr>
              <a:defRPr/>
            </a:pPr>
            <a:fld id="{5A03E1C1-4460-42D2-ACBC-369576363206}" type="datetime1">
              <a:rPr lang="en-US" smtClean="0"/>
              <a:pPr>
                <a:defRPr/>
              </a:pPr>
              <a:t>5/4/2022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latin typeface="Century Gothic"/>
                <a:cs typeface="Century Gothic"/>
              </a:defRPr>
            </a:lvl1pPr>
          </a:lstStyle>
          <a:p>
            <a:pPr>
              <a:defRPr/>
            </a:pP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latin typeface="Century Gothic"/>
                <a:cs typeface="Century Gothic"/>
              </a:defRPr>
            </a:lvl1pPr>
          </a:lstStyle>
          <a:p>
            <a:pPr>
              <a:defRPr/>
            </a:pPr>
            <a:fld id="{2403B908-A5C3-4FE1-BDCB-6D3BC9B6DBDB}" type="slidenum">
              <a:rPr lang="en-US" smtClean="0"/>
              <a:pPr>
                <a:defRPr/>
              </a:pPr>
              <a:t>‹#›</a:t>
            </a:fld>
            <a:endParaRPr lang="en-US" dirty="0"/>
          </a:p>
        </p:txBody>
      </p:sp>
    </p:spTree>
    <p:extLst>
      <p:ext uri="{BB962C8B-B14F-4D97-AF65-F5344CB8AC3E}">
        <p14:creationId xmlns:p14="http://schemas.microsoft.com/office/powerpoint/2010/main" val="31998969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hf hdr="0" ftr="0" dt="0"/>
  <p:txStyles>
    <p:titleStyle>
      <a:lvl1pPr algn="l" defTabSz="1219170" rtl="0" eaLnBrk="1" latinLnBrk="0" hangingPunct="1">
        <a:lnSpc>
          <a:spcPct val="90000"/>
        </a:lnSpc>
        <a:spcBef>
          <a:spcPct val="0"/>
        </a:spcBef>
        <a:buNone/>
        <a:defRPr sz="5867" kern="1200">
          <a:solidFill>
            <a:schemeClr val="tx1"/>
          </a:solidFill>
          <a:latin typeface="Century Gothic"/>
          <a:ea typeface="+mj-ea"/>
          <a:cs typeface="Century Gothic"/>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rgbClr val="666666"/>
          </a:solidFill>
          <a:latin typeface="Century Gothic"/>
          <a:ea typeface="+mn-ea"/>
          <a:cs typeface="Century Gothic"/>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rgbClr val="666666"/>
          </a:solidFill>
          <a:latin typeface="Century Gothic"/>
          <a:ea typeface="+mn-ea"/>
          <a:cs typeface="Century Gothic"/>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666666"/>
          </a:solidFill>
          <a:latin typeface="Century Gothic"/>
          <a:ea typeface="+mn-ea"/>
          <a:cs typeface="Century Gothic"/>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1076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txStyles>
    <p:titleStyle>
      <a:lvl1pPr algn="l" defTabSz="457189" rtl="0" eaLnBrk="1" latinLnBrk="0" hangingPunct="1">
        <a:spcBef>
          <a:spcPct val="0"/>
        </a:spcBef>
        <a:buNone/>
        <a:defRPr sz="2800" b="0" i="0" kern="1200">
          <a:solidFill>
            <a:srgbClr val="C0504D"/>
          </a:solidFill>
          <a:latin typeface="+mj-lt"/>
          <a:ea typeface="+mj-ea"/>
          <a:cs typeface="Cronos Pro"/>
        </a:defRPr>
      </a:lvl1pPr>
    </p:titleStyle>
    <p:bodyStyle>
      <a:lvl1pPr marL="342891" indent="-342891" algn="l" defTabSz="457189" rtl="0" eaLnBrk="1" latinLnBrk="0" hangingPunct="1">
        <a:spcBef>
          <a:spcPct val="20000"/>
        </a:spcBef>
        <a:buFont typeface="Arial"/>
        <a:buChar char="•"/>
        <a:defRPr sz="3200" b="0" i="0" kern="1200">
          <a:solidFill>
            <a:srgbClr val="404040"/>
          </a:solidFill>
          <a:latin typeface="+mn-lt"/>
          <a:ea typeface="+mn-ea"/>
          <a:cs typeface="Cronos Pro"/>
        </a:defRPr>
      </a:lvl1pPr>
      <a:lvl2pPr marL="742932" indent="-285744" algn="l" defTabSz="457189" rtl="0" eaLnBrk="1" latinLnBrk="0" hangingPunct="1">
        <a:spcBef>
          <a:spcPct val="20000"/>
        </a:spcBef>
        <a:buFont typeface="Arial"/>
        <a:buChar char="–"/>
        <a:defRPr sz="2800" b="0" i="0" kern="1200">
          <a:solidFill>
            <a:srgbClr val="404040"/>
          </a:solidFill>
          <a:latin typeface="+mn-lt"/>
          <a:ea typeface="+mn-ea"/>
          <a:cs typeface="Cronos Pro"/>
        </a:defRPr>
      </a:lvl2pPr>
      <a:lvl3pPr marL="1142971" indent="-228594" algn="l" defTabSz="457189" rtl="0" eaLnBrk="1" latinLnBrk="0" hangingPunct="1">
        <a:spcBef>
          <a:spcPct val="20000"/>
        </a:spcBef>
        <a:buFont typeface="Arial"/>
        <a:buChar char="•"/>
        <a:defRPr sz="2400" b="0" i="0" kern="1200">
          <a:solidFill>
            <a:srgbClr val="404040"/>
          </a:solidFill>
          <a:latin typeface="+mn-lt"/>
          <a:ea typeface="+mn-ea"/>
          <a:cs typeface="Cronos Pro"/>
        </a:defRPr>
      </a:lvl3pPr>
      <a:lvl4pPr marL="1600160"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4pPr>
      <a:lvl5pPr marL="2057349"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257_6BFC96AE.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jpe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jpeg"/><Relationship Id="rId7" Type="http://schemas.openxmlformats.org/officeDocument/2006/relationships/image" Target="../media/image42.jpe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jpeg"/><Relationship Id="rId24" Type="http://schemas.openxmlformats.org/officeDocument/2006/relationships/image" Target="../media/image59.jpe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5" Type="http://schemas.openxmlformats.org/officeDocument/2006/relationships/image" Target="../media/image40.png"/><Relationship Id="rId15" Type="http://schemas.openxmlformats.org/officeDocument/2006/relationships/image" Target="../media/image50.jpe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jpeg"/><Relationship Id="rId27" Type="http://schemas.openxmlformats.org/officeDocument/2006/relationships/image" Target="../media/image62.jpeg"/><Relationship Id="rId30" Type="http://schemas.openxmlformats.org/officeDocument/2006/relationships/image" Target="../media/image65.jpeg"/><Relationship Id="rId35" Type="http://schemas.openxmlformats.org/officeDocument/2006/relationships/image" Target="../media/image70.png"/><Relationship Id="rId8"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jpeg"/><Relationship Id="rId33" Type="http://schemas.openxmlformats.org/officeDocument/2006/relationships/image" Target="../media/image68.png"/><Relationship Id="rId38"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0.emf"/><Relationship Id="rId5" Type="http://schemas.openxmlformats.org/officeDocument/2006/relationships/image" Target="../media/image79.emf"/><Relationship Id="rId10" Type="http://schemas.microsoft.com/office/2007/relationships/hdphoto" Target="../media/hdphoto1.wdp"/><Relationship Id="rId4" Type="http://schemas.openxmlformats.org/officeDocument/2006/relationships/image" Target="../media/image78.emf"/><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notesSlide" Target="../notesSlides/notesSlide21.xml"/><Relationship Id="rId16"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237_6D6B264.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EE_7C1EB564.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1A_C9062CDF.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sunset, day&#10;&#10;Description automatically generated">
            <a:extLst>
              <a:ext uri="{FF2B5EF4-FFF2-40B4-BE49-F238E27FC236}">
                <a16:creationId xmlns:a16="http://schemas.microsoft.com/office/drawing/2014/main" id="{025AE0C8-1F3B-4656-A36F-9029776A48C8}"/>
              </a:ext>
            </a:extLst>
          </p:cNvPr>
          <p:cNvPicPr>
            <a:picLocks noChangeAspect="1"/>
          </p:cNvPicPr>
          <p:nvPr/>
        </p:nvPicPr>
        <p:blipFill rotWithShape="1">
          <a:blip r:embed="rId3"/>
          <a:srcRect r="34389"/>
          <a:stretch/>
        </p:blipFill>
        <p:spPr>
          <a:xfrm>
            <a:off x="0" y="-11015"/>
            <a:ext cx="6649300" cy="6858000"/>
          </a:xfrm>
          <a:prstGeom prst="rect">
            <a:avLst/>
          </a:prstGeom>
        </p:spPr>
      </p:pic>
      <p:grpSp>
        <p:nvGrpSpPr>
          <p:cNvPr id="9" name="Group 8">
            <a:extLst>
              <a:ext uri="{FF2B5EF4-FFF2-40B4-BE49-F238E27FC236}">
                <a16:creationId xmlns:a16="http://schemas.microsoft.com/office/drawing/2014/main" id="{7D2EBC49-3553-4F5A-A1C4-EB3FFDC20E60}"/>
              </a:ext>
            </a:extLst>
          </p:cNvPr>
          <p:cNvGrpSpPr/>
          <p:nvPr/>
        </p:nvGrpSpPr>
        <p:grpSpPr>
          <a:xfrm>
            <a:off x="7263346" y="1668270"/>
            <a:ext cx="6674989" cy="4412490"/>
            <a:chOff x="7390346" y="1668270"/>
            <a:chExt cx="6674989" cy="4412490"/>
          </a:xfrm>
        </p:grpSpPr>
        <p:sp>
          <p:nvSpPr>
            <p:cNvPr id="13" name="Title 2">
              <a:extLst>
                <a:ext uri="{FF2B5EF4-FFF2-40B4-BE49-F238E27FC236}">
                  <a16:creationId xmlns:a16="http://schemas.microsoft.com/office/drawing/2014/main" id="{BACFC9C8-4729-4C1A-9B15-678C5FFFEC30}"/>
                </a:ext>
              </a:extLst>
            </p:cNvPr>
            <p:cNvSpPr txBox="1">
              <a:spLocks/>
            </p:cNvSpPr>
            <p:nvPr/>
          </p:nvSpPr>
          <p:spPr>
            <a:xfrm>
              <a:off x="7390346" y="2257794"/>
              <a:ext cx="6674989" cy="3822966"/>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5867" kern="1200">
                  <a:solidFill>
                    <a:schemeClr val="tx1"/>
                  </a:solidFill>
                  <a:latin typeface="Century Gothic"/>
                  <a:ea typeface="+mj-ea"/>
                  <a:cs typeface="Century Gothic"/>
                </a:defRPr>
              </a:lvl1pPr>
            </a:lstStyle>
            <a:p>
              <a:pPr marL="0" marR="0" lvl="0" indent="0" defTabSz="121917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Century Gothic"/>
                  <a:ea typeface="+mj-ea"/>
                </a:rPr>
                <a:t> </a:t>
              </a:r>
              <a:endParaRPr kumimoji="0" lang="en-US" sz="4000" b="1" i="0" u="none" strike="noStrike" kern="1200" cap="none" spc="0" normalizeH="0" baseline="0" noProof="0" dirty="0">
                <a:ln>
                  <a:noFill/>
                </a:ln>
                <a:effectLst/>
                <a:highlight>
                  <a:srgbClr val="FFFF00"/>
                </a:highligh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lang="en-US" sz="2800" b="1" dirty="0"/>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lang="en-US" sz="2500" dirty="0"/>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ts val="3400"/>
                </a:lnSpc>
                <a:spcBef>
                  <a:spcPct val="0"/>
                </a:spcBef>
                <a:spcAft>
                  <a:spcPts val="0"/>
                </a:spcAft>
                <a:buClrTx/>
                <a:buSzTx/>
                <a:buFontTx/>
                <a:buNone/>
                <a:tabLst/>
                <a:defRPr/>
              </a:pPr>
              <a:r>
                <a:rPr kumimoji="0" lang="en-US" sz="2500" i="0" u="none" strike="noStrike" kern="1200" cap="none" spc="0" normalizeH="0" baseline="0" noProof="0" dirty="0">
                  <a:ln>
                    <a:noFill/>
                  </a:ln>
                  <a:effectLst/>
                  <a:uLnTx/>
                  <a:uFillTx/>
                  <a:latin typeface="Century Gothic"/>
                  <a:ea typeface="+mj-ea"/>
                </a:rPr>
                <a:t>Impact and Lessons </a:t>
              </a:r>
            </a:p>
            <a:p>
              <a:pPr marL="0" marR="0" lvl="0" indent="0" defTabSz="1219170" rtl="0" eaLnBrk="1" fontAlgn="auto" latinLnBrk="0" hangingPunct="1">
                <a:lnSpc>
                  <a:spcPts val="3400"/>
                </a:lnSpc>
                <a:spcBef>
                  <a:spcPct val="0"/>
                </a:spcBef>
                <a:spcAft>
                  <a:spcPts val="0"/>
                </a:spcAft>
                <a:buClrTx/>
                <a:buSzTx/>
                <a:buFontTx/>
                <a:buNone/>
                <a:tabLst/>
                <a:defRPr/>
              </a:pPr>
              <a:r>
                <a:rPr kumimoji="0" lang="en-US" sz="2500" i="0" u="none" strike="noStrike" kern="1200" cap="none" spc="0" normalizeH="0" baseline="0" noProof="0" dirty="0">
                  <a:ln>
                    <a:noFill/>
                  </a:ln>
                  <a:effectLst/>
                  <a:uLnTx/>
                  <a:uFillTx/>
                  <a:latin typeface="Century Gothic"/>
                  <a:ea typeface="+mj-ea"/>
                </a:rPr>
                <a:t>Learned, 2017-2021</a:t>
              </a:r>
            </a:p>
            <a:p>
              <a:pPr marL="0" marR="0" lvl="0" indent="0" defTabSz="1219170" rtl="0" eaLnBrk="1" fontAlgn="auto" latinLnBrk="0" hangingPunct="1">
                <a:lnSpc>
                  <a:spcPct val="90000"/>
                </a:lnSpc>
                <a:spcBef>
                  <a:spcPct val="0"/>
                </a:spcBef>
                <a:spcAft>
                  <a:spcPts val="0"/>
                </a:spcAft>
                <a:buClrTx/>
                <a:buSzTx/>
                <a:buFontTx/>
                <a:buNone/>
                <a:tabLst/>
                <a:defRPr/>
              </a:pPr>
              <a:endParaRPr lang="en-US" sz="2500" dirty="0"/>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0" u="none" strike="noStrike" kern="1200" cap="none" spc="0" normalizeH="0" baseline="0" noProof="0" dirty="0">
                <a:ln>
                  <a:noFill/>
                </a:ln>
                <a:effectLst/>
                <a:uLnTx/>
                <a:uFillTx/>
                <a:latin typeface="Century Gothic"/>
                <a:ea typeface="+mj-ea"/>
              </a:endParaRPr>
            </a:p>
            <a:p>
              <a:pPr marL="0" marR="0" lvl="0" indent="0" defTabSz="1219170" rtl="0" eaLnBrk="1" fontAlgn="auto" latinLnBrk="0" hangingPunct="1">
                <a:lnSpc>
                  <a:spcPct val="90000"/>
                </a:lnSpc>
                <a:spcBef>
                  <a:spcPct val="0"/>
                </a:spcBef>
                <a:spcAft>
                  <a:spcPts val="0"/>
                </a:spcAft>
                <a:buClrTx/>
                <a:buSzTx/>
                <a:buFontTx/>
                <a:buNone/>
                <a:tabLst/>
                <a:defRPr/>
              </a:pPr>
              <a:endParaRPr lang="en-US" sz="2500" dirty="0"/>
            </a:p>
            <a:p>
              <a:pPr marL="0" marR="0" lvl="0" indent="0" defTabSz="1219170" rtl="0" eaLnBrk="1" fontAlgn="auto" latinLnBrk="0" hangingPunct="1">
                <a:lnSpc>
                  <a:spcPct val="90000"/>
                </a:lnSpc>
                <a:spcBef>
                  <a:spcPct val="0"/>
                </a:spcBef>
                <a:spcAft>
                  <a:spcPts val="0"/>
                </a:spcAft>
                <a:buClrTx/>
                <a:buSzTx/>
                <a:buFontTx/>
                <a:buNone/>
                <a:tabLst/>
                <a:defRPr/>
              </a:pPr>
              <a:endParaRPr kumimoji="0" lang="en-US" sz="2500" i="1" u="none" strike="noStrike" kern="1200" cap="none" spc="0" normalizeH="0" baseline="0" noProof="0" dirty="0">
                <a:ln>
                  <a:noFill/>
                </a:ln>
                <a:effectLst/>
                <a:uLnTx/>
                <a:uFillTx/>
                <a:latin typeface="Century Gothic"/>
                <a:ea typeface="+mj-ea"/>
              </a:endParaRPr>
            </a:p>
          </p:txBody>
        </p:sp>
        <p:pic>
          <p:nvPicPr>
            <p:cNvPr id="8" name="Picture 7" descr="Logo&#10;&#10;Description automatically generated">
              <a:extLst>
                <a:ext uri="{FF2B5EF4-FFF2-40B4-BE49-F238E27FC236}">
                  <a16:creationId xmlns:a16="http://schemas.microsoft.com/office/drawing/2014/main" id="{330E40F1-FA12-4BA5-B35F-A20AA7AAE41A}"/>
                </a:ext>
              </a:extLst>
            </p:cNvPr>
            <p:cNvPicPr>
              <a:picLocks noChangeAspect="1"/>
            </p:cNvPicPr>
            <p:nvPr/>
          </p:nvPicPr>
          <p:blipFill>
            <a:blip r:embed="rId4"/>
            <a:stretch>
              <a:fillRect/>
            </a:stretch>
          </p:blipFill>
          <p:spPr>
            <a:xfrm>
              <a:off x="7390346" y="1668270"/>
              <a:ext cx="4051983" cy="1717782"/>
            </a:xfrm>
            <a:prstGeom prst="rect">
              <a:avLst/>
            </a:prstGeom>
          </p:spPr>
        </p:pic>
      </p:grpSp>
    </p:spTree>
    <p:extLst>
      <p:ext uri="{BB962C8B-B14F-4D97-AF65-F5344CB8AC3E}">
        <p14:creationId xmlns:p14="http://schemas.microsoft.com/office/powerpoint/2010/main" val="1267215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2B8B9C-F19C-064E-BAD7-1A03CEA74362}"/>
              </a:ext>
            </a:extLst>
          </p:cNvPr>
          <p:cNvSpPr/>
          <p:nvPr/>
        </p:nvSpPr>
        <p:spPr>
          <a:xfrm>
            <a:off x="808780" y="2414938"/>
            <a:ext cx="3659517" cy="1938992"/>
          </a:xfrm>
          <a:prstGeom prst="rect">
            <a:avLst/>
          </a:prstGeom>
        </p:spPr>
        <p:txBody>
          <a:bodyPr wrap="square">
            <a:spAutoFit/>
          </a:bodyPr>
          <a:lstStyle/>
          <a:p>
            <a:pPr lvl="0">
              <a:defRPr/>
            </a:pPr>
            <a:r>
              <a:rPr lang="en-US" sz="4000" b="1" dirty="0">
                <a:solidFill>
                  <a:srgbClr val="036C97"/>
                </a:solidFill>
                <a:latin typeface="Century Gothic"/>
              </a:rPr>
              <a:t>USICEF’s three ingredients to success</a:t>
            </a:r>
            <a:endParaRPr kumimoji="0" lang="en-US" sz="4000" i="0" u="none" strike="noStrike" kern="1200" cap="none" spc="0" normalizeH="0" baseline="0" noProof="0" dirty="0">
              <a:ln>
                <a:noFill/>
              </a:ln>
              <a:solidFill>
                <a:srgbClr val="036C97"/>
              </a:solidFill>
              <a:effectLst/>
              <a:uLnTx/>
              <a:uFillTx/>
              <a:latin typeface="Century Gothic"/>
            </a:endParaRPr>
          </a:p>
        </p:txBody>
      </p:sp>
      <p:sp>
        <p:nvSpPr>
          <p:cNvPr id="2" name="TextBox 1">
            <a:extLst>
              <a:ext uri="{FF2B5EF4-FFF2-40B4-BE49-F238E27FC236}">
                <a16:creationId xmlns:a16="http://schemas.microsoft.com/office/drawing/2014/main" id="{7B2CE522-8477-5849-9F06-F39387C65080}"/>
              </a:ext>
            </a:extLst>
          </p:cNvPr>
          <p:cNvSpPr txBox="1"/>
          <p:nvPr/>
        </p:nvSpPr>
        <p:spPr>
          <a:xfrm>
            <a:off x="6304276" y="665474"/>
            <a:ext cx="5151159" cy="1554272"/>
          </a:xfrm>
          <a:prstGeom prst="rect">
            <a:avLst/>
          </a:prstGeom>
          <a:noFill/>
        </p:spPr>
        <p:txBody>
          <a:bodyPr wrap="square" rtlCol="0">
            <a:spAutoFit/>
          </a:bodyPr>
          <a:lstStyle/>
          <a:p>
            <a:pPr>
              <a:spcAft>
                <a:spcPts val="600"/>
              </a:spcAft>
            </a:pPr>
            <a:r>
              <a:rPr lang="en-US" b="1" dirty="0">
                <a:solidFill>
                  <a:schemeClr val="accent2"/>
                </a:solidFill>
                <a:latin typeface="Century Gothic" panose="020B0502020202020204" pitchFamily="34" charset="0"/>
              </a:rPr>
              <a:t>PROJECT PREPARATION </a:t>
            </a:r>
          </a:p>
          <a:p>
            <a:r>
              <a:rPr lang="en-IN" dirty="0">
                <a:latin typeface="Century Gothic" panose="020B0502020202020204" pitchFamily="34" charset="0"/>
                <a:ea typeface="Century Gothic" charset="0"/>
                <a:cs typeface="Century Gothic" charset="0"/>
              </a:rPr>
              <a:t>Grant funded technical assistance helps prepare high quality investment grade project proposals to increase prospects of obtaining long-term debt financing</a:t>
            </a:r>
            <a:endParaRPr lang="en-US" dirty="0"/>
          </a:p>
        </p:txBody>
      </p:sp>
      <p:sp>
        <p:nvSpPr>
          <p:cNvPr id="20" name="TextBox 19">
            <a:extLst>
              <a:ext uri="{FF2B5EF4-FFF2-40B4-BE49-F238E27FC236}">
                <a16:creationId xmlns:a16="http://schemas.microsoft.com/office/drawing/2014/main" id="{8F4A8CDB-FDD6-F348-BF19-59C492C986FB}"/>
              </a:ext>
            </a:extLst>
          </p:cNvPr>
          <p:cNvSpPr txBox="1"/>
          <p:nvPr/>
        </p:nvSpPr>
        <p:spPr>
          <a:xfrm>
            <a:off x="6304276" y="2616590"/>
            <a:ext cx="5151159" cy="1554272"/>
          </a:xfrm>
          <a:prstGeom prst="rect">
            <a:avLst/>
          </a:prstGeom>
          <a:noFill/>
        </p:spPr>
        <p:txBody>
          <a:bodyPr wrap="square" rtlCol="0">
            <a:spAutoFit/>
          </a:bodyPr>
          <a:lstStyle/>
          <a:p>
            <a:pPr>
              <a:spcAft>
                <a:spcPts val="600"/>
              </a:spcAft>
            </a:pPr>
            <a:r>
              <a:rPr lang="en-GB" b="1" dirty="0">
                <a:solidFill>
                  <a:srgbClr val="EE8C20"/>
                </a:solidFill>
                <a:latin typeface="Century Gothic" charset="0"/>
                <a:ea typeface="Century Gothic" charset="0"/>
                <a:cs typeface="Century Gothic" charset="0"/>
              </a:rPr>
              <a:t>PROMISING &amp; TRANSFORMATIVE PROJECTS</a:t>
            </a:r>
          </a:p>
          <a:p>
            <a:r>
              <a:rPr lang="en-GB" dirty="0">
                <a:latin typeface="Century Gothic" charset="0"/>
                <a:ea typeface="Century Gothic" charset="0"/>
                <a:cs typeface="Century Gothic" charset="0"/>
              </a:rPr>
              <a:t>Promising, actionable, catalytic, and financially sustainable projects reduce risks and barriers to investment in sustainable development.</a:t>
            </a:r>
            <a:endParaRPr lang="en-PH" b="1" i="1" dirty="0">
              <a:latin typeface="Century Gothic" charset="0"/>
              <a:ea typeface="Century Gothic" charset="0"/>
              <a:cs typeface="Century Gothic" charset="0"/>
            </a:endParaRPr>
          </a:p>
        </p:txBody>
      </p:sp>
      <p:sp>
        <p:nvSpPr>
          <p:cNvPr id="21" name="TextBox 20">
            <a:extLst>
              <a:ext uri="{FF2B5EF4-FFF2-40B4-BE49-F238E27FC236}">
                <a16:creationId xmlns:a16="http://schemas.microsoft.com/office/drawing/2014/main" id="{42862DA8-116B-F64B-AEAA-4F06506B6C35}"/>
              </a:ext>
            </a:extLst>
          </p:cNvPr>
          <p:cNvSpPr txBox="1"/>
          <p:nvPr/>
        </p:nvSpPr>
        <p:spPr>
          <a:xfrm>
            <a:off x="6304276" y="4549883"/>
            <a:ext cx="5151159" cy="1554272"/>
          </a:xfrm>
          <a:prstGeom prst="rect">
            <a:avLst/>
          </a:prstGeom>
          <a:noFill/>
        </p:spPr>
        <p:txBody>
          <a:bodyPr wrap="square" rtlCol="0">
            <a:spAutoFit/>
          </a:bodyPr>
          <a:lstStyle/>
          <a:p>
            <a:pPr>
              <a:spcAft>
                <a:spcPts val="600"/>
              </a:spcAft>
            </a:pPr>
            <a:r>
              <a:rPr lang="en-GB" b="1" dirty="0">
                <a:solidFill>
                  <a:srgbClr val="EE8C20"/>
                </a:solidFill>
                <a:latin typeface="Century Gothic" charset="0"/>
                <a:ea typeface="Century Gothic" charset="0"/>
                <a:cs typeface="Century Gothic" charset="0"/>
              </a:rPr>
              <a:t>MOBILIZING FINANCE</a:t>
            </a:r>
          </a:p>
          <a:p>
            <a:r>
              <a:rPr lang="en-IN" dirty="0">
                <a:latin typeface="Century Gothic" charset="0"/>
                <a:ea typeface="Century Gothic" charset="0"/>
                <a:cs typeface="Century Gothic" charset="0"/>
              </a:rPr>
              <a:t>Enables a critical mass of projects to unlock access to capital from public and private sources which in turn will benefit disadvantaged communities in India</a:t>
            </a:r>
            <a:endParaRPr lang="en-US" dirty="0"/>
          </a:p>
        </p:txBody>
      </p:sp>
      <p:pic>
        <p:nvPicPr>
          <p:cNvPr id="7" name="Picture 6" descr="Icon&#10;&#10;Description automatically generated">
            <a:extLst>
              <a:ext uri="{FF2B5EF4-FFF2-40B4-BE49-F238E27FC236}">
                <a16:creationId xmlns:a16="http://schemas.microsoft.com/office/drawing/2014/main" id="{BB12D2AE-62F9-4976-26B8-ACB3AFF14A40}"/>
              </a:ext>
            </a:extLst>
          </p:cNvPr>
          <p:cNvPicPr>
            <a:picLocks noChangeAspect="1"/>
          </p:cNvPicPr>
          <p:nvPr/>
        </p:nvPicPr>
        <p:blipFill>
          <a:blip r:embed="rId4"/>
          <a:stretch>
            <a:fillRect/>
          </a:stretch>
        </p:blipFill>
        <p:spPr>
          <a:xfrm>
            <a:off x="5080298" y="927962"/>
            <a:ext cx="847608" cy="842736"/>
          </a:xfrm>
          <a:prstGeom prst="rect">
            <a:avLst/>
          </a:prstGeom>
        </p:spPr>
      </p:pic>
      <p:pic>
        <p:nvPicPr>
          <p:cNvPr id="9" name="Picture 8">
            <a:extLst>
              <a:ext uri="{FF2B5EF4-FFF2-40B4-BE49-F238E27FC236}">
                <a16:creationId xmlns:a16="http://schemas.microsoft.com/office/drawing/2014/main" id="{D4287ACC-C77F-8431-6D3F-A73BD9153A6B}"/>
              </a:ext>
            </a:extLst>
          </p:cNvPr>
          <p:cNvPicPr>
            <a:picLocks noChangeAspect="1"/>
          </p:cNvPicPr>
          <p:nvPr/>
        </p:nvPicPr>
        <p:blipFill>
          <a:blip r:embed="rId5"/>
          <a:stretch>
            <a:fillRect/>
          </a:stretch>
        </p:blipFill>
        <p:spPr>
          <a:xfrm>
            <a:off x="5111962" y="2967937"/>
            <a:ext cx="784281" cy="832994"/>
          </a:xfrm>
          <a:prstGeom prst="rect">
            <a:avLst/>
          </a:prstGeom>
        </p:spPr>
      </p:pic>
      <p:pic>
        <p:nvPicPr>
          <p:cNvPr id="11" name="Picture 10" descr="Icon&#10;&#10;Description automatically generated">
            <a:extLst>
              <a:ext uri="{FF2B5EF4-FFF2-40B4-BE49-F238E27FC236}">
                <a16:creationId xmlns:a16="http://schemas.microsoft.com/office/drawing/2014/main" id="{B79EA712-5FCA-A8C1-367A-2D200684F865}"/>
              </a:ext>
            </a:extLst>
          </p:cNvPr>
          <p:cNvPicPr>
            <a:picLocks noChangeAspect="1"/>
          </p:cNvPicPr>
          <p:nvPr/>
        </p:nvPicPr>
        <p:blipFill>
          <a:blip r:embed="rId6"/>
          <a:stretch>
            <a:fillRect/>
          </a:stretch>
        </p:blipFill>
        <p:spPr>
          <a:xfrm>
            <a:off x="5172853" y="4998170"/>
            <a:ext cx="662498" cy="701468"/>
          </a:xfrm>
          <a:prstGeom prst="rect">
            <a:avLst/>
          </a:prstGeom>
        </p:spPr>
      </p:pic>
    </p:spTree>
    <p:extLst>
      <p:ext uri="{BB962C8B-B14F-4D97-AF65-F5344CB8AC3E}">
        <p14:creationId xmlns:p14="http://schemas.microsoft.com/office/powerpoint/2010/main" val="181171575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0A9AFC-FCE3-4818-B1CA-61C021BF7832}"/>
              </a:ext>
            </a:extLst>
          </p:cNvPr>
          <p:cNvCxnSpPr>
            <a:cxnSpLocks/>
          </p:cNvCxnSpPr>
          <p:nvPr/>
        </p:nvCxnSpPr>
        <p:spPr>
          <a:xfrm>
            <a:off x="1524001" y="2062145"/>
            <a:ext cx="9143999" cy="0"/>
          </a:xfrm>
          <a:prstGeom prst="line">
            <a:avLst/>
          </a:prstGeom>
          <a:ln w="76200">
            <a:solidFill>
              <a:srgbClr val="036C97"/>
            </a:solidFill>
          </a:ln>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5214EDBB-28A3-4444-B75A-3733F88A7C19}"/>
              </a:ext>
            </a:extLst>
          </p:cNvPr>
          <p:cNvSpPr txBox="1"/>
          <p:nvPr/>
        </p:nvSpPr>
        <p:spPr>
          <a:xfrm>
            <a:off x="1524001" y="2165240"/>
            <a:ext cx="9267825" cy="1754326"/>
          </a:xfrm>
          <a:prstGeom prst="rect">
            <a:avLst/>
          </a:prstGeom>
          <a:noFill/>
        </p:spPr>
        <p:txBody>
          <a:bodyPr wrap="square" rtlCol="0">
            <a:spAutoFit/>
          </a:bodyPr>
          <a:lstStyle/>
          <a:p>
            <a:r>
              <a:rPr lang="en-GB" sz="5400" b="1" dirty="0">
                <a:solidFill>
                  <a:srgbClr val="036C97"/>
                </a:solidFill>
                <a:latin typeface="Century Gothic" panose="020B0502020202020204" pitchFamily="34" charset="0"/>
              </a:rPr>
              <a:t>USICEF IMPACT HIGHLIGHTS: 2017-2021</a:t>
            </a:r>
            <a:endParaRPr lang="en-US" sz="5400" b="1" dirty="0">
              <a:solidFill>
                <a:srgbClr val="036C97"/>
              </a:solidFill>
              <a:latin typeface="Century Gothic" panose="020B0502020202020204" pitchFamily="34" charset="0"/>
            </a:endParaRPr>
          </a:p>
        </p:txBody>
      </p:sp>
    </p:spTree>
    <p:extLst>
      <p:ext uri="{BB962C8B-B14F-4D97-AF65-F5344CB8AC3E}">
        <p14:creationId xmlns:p14="http://schemas.microsoft.com/office/powerpoint/2010/main" val="378278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6038-F9DA-DE45-A92B-8D4DE9B694A0}"/>
              </a:ext>
            </a:extLst>
          </p:cNvPr>
          <p:cNvSpPr>
            <a:spLocks noGrp="1"/>
          </p:cNvSpPr>
          <p:nvPr>
            <p:ph type="title"/>
          </p:nvPr>
        </p:nvSpPr>
        <p:spPr>
          <a:xfrm>
            <a:off x="560172" y="747214"/>
            <a:ext cx="11137247" cy="947207"/>
          </a:xfrm>
        </p:spPr>
        <p:txBody>
          <a:bodyPr>
            <a:normAutofit fontScale="90000"/>
          </a:bodyPr>
          <a:lstStyle/>
          <a:p>
            <a:r>
              <a:rPr lang="en-US" altLang="en-US" sz="2800" dirty="0">
                <a:latin typeface="Century Gothic" panose="020B0502020202020204" pitchFamily="34" charset="0"/>
                <a:cs typeface="Century Gothic" panose="020B0502020202020204" pitchFamily="34" charset="0"/>
              </a:rPr>
              <a:t>Since 2017, USICEF has awarded grants to over 47 early-stage businesses </a:t>
            </a:r>
            <a:r>
              <a:rPr lang="en-IN" altLang="en-US" sz="2800" dirty="0">
                <a:latin typeface="Century Gothic" panose="020B0502020202020204" pitchFamily="34" charset="0"/>
                <a:cs typeface="Century Gothic" panose="020B0502020202020204" pitchFamily="34" charset="0"/>
              </a:rPr>
              <a:t>for various project preparatory activities including legal, technical, and financial advisory.</a:t>
            </a:r>
            <a:endParaRPr lang="en-US" dirty="0"/>
          </a:p>
        </p:txBody>
      </p:sp>
      <p:pic>
        <p:nvPicPr>
          <p:cNvPr id="5" name="Picture 4">
            <a:extLst>
              <a:ext uri="{FF2B5EF4-FFF2-40B4-BE49-F238E27FC236}">
                <a16:creationId xmlns:a16="http://schemas.microsoft.com/office/drawing/2014/main" id="{4DEBCEC7-39DD-CA40-BDDE-D44540029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87" y="2760651"/>
            <a:ext cx="938045" cy="380578"/>
          </a:xfrm>
          <a:prstGeom prst="rect">
            <a:avLst/>
          </a:prstGeom>
        </p:spPr>
      </p:pic>
      <p:pic>
        <p:nvPicPr>
          <p:cNvPr id="7" name="Picture 6">
            <a:extLst>
              <a:ext uri="{FF2B5EF4-FFF2-40B4-BE49-F238E27FC236}">
                <a16:creationId xmlns:a16="http://schemas.microsoft.com/office/drawing/2014/main" id="{2C179E4C-0B9F-C548-B2A6-FDB343AADF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7810" y="2717793"/>
            <a:ext cx="411437" cy="466295"/>
          </a:xfrm>
          <a:prstGeom prst="rect">
            <a:avLst/>
          </a:prstGeom>
        </p:spPr>
      </p:pic>
      <p:pic>
        <p:nvPicPr>
          <p:cNvPr id="9" name="Picture 8">
            <a:extLst>
              <a:ext uri="{FF2B5EF4-FFF2-40B4-BE49-F238E27FC236}">
                <a16:creationId xmlns:a16="http://schemas.microsoft.com/office/drawing/2014/main" id="{B0D04B94-C092-1840-90BA-9AB08500A1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0152" b="27014"/>
          <a:stretch/>
        </p:blipFill>
        <p:spPr>
          <a:xfrm>
            <a:off x="2716225" y="2733705"/>
            <a:ext cx="1014310" cy="434470"/>
          </a:xfrm>
          <a:prstGeom prst="rect">
            <a:avLst/>
          </a:prstGeom>
        </p:spPr>
      </p:pic>
      <p:pic>
        <p:nvPicPr>
          <p:cNvPr id="11" name="Picture 10">
            <a:extLst>
              <a:ext uri="{FF2B5EF4-FFF2-40B4-BE49-F238E27FC236}">
                <a16:creationId xmlns:a16="http://schemas.microsoft.com/office/drawing/2014/main" id="{5A0BD3F5-4B50-474E-9E2E-071627B6BC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7513" y="2748745"/>
            <a:ext cx="977278" cy="404391"/>
          </a:xfrm>
          <a:prstGeom prst="rect">
            <a:avLst/>
          </a:prstGeom>
        </p:spPr>
      </p:pic>
      <p:pic>
        <p:nvPicPr>
          <p:cNvPr id="13" name="Picture 12">
            <a:extLst>
              <a:ext uri="{FF2B5EF4-FFF2-40B4-BE49-F238E27FC236}">
                <a16:creationId xmlns:a16="http://schemas.microsoft.com/office/drawing/2014/main" id="{D1D1EA6B-B1C2-5B4B-95DB-4748D1D266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81769" y="2643423"/>
            <a:ext cx="1202254" cy="615034"/>
          </a:xfrm>
          <a:prstGeom prst="rect">
            <a:avLst/>
          </a:prstGeom>
        </p:spPr>
      </p:pic>
      <p:pic>
        <p:nvPicPr>
          <p:cNvPr id="15" name="Picture 14">
            <a:extLst>
              <a:ext uri="{FF2B5EF4-FFF2-40B4-BE49-F238E27FC236}">
                <a16:creationId xmlns:a16="http://schemas.microsoft.com/office/drawing/2014/main" id="{86FF86E8-F4E8-B646-A06D-9960361C41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1001" y="2746895"/>
            <a:ext cx="891354" cy="408090"/>
          </a:xfrm>
          <a:prstGeom prst="rect">
            <a:avLst/>
          </a:prstGeom>
        </p:spPr>
      </p:pic>
      <p:pic>
        <p:nvPicPr>
          <p:cNvPr id="17" name="Picture 16">
            <a:extLst>
              <a:ext uri="{FF2B5EF4-FFF2-40B4-BE49-F238E27FC236}">
                <a16:creationId xmlns:a16="http://schemas.microsoft.com/office/drawing/2014/main" id="{56C0A71F-E1A6-4D43-8CDA-9FDC709B8D2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1810" t="16085" r="13893"/>
          <a:stretch/>
        </p:blipFill>
        <p:spPr>
          <a:xfrm>
            <a:off x="8149333" y="2563661"/>
            <a:ext cx="1032424" cy="774559"/>
          </a:xfrm>
          <a:prstGeom prst="rect">
            <a:avLst/>
          </a:prstGeom>
        </p:spPr>
      </p:pic>
      <p:pic>
        <p:nvPicPr>
          <p:cNvPr id="19" name="Picture 18">
            <a:extLst>
              <a:ext uri="{FF2B5EF4-FFF2-40B4-BE49-F238E27FC236}">
                <a16:creationId xmlns:a16="http://schemas.microsoft.com/office/drawing/2014/main" id="{D69A6A26-3544-4B43-A584-D42AA7DC59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18735" y="2810518"/>
            <a:ext cx="1136027" cy="280844"/>
          </a:xfrm>
          <a:prstGeom prst="rect">
            <a:avLst/>
          </a:prstGeom>
        </p:spPr>
      </p:pic>
      <p:pic>
        <p:nvPicPr>
          <p:cNvPr id="21" name="Picture 20">
            <a:extLst>
              <a:ext uri="{FF2B5EF4-FFF2-40B4-BE49-F238E27FC236}">
                <a16:creationId xmlns:a16="http://schemas.microsoft.com/office/drawing/2014/main" id="{7AF3E758-3C04-524B-BD76-072EFF17500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3989" y="3582037"/>
            <a:ext cx="1136027" cy="380513"/>
          </a:xfrm>
          <a:prstGeom prst="rect">
            <a:avLst/>
          </a:prstGeom>
        </p:spPr>
      </p:pic>
      <p:pic>
        <p:nvPicPr>
          <p:cNvPr id="23" name="Picture 22">
            <a:extLst>
              <a:ext uri="{FF2B5EF4-FFF2-40B4-BE49-F238E27FC236}">
                <a16:creationId xmlns:a16="http://schemas.microsoft.com/office/drawing/2014/main" id="{DB0A89E0-BF3E-144E-94DE-F15394F5DEE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837" r="5103" b="4060"/>
          <a:stretch/>
        </p:blipFill>
        <p:spPr>
          <a:xfrm>
            <a:off x="2107530" y="3494684"/>
            <a:ext cx="572060" cy="555219"/>
          </a:xfrm>
          <a:prstGeom prst="rect">
            <a:avLst/>
          </a:prstGeom>
        </p:spPr>
      </p:pic>
      <p:pic>
        <p:nvPicPr>
          <p:cNvPr id="25" name="Picture 24">
            <a:extLst>
              <a:ext uri="{FF2B5EF4-FFF2-40B4-BE49-F238E27FC236}">
                <a16:creationId xmlns:a16="http://schemas.microsoft.com/office/drawing/2014/main" id="{6AE63CA9-B017-844C-A27D-E64F3938DC1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17579" b="19517"/>
          <a:stretch/>
        </p:blipFill>
        <p:spPr>
          <a:xfrm>
            <a:off x="2977104" y="3555059"/>
            <a:ext cx="918530" cy="434469"/>
          </a:xfrm>
          <a:prstGeom prst="rect">
            <a:avLst/>
          </a:prstGeom>
        </p:spPr>
      </p:pic>
      <p:pic>
        <p:nvPicPr>
          <p:cNvPr id="27" name="Picture 26">
            <a:extLst>
              <a:ext uri="{FF2B5EF4-FFF2-40B4-BE49-F238E27FC236}">
                <a16:creationId xmlns:a16="http://schemas.microsoft.com/office/drawing/2014/main" id="{35DEF127-98F4-644A-91B3-CB21A8A930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93148" y="3620446"/>
            <a:ext cx="903090" cy="303694"/>
          </a:xfrm>
          <a:prstGeom prst="rect">
            <a:avLst/>
          </a:prstGeom>
        </p:spPr>
      </p:pic>
      <p:pic>
        <p:nvPicPr>
          <p:cNvPr id="29" name="Picture 28">
            <a:extLst>
              <a:ext uri="{FF2B5EF4-FFF2-40B4-BE49-F238E27FC236}">
                <a16:creationId xmlns:a16="http://schemas.microsoft.com/office/drawing/2014/main" id="{BC010445-4680-684A-926B-528185B5C93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93752" y="3427482"/>
            <a:ext cx="689623" cy="689623"/>
          </a:xfrm>
          <a:prstGeom prst="rect">
            <a:avLst/>
          </a:prstGeom>
        </p:spPr>
      </p:pic>
      <p:pic>
        <p:nvPicPr>
          <p:cNvPr id="31" name="Picture 30">
            <a:extLst>
              <a:ext uri="{FF2B5EF4-FFF2-40B4-BE49-F238E27FC236}">
                <a16:creationId xmlns:a16="http://schemas.microsoft.com/office/drawing/2014/main" id="{5BCC52F0-3346-7842-B798-9A142D1692B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380889" y="3570098"/>
            <a:ext cx="938765" cy="404391"/>
          </a:xfrm>
          <a:prstGeom prst="rect">
            <a:avLst/>
          </a:prstGeom>
        </p:spPr>
      </p:pic>
      <p:pic>
        <p:nvPicPr>
          <p:cNvPr id="33" name="Picture 32">
            <a:extLst>
              <a:ext uri="{FF2B5EF4-FFF2-40B4-BE49-F238E27FC236}">
                <a16:creationId xmlns:a16="http://schemas.microsoft.com/office/drawing/2014/main" id="{BC4E7840-E654-E644-84F6-F8194400335B}"/>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t="21275" b="28879"/>
          <a:stretch/>
        </p:blipFill>
        <p:spPr>
          <a:xfrm>
            <a:off x="7617168" y="3527084"/>
            <a:ext cx="1308460" cy="490419"/>
          </a:xfrm>
          <a:prstGeom prst="rect">
            <a:avLst/>
          </a:prstGeom>
        </p:spPr>
      </p:pic>
      <p:pic>
        <p:nvPicPr>
          <p:cNvPr id="35" name="Picture 34">
            <a:extLst>
              <a:ext uri="{FF2B5EF4-FFF2-40B4-BE49-F238E27FC236}">
                <a16:creationId xmlns:a16="http://schemas.microsoft.com/office/drawing/2014/main" id="{74922786-CA23-814E-B874-3AAE55BDB08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223142" y="3483764"/>
            <a:ext cx="1221565" cy="577058"/>
          </a:xfrm>
          <a:prstGeom prst="rect">
            <a:avLst/>
          </a:prstGeom>
        </p:spPr>
      </p:pic>
      <p:pic>
        <p:nvPicPr>
          <p:cNvPr id="37" name="Picture 36">
            <a:extLst>
              <a:ext uri="{FF2B5EF4-FFF2-40B4-BE49-F238E27FC236}">
                <a16:creationId xmlns:a16="http://schemas.microsoft.com/office/drawing/2014/main" id="{A1F05F4D-2D88-4D44-9E28-F27D06F611E7}"/>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23095" b="35222"/>
          <a:stretch/>
        </p:blipFill>
        <p:spPr>
          <a:xfrm>
            <a:off x="692787" y="4503681"/>
            <a:ext cx="1175871" cy="315087"/>
          </a:xfrm>
          <a:prstGeom prst="rect">
            <a:avLst/>
          </a:prstGeom>
        </p:spPr>
      </p:pic>
      <p:pic>
        <p:nvPicPr>
          <p:cNvPr id="39" name="Picture 38">
            <a:extLst>
              <a:ext uri="{FF2B5EF4-FFF2-40B4-BE49-F238E27FC236}">
                <a16:creationId xmlns:a16="http://schemas.microsoft.com/office/drawing/2014/main" id="{EB633D8A-F52E-7A42-B831-76157A87833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52163" y="4488761"/>
            <a:ext cx="1429880" cy="344927"/>
          </a:xfrm>
          <a:prstGeom prst="rect">
            <a:avLst/>
          </a:prstGeom>
        </p:spPr>
      </p:pic>
      <p:pic>
        <p:nvPicPr>
          <p:cNvPr id="41" name="Picture 40">
            <a:extLst>
              <a:ext uri="{FF2B5EF4-FFF2-40B4-BE49-F238E27FC236}">
                <a16:creationId xmlns:a16="http://schemas.microsoft.com/office/drawing/2014/main" id="{3D8E1C93-B43F-0D4B-A072-774CB12F01C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65548" y="4382520"/>
            <a:ext cx="860887" cy="557409"/>
          </a:xfrm>
          <a:prstGeom prst="rect">
            <a:avLst/>
          </a:prstGeom>
        </p:spPr>
      </p:pic>
      <p:pic>
        <p:nvPicPr>
          <p:cNvPr id="43" name="Picture 42">
            <a:extLst>
              <a:ext uri="{FF2B5EF4-FFF2-40B4-BE49-F238E27FC236}">
                <a16:creationId xmlns:a16="http://schemas.microsoft.com/office/drawing/2014/main" id="{125326C0-E2AA-224C-9EAC-58CE2F41B9C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009940" y="4353707"/>
            <a:ext cx="1136027" cy="615034"/>
          </a:xfrm>
          <a:prstGeom prst="rect">
            <a:avLst/>
          </a:prstGeom>
        </p:spPr>
      </p:pic>
      <p:pic>
        <p:nvPicPr>
          <p:cNvPr id="45" name="Picture 44">
            <a:extLst>
              <a:ext uri="{FF2B5EF4-FFF2-40B4-BE49-F238E27FC236}">
                <a16:creationId xmlns:a16="http://schemas.microsoft.com/office/drawing/2014/main" id="{642CA8F0-5099-0C4B-99E2-C7A98E2EAB2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429472" y="4399188"/>
            <a:ext cx="774714" cy="524072"/>
          </a:xfrm>
          <a:prstGeom prst="rect">
            <a:avLst/>
          </a:prstGeom>
        </p:spPr>
      </p:pic>
      <p:pic>
        <p:nvPicPr>
          <p:cNvPr id="47" name="Picture 46">
            <a:extLst>
              <a:ext uri="{FF2B5EF4-FFF2-40B4-BE49-F238E27FC236}">
                <a16:creationId xmlns:a16="http://schemas.microsoft.com/office/drawing/2014/main" id="{E9C1D5D7-B0F8-B24D-A96D-81F2606CE7F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87691" y="4493064"/>
            <a:ext cx="1444936" cy="336321"/>
          </a:xfrm>
          <a:prstGeom prst="rect">
            <a:avLst/>
          </a:prstGeom>
        </p:spPr>
      </p:pic>
      <p:pic>
        <p:nvPicPr>
          <p:cNvPr id="49" name="Picture 48">
            <a:extLst>
              <a:ext uri="{FF2B5EF4-FFF2-40B4-BE49-F238E27FC236}">
                <a16:creationId xmlns:a16="http://schemas.microsoft.com/office/drawing/2014/main" id="{C72A331F-A26B-BE4E-8D1C-53400532F4F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9216132" y="4383614"/>
            <a:ext cx="1314835" cy="555220"/>
          </a:xfrm>
          <a:prstGeom prst="rect">
            <a:avLst/>
          </a:prstGeom>
        </p:spPr>
      </p:pic>
      <p:pic>
        <p:nvPicPr>
          <p:cNvPr id="51" name="Picture 50">
            <a:extLst>
              <a:ext uri="{FF2B5EF4-FFF2-40B4-BE49-F238E27FC236}">
                <a16:creationId xmlns:a16="http://schemas.microsoft.com/office/drawing/2014/main" id="{420F24FE-609F-7542-AF88-4A5533BA5CB8}"/>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96189" y="5258502"/>
            <a:ext cx="1823010" cy="423231"/>
          </a:xfrm>
          <a:prstGeom prst="rect">
            <a:avLst/>
          </a:prstGeom>
        </p:spPr>
      </p:pic>
      <p:pic>
        <p:nvPicPr>
          <p:cNvPr id="53" name="Picture 52">
            <a:extLst>
              <a:ext uri="{FF2B5EF4-FFF2-40B4-BE49-F238E27FC236}">
                <a16:creationId xmlns:a16="http://schemas.microsoft.com/office/drawing/2014/main" id="{C80CEBE1-F36A-EC40-8379-BD635971B38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37836" y="5322480"/>
            <a:ext cx="958250" cy="295275"/>
          </a:xfrm>
          <a:prstGeom prst="rect">
            <a:avLst/>
          </a:prstGeom>
        </p:spPr>
      </p:pic>
      <p:pic>
        <p:nvPicPr>
          <p:cNvPr id="55" name="Picture 54">
            <a:extLst>
              <a:ext uri="{FF2B5EF4-FFF2-40B4-BE49-F238E27FC236}">
                <a16:creationId xmlns:a16="http://schemas.microsoft.com/office/drawing/2014/main" id="{EF140F9F-0650-D54B-9B12-588E42C36A2C}"/>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814723" y="5162599"/>
            <a:ext cx="728489" cy="615036"/>
          </a:xfrm>
          <a:prstGeom prst="rect">
            <a:avLst/>
          </a:prstGeom>
        </p:spPr>
      </p:pic>
      <p:pic>
        <p:nvPicPr>
          <p:cNvPr id="57" name="Picture 56">
            <a:extLst>
              <a:ext uri="{FF2B5EF4-FFF2-40B4-BE49-F238E27FC236}">
                <a16:creationId xmlns:a16="http://schemas.microsoft.com/office/drawing/2014/main" id="{0462E498-1170-CD4D-9F6E-627806B4653F}"/>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t="27914" b="34241"/>
          <a:stretch/>
        </p:blipFill>
        <p:spPr>
          <a:xfrm>
            <a:off x="4761849" y="5278185"/>
            <a:ext cx="1014310" cy="383865"/>
          </a:xfrm>
          <a:prstGeom prst="rect">
            <a:avLst/>
          </a:prstGeom>
        </p:spPr>
      </p:pic>
      <p:pic>
        <p:nvPicPr>
          <p:cNvPr id="59" name="Picture 58">
            <a:extLst>
              <a:ext uri="{FF2B5EF4-FFF2-40B4-BE49-F238E27FC236}">
                <a16:creationId xmlns:a16="http://schemas.microsoft.com/office/drawing/2014/main" id="{DB427BAF-7F45-B941-A9E0-A9F79BDC2245}"/>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994796" y="5277398"/>
            <a:ext cx="933165" cy="385438"/>
          </a:xfrm>
          <a:prstGeom prst="rect">
            <a:avLst/>
          </a:prstGeom>
        </p:spPr>
      </p:pic>
      <p:pic>
        <p:nvPicPr>
          <p:cNvPr id="61" name="Picture 60">
            <a:extLst>
              <a:ext uri="{FF2B5EF4-FFF2-40B4-BE49-F238E27FC236}">
                <a16:creationId xmlns:a16="http://schemas.microsoft.com/office/drawing/2014/main" id="{098C721A-830E-2C45-81F8-C4BFD5EEDEA0}"/>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t="15488" b="17390"/>
          <a:stretch/>
        </p:blipFill>
        <p:spPr>
          <a:xfrm>
            <a:off x="7146598" y="5157571"/>
            <a:ext cx="931268" cy="625093"/>
          </a:xfrm>
          <a:prstGeom prst="rect">
            <a:avLst/>
          </a:prstGeom>
        </p:spPr>
      </p:pic>
      <p:pic>
        <p:nvPicPr>
          <p:cNvPr id="63" name="Picture 62">
            <a:extLst>
              <a:ext uri="{FF2B5EF4-FFF2-40B4-BE49-F238E27FC236}">
                <a16:creationId xmlns:a16="http://schemas.microsoft.com/office/drawing/2014/main" id="{7EF2E4C7-2746-8345-B101-11628ECCAAB0}"/>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t="12668" b="17363"/>
          <a:stretch/>
        </p:blipFill>
        <p:spPr>
          <a:xfrm>
            <a:off x="8296503" y="5128094"/>
            <a:ext cx="977650" cy="684047"/>
          </a:xfrm>
          <a:prstGeom prst="rect">
            <a:avLst/>
          </a:prstGeom>
        </p:spPr>
      </p:pic>
      <p:pic>
        <p:nvPicPr>
          <p:cNvPr id="65" name="Picture 64">
            <a:extLst>
              <a:ext uri="{FF2B5EF4-FFF2-40B4-BE49-F238E27FC236}">
                <a16:creationId xmlns:a16="http://schemas.microsoft.com/office/drawing/2014/main" id="{BD237004-C7AB-074E-ACD5-525759F43BAF}"/>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9492790" y="5196479"/>
            <a:ext cx="977278" cy="547276"/>
          </a:xfrm>
          <a:prstGeom prst="rect">
            <a:avLst/>
          </a:prstGeom>
        </p:spPr>
      </p:pic>
      <p:pic>
        <p:nvPicPr>
          <p:cNvPr id="67" name="Picture 66">
            <a:extLst>
              <a:ext uri="{FF2B5EF4-FFF2-40B4-BE49-F238E27FC236}">
                <a16:creationId xmlns:a16="http://schemas.microsoft.com/office/drawing/2014/main" id="{C1D42FD0-E729-9D4A-9BBA-BFC6FC033397}"/>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0688707" y="5250309"/>
            <a:ext cx="912879" cy="439616"/>
          </a:xfrm>
          <a:prstGeom prst="rect">
            <a:avLst/>
          </a:prstGeom>
        </p:spPr>
      </p:pic>
      <p:sp>
        <p:nvSpPr>
          <p:cNvPr id="68" name="TextBox 67">
            <a:extLst>
              <a:ext uri="{FF2B5EF4-FFF2-40B4-BE49-F238E27FC236}">
                <a16:creationId xmlns:a16="http://schemas.microsoft.com/office/drawing/2014/main" id="{67B01E39-4EB8-B143-BF37-A2B7A74AB59B}"/>
              </a:ext>
            </a:extLst>
          </p:cNvPr>
          <p:cNvSpPr txBox="1"/>
          <p:nvPr/>
        </p:nvSpPr>
        <p:spPr>
          <a:xfrm>
            <a:off x="526505" y="2100877"/>
            <a:ext cx="220192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GRANT AWARDEES </a:t>
            </a:r>
          </a:p>
        </p:txBody>
      </p:sp>
      <p:pic>
        <p:nvPicPr>
          <p:cNvPr id="36" name="Picture 35">
            <a:extLst>
              <a:ext uri="{FF2B5EF4-FFF2-40B4-BE49-F238E27FC236}">
                <a16:creationId xmlns:a16="http://schemas.microsoft.com/office/drawing/2014/main" id="{7DBE6C8F-2865-41E3-AB7A-142EA37807C0}"/>
              </a:ext>
            </a:extLst>
          </p:cNvPr>
          <p:cNvPicPr>
            <a:picLocks noChangeAspect="1"/>
          </p:cNvPicPr>
          <p:nvPr/>
        </p:nvPicPr>
        <p:blipFill>
          <a:blip r:embed="rId35"/>
          <a:stretch>
            <a:fillRect/>
          </a:stretch>
        </p:blipFill>
        <p:spPr>
          <a:xfrm>
            <a:off x="10991740" y="2622475"/>
            <a:ext cx="609846" cy="656930"/>
          </a:xfrm>
          <a:prstGeom prst="rect">
            <a:avLst/>
          </a:prstGeom>
        </p:spPr>
      </p:pic>
      <p:pic>
        <p:nvPicPr>
          <p:cNvPr id="38" name="Picture 37">
            <a:extLst>
              <a:ext uri="{FF2B5EF4-FFF2-40B4-BE49-F238E27FC236}">
                <a16:creationId xmlns:a16="http://schemas.microsoft.com/office/drawing/2014/main" id="{51A1F6DC-D0E5-4772-A67A-0FADC9F9BD84}"/>
              </a:ext>
            </a:extLst>
          </p:cNvPr>
          <p:cNvPicPr>
            <a:picLocks noChangeAspect="1"/>
          </p:cNvPicPr>
          <p:nvPr/>
        </p:nvPicPr>
        <p:blipFill>
          <a:blip r:embed="rId36"/>
          <a:stretch>
            <a:fillRect/>
          </a:stretch>
        </p:blipFill>
        <p:spPr>
          <a:xfrm>
            <a:off x="10742219" y="3467576"/>
            <a:ext cx="931619" cy="609434"/>
          </a:xfrm>
          <a:prstGeom prst="rect">
            <a:avLst/>
          </a:prstGeom>
        </p:spPr>
      </p:pic>
      <p:pic>
        <p:nvPicPr>
          <p:cNvPr id="40" name="Picture 39">
            <a:extLst>
              <a:ext uri="{FF2B5EF4-FFF2-40B4-BE49-F238E27FC236}">
                <a16:creationId xmlns:a16="http://schemas.microsoft.com/office/drawing/2014/main" id="{905B223F-DC57-4EB9-AF78-D259488EC2BC}"/>
              </a:ext>
            </a:extLst>
          </p:cNvPr>
          <p:cNvPicPr>
            <a:picLocks noChangeAspect="1"/>
          </p:cNvPicPr>
          <p:nvPr/>
        </p:nvPicPr>
        <p:blipFill>
          <a:blip r:embed="rId37"/>
          <a:stretch>
            <a:fillRect/>
          </a:stretch>
        </p:blipFill>
        <p:spPr>
          <a:xfrm>
            <a:off x="719806" y="5984317"/>
            <a:ext cx="884835" cy="428146"/>
          </a:xfrm>
          <a:prstGeom prst="rect">
            <a:avLst/>
          </a:prstGeom>
        </p:spPr>
      </p:pic>
      <p:pic>
        <p:nvPicPr>
          <p:cNvPr id="42" name="Picture 41">
            <a:extLst>
              <a:ext uri="{FF2B5EF4-FFF2-40B4-BE49-F238E27FC236}">
                <a16:creationId xmlns:a16="http://schemas.microsoft.com/office/drawing/2014/main" id="{A95D4A73-E6CF-40C8-8764-74E977598685}"/>
              </a:ext>
            </a:extLst>
          </p:cNvPr>
          <p:cNvPicPr>
            <a:picLocks noChangeAspect="1"/>
          </p:cNvPicPr>
          <p:nvPr/>
        </p:nvPicPr>
        <p:blipFill>
          <a:blip r:embed="rId38"/>
          <a:stretch>
            <a:fillRect/>
          </a:stretch>
        </p:blipFill>
        <p:spPr>
          <a:xfrm>
            <a:off x="10814472" y="4475378"/>
            <a:ext cx="787114" cy="371693"/>
          </a:xfrm>
          <a:prstGeom prst="rect">
            <a:avLst/>
          </a:prstGeom>
        </p:spPr>
      </p:pic>
      <p:pic>
        <p:nvPicPr>
          <p:cNvPr id="44" name="Picture 43">
            <a:extLst>
              <a:ext uri="{FF2B5EF4-FFF2-40B4-BE49-F238E27FC236}">
                <a16:creationId xmlns:a16="http://schemas.microsoft.com/office/drawing/2014/main" id="{4CAD6CB3-1E24-49C5-A972-7B8EBB0AD671}"/>
              </a:ext>
            </a:extLst>
          </p:cNvPr>
          <p:cNvPicPr>
            <a:picLocks noChangeAspect="1"/>
          </p:cNvPicPr>
          <p:nvPr/>
        </p:nvPicPr>
        <p:blipFill>
          <a:blip r:embed="rId39"/>
          <a:stretch>
            <a:fillRect/>
          </a:stretch>
        </p:blipFill>
        <p:spPr>
          <a:xfrm>
            <a:off x="1989262" y="5998655"/>
            <a:ext cx="1067334" cy="399470"/>
          </a:xfrm>
          <a:prstGeom prst="rect">
            <a:avLst/>
          </a:prstGeom>
        </p:spPr>
      </p:pic>
      <p:pic>
        <p:nvPicPr>
          <p:cNvPr id="46" name="Picture 45">
            <a:extLst>
              <a:ext uri="{FF2B5EF4-FFF2-40B4-BE49-F238E27FC236}">
                <a16:creationId xmlns:a16="http://schemas.microsoft.com/office/drawing/2014/main" id="{39FC8918-8A39-445F-A7A3-52443A8FFCD5}"/>
              </a:ext>
            </a:extLst>
          </p:cNvPr>
          <p:cNvPicPr>
            <a:picLocks noChangeAspect="1"/>
          </p:cNvPicPr>
          <p:nvPr/>
        </p:nvPicPr>
        <p:blipFill>
          <a:blip r:embed="rId40"/>
          <a:stretch>
            <a:fillRect/>
          </a:stretch>
        </p:blipFill>
        <p:spPr>
          <a:xfrm>
            <a:off x="3441217" y="6013714"/>
            <a:ext cx="1512771" cy="369352"/>
          </a:xfrm>
          <a:prstGeom prst="rect">
            <a:avLst/>
          </a:prstGeom>
        </p:spPr>
      </p:pic>
      <p:pic>
        <p:nvPicPr>
          <p:cNvPr id="48" name="Picture 47">
            <a:extLst>
              <a:ext uri="{FF2B5EF4-FFF2-40B4-BE49-F238E27FC236}">
                <a16:creationId xmlns:a16="http://schemas.microsoft.com/office/drawing/2014/main" id="{C45E0E6E-4DD8-4F64-9B30-C46ED3381857}"/>
              </a:ext>
            </a:extLst>
          </p:cNvPr>
          <p:cNvPicPr>
            <a:picLocks noChangeAspect="1"/>
          </p:cNvPicPr>
          <p:nvPr/>
        </p:nvPicPr>
        <p:blipFill>
          <a:blip r:embed="rId41"/>
          <a:stretch>
            <a:fillRect/>
          </a:stretch>
        </p:blipFill>
        <p:spPr>
          <a:xfrm>
            <a:off x="5338608" y="5948882"/>
            <a:ext cx="1312376" cy="499017"/>
          </a:xfrm>
          <a:prstGeom prst="rect">
            <a:avLst/>
          </a:prstGeom>
        </p:spPr>
      </p:pic>
    </p:spTree>
    <p:extLst>
      <p:ext uri="{BB962C8B-B14F-4D97-AF65-F5344CB8AC3E}">
        <p14:creationId xmlns:p14="http://schemas.microsoft.com/office/powerpoint/2010/main" val="375937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2DF86-1E6F-4F86-BA3A-72A63F3CDD2E}"/>
              </a:ext>
            </a:extLst>
          </p:cNvPr>
          <p:cNvSpPr/>
          <p:nvPr/>
        </p:nvSpPr>
        <p:spPr>
          <a:xfrm>
            <a:off x="560172" y="2432114"/>
            <a:ext cx="2156360" cy="707886"/>
          </a:xfrm>
          <a:prstGeom prst="rect">
            <a:avLst/>
          </a:prstGeom>
        </p:spPr>
        <p:txBody>
          <a:bodyPr wrap="none">
            <a:spAutoFit/>
          </a:bodyPr>
          <a:lstStyle/>
          <a:p>
            <a:r>
              <a:rPr lang="en-US" sz="2000" b="1" dirty="0">
                <a:solidFill>
                  <a:srgbClr val="036C97"/>
                </a:solidFill>
                <a:latin typeface="Century Gothic" panose="020B0502020202020204" pitchFamily="34" charset="0"/>
              </a:rPr>
              <a:t>SUPPORTED</a:t>
            </a:r>
            <a:br>
              <a:rPr lang="en-US" sz="2000" b="1" dirty="0">
                <a:solidFill>
                  <a:srgbClr val="036C97"/>
                </a:solidFill>
                <a:latin typeface="Century Gothic" panose="020B0502020202020204" pitchFamily="34" charset="0"/>
              </a:rPr>
            </a:br>
            <a:r>
              <a:rPr lang="en-US" sz="2000" b="1" dirty="0">
                <a:solidFill>
                  <a:srgbClr val="036C97"/>
                </a:solidFill>
                <a:latin typeface="Century Gothic" panose="020B0502020202020204" pitchFamily="34" charset="0"/>
              </a:rPr>
              <a:t>SUB-SEGMENTS  </a:t>
            </a:r>
            <a:endParaRPr lang="en-US" sz="2000" b="1" dirty="0">
              <a:solidFill>
                <a:srgbClr val="036C97"/>
              </a:solidFill>
            </a:endParaRPr>
          </a:p>
        </p:txBody>
      </p:sp>
      <p:sp>
        <p:nvSpPr>
          <p:cNvPr id="25" name="Title 24">
            <a:extLst>
              <a:ext uri="{FF2B5EF4-FFF2-40B4-BE49-F238E27FC236}">
                <a16:creationId xmlns:a16="http://schemas.microsoft.com/office/drawing/2014/main" id="{E551B8C3-5CC7-F347-AB0F-37B4BF5CC223}"/>
              </a:ext>
            </a:extLst>
          </p:cNvPr>
          <p:cNvSpPr>
            <a:spLocks noGrp="1"/>
          </p:cNvSpPr>
          <p:nvPr>
            <p:ph type="title"/>
          </p:nvPr>
        </p:nvSpPr>
        <p:spPr>
          <a:xfrm>
            <a:off x="560172" y="747214"/>
            <a:ext cx="10984128" cy="947207"/>
          </a:xfrm>
        </p:spPr>
        <p:txBody>
          <a:bodyPr>
            <a:normAutofit/>
          </a:bodyPr>
          <a:lstStyle/>
          <a:p>
            <a:pPr>
              <a:lnSpc>
                <a:spcPts val="3300"/>
              </a:lnSpc>
            </a:pPr>
            <a:r>
              <a:rPr lang="en-IN" altLang="en-US" sz="2800" dirty="0">
                <a:latin typeface="Century Gothic" panose="020B0502020202020204" pitchFamily="34" charset="0"/>
                <a:cs typeface="Century Gothic" panose="020B0502020202020204" pitchFamily="34" charset="0"/>
              </a:rPr>
              <a:t>These </a:t>
            </a:r>
            <a:r>
              <a:rPr lang="en-US" altLang="en-US" sz="2800" dirty="0">
                <a:latin typeface="Century Gothic" panose="020B0502020202020204" pitchFamily="34" charset="0"/>
                <a:cs typeface="Century Gothic" panose="020B0502020202020204" pitchFamily="34" charset="0"/>
              </a:rPr>
              <a:t>early-stage businesses belong</a:t>
            </a:r>
            <a:r>
              <a:rPr lang="en-IN" altLang="en-US" sz="2800" dirty="0">
                <a:latin typeface="Century Gothic" panose="020B0502020202020204" pitchFamily="34" charset="0"/>
                <a:cs typeface="Century Gothic" panose="020B0502020202020204" pitchFamily="34" charset="0"/>
              </a:rPr>
              <a:t> to six main sub-segments that </a:t>
            </a:r>
            <a:r>
              <a:rPr lang="en-US" altLang="en-US" sz="2800" dirty="0">
                <a:latin typeface="Century Gothic" panose="020B0502020202020204" pitchFamily="34" charset="0"/>
                <a:cs typeface="Century Gothic" panose="020B0502020202020204" pitchFamily="34" charset="0"/>
              </a:rPr>
              <a:t>USICEF targets </a:t>
            </a:r>
            <a:endParaRPr lang="en-US" dirty="0"/>
          </a:p>
        </p:txBody>
      </p:sp>
      <p:grpSp>
        <p:nvGrpSpPr>
          <p:cNvPr id="26" name="Group 25">
            <a:extLst>
              <a:ext uri="{FF2B5EF4-FFF2-40B4-BE49-F238E27FC236}">
                <a16:creationId xmlns:a16="http://schemas.microsoft.com/office/drawing/2014/main" id="{6FA2C492-13D9-5826-DECC-65BAEF776A63}"/>
              </a:ext>
            </a:extLst>
          </p:cNvPr>
          <p:cNvGrpSpPr/>
          <p:nvPr/>
        </p:nvGrpSpPr>
        <p:grpSpPr>
          <a:xfrm>
            <a:off x="3055205" y="2253409"/>
            <a:ext cx="2743413" cy="1628497"/>
            <a:chOff x="3059786" y="2684514"/>
            <a:chExt cx="2743413" cy="1628497"/>
          </a:xfrm>
        </p:grpSpPr>
        <p:sp>
          <p:nvSpPr>
            <p:cNvPr id="4" name="TextBox 3">
              <a:extLst>
                <a:ext uri="{FF2B5EF4-FFF2-40B4-BE49-F238E27FC236}">
                  <a16:creationId xmlns:a16="http://schemas.microsoft.com/office/drawing/2014/main" id="{F92B1628-911A-4940-AE8E-CC83CA47D8A9}"/>
                </a:ext>
              </a:extLst>
            </p:cNvPr>
            <p:cNvSpPr txBox="1"/>
            <p:nvPr/>
          </p:nvSpPr>
          <p:spPr>
            <a:xfrm>
              <a:off x="3059786" y="3728236"/>
              <a:ext cx="2743413" cy="584775"/>
            </a:xfrm>
            <a:prstGeom prst="rect">
              <a:avLst/>
            </a:prstGeom>
            <a:noFill/>
            <a:ln>
              <a:noFill/>
            </a:ln>
          </p:spPr>
          <p:txBody>
            <a:bodyPr wrap="square" rtlCol="0">
              <a:spAutoFit/>
            </a:bodyPr>
            <a:lstStyle/>
            <a:p>
              <a:pPr algn="ctr"/>
              <a:r>
                <a:rPr lang="en-US" sz="1600" b="1" dirty="0">
                  <a:solidFill>
                    <a:srgbClr val="036C97"/>
                  </a:solidFill>
                  <a:latin typeface="+mj-lt"/>
                </a:rPr>
                <a:t>Rooftop solar (Commercial &amp; industrial)</a:t>
              </a:r>
            </a:p>
          </p:txBody>
        </p:sp>
        <p:pic>
          <p:nvPicPr>
            <p:cNvPr id="17" name="Picture 16">
              <a:extLst>
                <a:ext uri="{FF2B5EF4-FFF2-40B4-BE49-F238E27FC236}">
                  <a16:creationId xmlns:a16="http://schemas.microsoft.com/office/drawing/2014/main" id="{19918BE9-D240-FF4E-8F91-441E61EB7DCF}"/>
                </a:ext>
              </a:extLst>
            </p:cNvPr>
            <p:cNvPicPr>
              <a:picLocks noChangeAspect="1"/>
            </p:cNvPicPr>
            <p:nvPr/>
          </p:nvPicPr>
          <p:blipFill>
            <a:blip r:embed="rId3"/>
            <a:stretch>
              <a:fillRect/>
            </a:stretch>
          </p:blipFill>
          <p:spPr>
            <a:xfrm>
              <a:off x="4018974" y="2684514"/>
              <a:ext cx="825036" cy="825036"/>
            </a:xfrm>
            <a:prstGeom prst="rect">
              <a:avLst/>
            </a:prstGeom>
          </p:spPr>
        </p:pic>
      </p:grpSp>
      <p:grpSp>
        <p:nvGrpSpPr>
          <p:cNvPr id="23" name="Group 22">
            <a:extLst>
              <a:ext uri="{FF2B5EF4-FFF2-40B4-BE49-F238E27FC236}">
                <a16:creationId xmlns:a16="http://schemas.microsoft.com/office/drawing/2014/main" id="{4B1AF632-AF39-50A7-CC04-D3A898DFF630}"/>
              </a:ext>
            </a:extLst>
          </p:cNvPr>
          <p:cNvGrpSpPr/>
          <p:nvPr/>
        </p:nvGrpSpPr>
        <p:grpSpPr>
          <a:xfrm>
            <a:off x="6368335" y="2468635"/>
            <a:ext cx="1176205" cy="1474827"/>
            <a:chOff x="6238836" y="2899740"/>
            <a:chExt cx="1176205" cy="1474827"/>
          </a:xfrm>
        </p:grpSpPr>
        <p:sp>
          <p:nvSpPr>
            <p:cNvPr id="24" name="TextBox 23">
              <a:extLst>
                <a:ext uri="{FF2B5EF4-FFF2-40B4-BE49-F238E27FC236}">
                  <a16:creationId xmlns:a16="http://schemas.microsoft.com/office/drawing/2014/main" id="{5B052164-F9DA-4643-BADF-1A052DD5400E}"/>
                </a:ext>
              </a:extLst>
            </p:cNvPr>
            <p:cNvSpPr txBox="1"/>
            <p:nvPr/>
          </p:nvSpPr>
          <p:spPr>
            <a:xfrm>
              <a:off x="6238836" y="3728236"/>
              <a:ext cx="1176205" cy="646331"/>
            </a:xfrm>
            <a:prstGeom prst="rect">
              <a:avLst/>
            </a:prstGeom>
            <a:noFill/>
            <a:ln>
              <a:noFill/>
            </a:ln>
          </p:spPr>
          <p:txBody>
            <a:bodyPr wrap="square" rtlCol="0">
              <a:spAutoFit/>
            </a:bodyPr>
            <a:lstStyle/>
            <a:p>
              <a:pPr algn="ctr"/>
              <a:r>
                <a:rPr lang="en-US" sz="1600" b="1" dirty="0">
                  <a:solidFill>
                    <a:srgbClr val="036C97"/>
                  </a:solidFill>
                  <a:latin typeface="+mj-lt"/>
                </a:rPr>
                <a:t>Mini-grids</a:t>
              </a:r>
            </a:p>
            <a:p>
              <a:pPr algn="ctr"/>
              <a:endParaRPr lang="en-US" sz="2000" b="1" dirty="0">
                <a:solidFill>
                  <a:srgbClr val="036C97"/>
                </a:solidFill>
                <a:latin typeface="+mj-lt"/>
              </a:endParaRPr>
            </a:p>
          </p:txBody>
        </p:sp>
        <p:pic>
          <p:nvPicPr>
            <p:cNvPr id="18" name="Picture 17">
              <a:extLst>
                <a:ext uri="{FF2B5EF4-FFF2-40B4-BE49-F238E27FC236}">
                  <a16:creationId xmlns:a16="http://schemas.microsoft.com/office/drawing/2014/main" id="{3A7A466D-CF26-344F-9E56-4F12C1373729}"/>
                </a:ext>
              </a:extLst>
            </p:cNvPr>
            <p:cNvPicPr>
              <a:picLocks noChangeAspect="1"/>
            </p:cNvPicPr>
            <p:nvPr/>
          </p:nvPicPr>
          <p:blipFill>
            <a:blip r:embed="rId4"/>
            <a:stretch>
              <a:fillRect/>
            </a:stretch>
          </p:blipFill>
          <p:spPr>
            <a:xfrm>
              <a:off x="6414420" y="2899740"/>
              <a:ext cx="825037" cy="609810"/>
            </a:xfrm>
            <a:prstGeom prst="rect">
              <a:avLst/>
            </a:prstGeom>
          </p:spPr>
        </p:pic>
      </p:grpSp>
      <p:grpSp>
        <p:nvGrpSpPr>
          <p:cNvPr id="11" name="Group 10">
            <a:extLst>
              <a:ext uri="{FF2B5EF4-FFF2-40B4-BE49-F238E27FC236}">
                <a16:creationId xmlns:a16="http://schemas.microsoft.com/office/drawing/2014/main" id="{AA492425-7E8F-0495-5D5B-8064EEC08C97}"/>
              </a:ext>
            </a:extLst>
          </p:cNvPr>
          <p:cNvGrpSpPr/>
          <p:nvPr/>
        </p:nvGrpSpPr>
        <p:grpSpPr>
          <a:xfrm>
            <a:off x="8389153" y="2253408"/>
            <a:ext cx="2163801" cy="1628498"/>
            <a:chOff x="8100000" y="2684513"/>
            <a:chExt cx="2163801" cy="1628498"/>
          </a:xfrm>
        </p:grpSpPr>
        <p:sp>
          <p:nvSpPr>
            <p:cNvPr id="6" name="TextBox 5">
              <a:extLst>
                <a:ext uri="{FF2B5EF4-FFF2-40B4-BE49-F238E27FC236}">
                  <a16:creationId xmlns:a16="http://schemas.microsoft.com/office/drawing/2014/main" id="{5A1EF098-1983-8240-8F96-00306BD8FAA9}"/>
                </a:ext>
              </a:extLst>
            </p:cNvPr>
            <p:cNvSpPr txBox="1"/>
            <p:nvPr/>
          </p:nvSpPr>
          <p:spPr>
            <a:xfrm>
              <a:off x="8100000" y="3728236"/>
              <a:ext cx="2163801" cy="584775"/>
            </a:xfrm>
            <a:prstGeom prst="rect">
              <a:avLst/>
            </a:prstGeom>
            <a:noFill/>
            <a:ln>
              <a:noFill/>
            </a:ln>
          </p:spPr>
          <p:txBody>
            <a:bodyPr wrap="square" rtlCol="0">
              <a:spAutoFit/>
            </a:bodyPr>
            <a:lstStyle/>
            <a:p>
              <a:pPr algn="ctr"/>
              <a:r>
                <a:rPr lang="en-US" sz="1600" b="1" dirty="0">
                  <a:solidFill>
                    <a:srgbClr val="036C97"/>
                  </a:solidFill>
                  <a:latin typeface="+mj-lt"/>
                </a:rPr>
                <a:t>Rooftop residential &amp; institutional </a:t>
              </a:r>
            </a:p>
          </p:txBody>
        </p:sp>
        <p:pic>
          <p:nvPicPr>
            <p:cNvPr id="5" name="Picture 4">
              <a:extLst>
                <a:ext uri="{FF2B5EF4-FFF2-40B4-BE49-F238E27FC236}">
                  <a16:creationId xmlns:a16="http://schemas.microsoft.com/office/drawing/2014/main" id="{69C75AE9-6029-594E-A6D2-4AD8C6DC0686}"/>
                </a:ext>
              </a:extLst>
            </p:cNvPr>
            <p:cNvPicPr>
              <a:picLocks noChangeAspect="1"/>
            </p:cNvPicPr>
            <p:nvPr/>
          </p:nvPicPr>
          <p:blipFill>
            <a:blip r:embed="rId5"/>
            <a:stretch>
              <a:fillRect/>
            </a:stretch>
          </p:blipFill>
          <p:spPr>
            <a:xfrm>
              <a:off x="8769382" y="2684513"/>
              <a:ext cx="825037" cy="825037"/>
            </a:xfrm>
            <a:prstGeom prst="rect">
              <a:avLst/>
            </a:prstGeom>
          </p:spPr>
        </p:pic>
      </p:grpSp>
      <p:grpSp>
        <p:nvGrpSpPr>
          <p:cNvPr id="27" name="Group 26">
            <a:extLst>
              <a:ext uri="{FF2B5EF4-FFF2-40B4-BE49-F238E27FC236}">
                <a16:creationId xmlns:a16="http://schemas.microsoft.com/office/drawing/2014/main" id="{413B1099-785A-1182-1DFA-0E4B7397369E}"/>
              </a:ext>
            </a:extLst>
          </p:cNvPr>
          <p:cNvGrpSpPr/>
          <p:nvPr/>
        </p:nvGrpSpPr>
        <p:grpSpPr>
          <a:xfrm>
            <a:off x="1407114" y="4259416"/>
            <a:ext cx="1347892" cy="1717861"/>
            <a:chOff x="1110508" y="2595150"/>
            <a:chExt cx="1347892" cy="1717861"/>
          </a:xfrm>
        </p:grpSpPr>
        <p:sp>
          <p:nvSpPr>
            <p:cNvPr id="3" name="TextBox 2">
              <a:extLst>
                <a:ext uri="{FF2B5EF4-FFF2-40B4-BE49-F238E27FC236}">
                  <a16:creationId xmlns:a16="http://schemas.microsoft.com/office/drawing/2014/main" id="{C4108F31-75D1-3F4A-B79E-096FDB5182C9}"/>
                </a:ext>
              </a:extLst>
            </p:cNvPr>
            <p:cNvSpPr txBox="1"/>
            <p:nvPr/>
          </p:nvSpPr>
          <p:spPr>
            <a:xfrm>
              <a:off x="1110508" y="3728236"/>
              <a:ext cx="1347892" cy="584775"/>
            </a:xfrm>
            <a:prstGeom prst="rect">
              <a:avLst/>
            </a:prstGeom>
            <a:noFill/>
            <a:ln>
              <a:noFill/>
            </a:ln>
          </p:spPr>
          <p:txBody>
            <a:bodyPr wrap="square" rtlCol="0">
              <a:spAutoFit/>
            </a:bodyPr>
            <a:lstStyle/>
            <a:p>
              <a:pPr algn="ctr"/>
              <a:r>
                <a:rPr lang="en-US" sz="1600" b="1" dirty="0">
                  <a:solidFill>
                    <a:srgbClr val="036C97"/>
                  </a:solidFill>
                  <a:latin typeface="+mn-lt"/>
                </a:rPr>
                <a:t>Solar Home Systems</a:t>
              </a:r>
            </a:p>
          </p:txBody>
        </p:sp>
        <p:pic>
          <p:nvPicPr>
            <p:cNvPr id="7" name="Picture 6">
              <a:extLst>
                <a:ext uri="{FF2B5EF4-FFF2-40B4-BE49-F238E27FC236}">
                  <a16:creationId xmlns:a16="http://schemas.microsoft.com/office/drawing/2014/main" id="{4B17D027-92AB-F54A-9BE5-53DB200D03CA}"/>
                </a:ext>
              </a:extLst>
            </p:cNvPr>
            <p:cNvPicPr>
              <a:picLocks noChangeAspect="1"/>
            </p:cNvPicPr>
            <p:nvPr/>
          </p:nvPicPr>
          <p:blipFill>
            <a:blip r:embed="rId6"/>
            <a:stretch>
              <a:fillRect/>
            </a:stretch>
          </p:blipFill>
          <p:spPr>
            <a:xfrm>
              <a:off x="1287258" y="2595150"/>
              <a:ext cx="850392" cy="914400"/>
            </a:xfrm>
            <a:prstGeom prst="rect">
              <a:avLst/>
            </a:prstGeom>
          </p:spPr>
        </p:pic>
      </p:grpSp>
      <p:grpSp>
        <p:nvGrpSpPr>
          <p:cNvPr id="29" name="Group 28">
            <a:extLst>
              <a:ext uri="{FF2B5EF4-FFF2-40B4-BE49-F238E27FC236}">
                <a16:creationId xmlns:a16="http://schemas.microsoft.com/office/drawing/2014/main" id="{E35A7157-0F10-D693-DA22-29A1B0DB671C}"/>
              </a:ext>
            </a:extLst>
          </p:cNvPr>
          <p:cNvGrpSpPr/>
          <p:nvPr/>
        </p:nvGrpSpPr>
        <p:grpSpPr>
          <a:xfrm>
            <a:off x="3623037" y="4430997"/>
            <a:ext cx="1607749" cy="1546280"/>
            <a:chOff x="5678191" y="5153007"/>
            <a:chExt cx="1607749" cy="1546280"/>
          </a:xfrm>
        </p:grpSpPr>
        <p:sp>
          <p:nvSpPr>
            <p:cNvPr id="35" name="TextBox 34">
              <a:extLst>
                <a:ext uri="{FF2B5EF4-FFF2-40B4-BE49-F238E27FC236}">
                  <a16:creationId xmlns:a16="http://schemas.microsoft.com/office/drawing/2014/main" id="{F092D6C5-12E9-4F2A-8327-B41FAF47E3ED}"/>
                </a:ext>
              </a:extLst>
            </p:cNvPr>
            <p:cNvSpPr txBox="1"/>
            <p:nvPr/>
          </p:nvSpPr>
          <p:spPr>
            <a:xfrm>
              <a:off x="5678191" y="6114512"/>
              <a:ext cx="1607749" cy="584775"/>
            </a:xfrm>
            <a:prstGeom prst="rect">
              <a:avLst/>
            </a:prstGeom>
            <a:noFill/>
            <a:ln>
              <a:noFill/>
            </a:ln>
          </p:spPr>
          <p:txBody>
            <a:bodyPr wrap="square" rtlCol="0">
              <a:spAutoFit/>
            </a:bodyPr>
            <a:lstStyle/>
            <a:p>
              <a:pPr algn="ctr"/>
              <a:r>
                <a:rPr lang="en-US" sz="1600" b="1" dirty="0">
                  <a:solidFill>
                    <a:srgbClr val="036C97"/>
                  </a:solidFill>
                  <a:latin typeface="+mj-lt"/>
                </a:rPr>
                <a:t>Financial intermediaries </a:t>
              </a:r>
              <a:endParaRPr lang="en-US" sz="2000" b="1" dirty="0">
                <a:solidFill>
                  <a:srgbClr val="036C97"/>
                </a:solidFill>
                <a:latin typeface="+mj-lt"/>
              </a:endParaRPr>
            </a:p>
          </p:txBody>
        </p:sp>
        <p:pic>
          <p:nvPicPr>
            <p:cNvPr id="8" name="Picture 7">
              <a:extLst>
                <a:ext uri="{FF2B5EF4-FFF2-40B4-BE49-F238E27FC236}">
                  <a16:creationId xmlns:a16="http://schemas.microsoft.com/office/drawing/2014/main" id="{F04ACA04-0A30-F046-837D-BD276C220FE7}"/>
                </a:ext>
              </a:extLst>
            </p:cNvPr>
            <p:cNvPicPr>
              <a:picLocks noChangeAspect="1"/>
            </p:cNvPicPr>
            <p:nvPr/>
          </p:nvPicPr>
          <p:blipFill>
            <a:blip r:embed="rId7"/>
            <a:stretch>
              <a:fillRect/>
            </a:stretch>
          </p:blipFill>
          <p:spPr>
            <a:xfrm>
              <a:off x="6075665" y="5153007"/>
              <a:ext cx="812800" cy="749300"/>
            </a:xfrm>
            <a:prstGeom prst="rect">
              <a:avLst/>
            </a:prstGeom>
          </p:spPr>
        </p:pic>
      </p:grpSp>
      <p:grpSp>
        <p:nvGrpSpPr>
          <p:cNvPr id="28" name="Group 27">
            <a:extLst>
              <a:ext uri="{FF2B5EF4-FFF2-40B4-BE49-F238E27FC236}">
                <a16:creationId xmlns:a16="http://schemas.microsoft.com/office/drawing/2014/main" id="{47055654-72A7-1B86-2C10-97072212277A}"/>
              </a:ext>
            </a:extLst>
          </p:cNvPr>
          <p:cNvGrpSpPr/>
          <p:nvPr/>
        </p:nvGrpSpPr>
        <p:grpSpPr>
          <a:xfrm>
            <a:off x="5732148" y="4265897"/>
            <a:ext cx="2448578" cy="1711380"/>
            <a:chOff x="3059788" y="4987907"/>
            <a:chExt cx="2448578" cy="1711380"/>
          </a:xfrm>
        </p:grpSpPr>
        <p:sp>
          <p:nvSpPr>
            <p:cNvPr id="2" name="TextBox 1">
              <a:extLst>
                <a:ext uri="{FF2B5EF4-FFF2-40B4-BE49-F238E27FC236}">
                  <a16:creationId xmlns:a16="http://schemas.microsoft.com/office/drawing/2014/main" id="{F526DE53-B165-E246-8FBB-F80D540AAC9E}"/>
                </a:ext>
              </a:extLst>
            </p:cNvPr>
            <p:cNvSpPr txBox="1"/>
            <p:nvPr/>
          </p:nvSpPr>
          <p:spPr>
            <a:xfrm>
              <a:off x="3059788" y="6114512"/>
              <a:ext cx="2448578" cy="584775"/>
            </a:xfrm>
            <a:prstGeom prst="rect">
              <a:avLst/>
            </a:prstGeom>
            <a:noFill/>
            <a:ln>
              <a:noFill/>
            </a:ln>
          </p:spPr>
          <p:txBody>
            <a:bodyPr wrap="square" rtlCol="0">
              <a:spAutoFit/>
            </a:bodyPr>
            <a:lstStyle/>
            <a:p>
              <a:pPr algn="ctr"/>
              <a:r>
                <a:rPr lang="en-IN" sz="1600" b="1" dirty="0">
                  <a:solidFill>
                    <a:srgbClr val="036C97"/>
                  </a:solidFill>
                  <a:latin typeface="+mj-lt"/>
                </a:rPr>
                <a:t>Small ground mounted solar projects</a:t>
              </a:r>
              <a:endParaRPr lang="en-US" sz="1600" b="1" dirty="0">
                <a:solidFill>
                  <a:srgbClr val="036C97"/>
                </a:solidFill>
                <a:latin typeface="+mj-lt"/>
              </a:endParaRPr>
            </a:p>
          </p:txBody>
        </p:sp>
        <p:pic>
          <p:nvPicPr>
            <p:cNvPr id="9" name="Picture 8">
              <a:extLst>
                <a:ext uri="{FF2B5EF4-FFF2-40B4-BE49-F238E27FC236}">
                  <a16:creationId xmlns:a16="http://schemas.microsoft.com/office/drawing/2014/main" id="{B6539EDF-F50F-9845-9BBA-8F302FAF0389}"/>
                </a:ext>
              </a:extLst>
            </p:cNvPr>
            <p:cNvPicPr>
              <a:picLocks noChangeAspect="1"/>
            </p:cNvPicPr>
            <p:nvPr/>
          </p:nvPicPr>
          <p:blipFill>
            <a:blip r:embed="rId8"/>
            <a:stretch>
              <a:fillRect/>
            </a:stretch>
          </p:blipFill>
          <p:spPr>
            <a:xfrm>
              <a:off x="3966577" y="4987907"/>
              <a:ext cx="635000" cy="914400"/>
            </a:xfrm>
            <a:prstGeom prst="rect">
              <a:avLst/>
            </a:prstGeom>
          </p:spPr>
        </p:pic>
      </p:grpSp>
      <p:grpSp>
        <p:nvGrpSpPr>
          <p:cNvPr id="30" name="Group 29">
            <a:extLst>
              <a:ext uri="{FF2B5EF4-FFF2-40B4-BE49-F238E27FC236}">
                <a16:creationId xmlns:a16="http://schemas.microsoft.com/office/drawing/2014/main" id="{DBB023A4-ACB9-CCA1-DB9D-A5FB8C6F8D87}"/>
              </a:ext>
            </a:extLst>
          </p:cNvPr>
          <p:cNvGrpSpPr/>
          <p:nvPr/>
        </p:nvGrpSpPr>
        <p:grpSpPr>
          <a:xfrm>
            <a:off x="8667179" y="4236777"/>
            <a:ext cx="1607749" cy="1740500"/>
            <a:chOff x="7455767" y="4958787"/>
            <a:chExt cx="1607749" cy="1740500"/>
          </a:xfrm>
        </p:grpSpPr>
        <p:pic>
          <p:nvPicPr>
            <p:cNvPr id="10" name="Picture 9">
              <a:extLst>
                <a:ext uri="{FF2B5EF4-FFF2-40B4-BE49-F238E27FC236}">
                  <a16:creationId xmlns:a16="http://schemas.microsoft.com/office/drawing/2014/main" id="{ECE7FCAD-0961-46FD-A944-B93B4E021932}"/>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7772024" y="4958787"/>
              <a:ext cx="975235" cy="943520"/>
            </a:xfrm>
            <a:prstGeom prst="rect">
              <a:avLst/>
            </a:prstGeom>
          </p:spPr>
        </p:pic>
        <p:sp>
          <p:nvSpPr>
            <p:cNvPr id="19" name="TextBox 18">
              <a:extLst>
                <a:ext uri="{FF2B5EF4-FFF2-40B4-BE49-F238E27FC236}">
                  <a16:creationId xmlns:a16="http://schemas.microsoft.com/office/drawing/2014/main" id="{57563348-7537-4731-B67A-FAAC7220F788}"/>
                </a:ext>
              </a:extLst>
            </p:cNvPr>
            <p:cNvSpPr txBox="1"/>
            <p:nvPr/>
          </p:nvSpPr>
          <p:spPr>
            <a:xfrm>
              <a:off x="7455767" y="6114512"/>
              <a:ext cx="1607749" cy="584775"/>
            </a:xfrm>
            <a:prstGeom prst="rect">
              <a:avLst/>
            </a:prstGeom>
            <a:noFill/>
            <a:ln>
              <a:noFill/>
            </a:ln>
          </p:spPr>
          <p:txBody>
            <a:bodyPr wrap="square" rtlCol="0">
              <a:spAutoFit/>
            </a:bodyPr>
            <a:lstStyle/>
            <a:p>
              <a:pPr algn="ctr"/>
              <a:r>
                <a:rPr lang="en-US" sz="1600" b="1" dirty="0">
                  <a:solidFill>
                    <a:srgbClr val="036C97"/>
                  </a:solidFill>
                  <a:latin typeface="+mj-lt"/>
                </a:rPr>
                <a:t>Solar Based EV Charging</a:t>
              </a:r>
              <a:endParaRPr lang="en-US" sz="2000" b="1" dirty="0">
                <a:solidFill>
                  <a:srgbClr val="036C97"/>
                </a:solidFill>
                <a:latin typeface="+mj-lt"/>
              </a:endParaRPr>
            </a:p>
          </p:txBody>
        </p:sp>
      </p:grpSp>
    </p:spTree>
    <p:extLst>
      <p:ext uri="{BB962C8B-B14F-4D97-AF65-F5344CB8AC3E}">
        <p14:creationId xmlns:p14="http://schemas.microsoft.com/office/powerpoint/2010/main" val="388665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4B1D8C-AE9E-9C48-8C06-CD7A419A3A00}"/>
              </a:ext>
            </a:extLst>
          </p:cNvPr>
          <p:cNvSpPr/>
          <p:nvPr/>
        </p:nvSpPr>
        <p:spPr>
          <a:xfrm>
            <a:off x="403412" y="430306"/>
            <a:ext cx="5190564" cy="6089014"/>
          </a:xfrm>
          <a:prstGeom prst="rect">
            <a:avLst/>
          </a:prstGeom>
          <a:solidFill>
            <a:srgbClr val="EE8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D2DCED-47BE-4148-A7E0-345DD4FE0696}"/>
              </a:ext>
            </a:extLst>
          </p:cNvPr>
          <p:cNvSpPr/>
          <p:nvPr/>
        </p:nvSpPr>
        <p:spPr>
          <a:xfrm>
            <a:off x="7000848" y="3894494"/>
            <a:ext cx="4119502" cy="1134532"/>
          </a:xfrm>
          <a:prstGeom prst="rect">
            <a:avLst/>
          </a:prstGeom>
        </p:spPr>
        <p:txBody>
          <a:bodyPr wrap="square" lIns="36000" tIns="7200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2200" u="none" strike="noStrike" kern="1200" cap="none" spc="0" normalizeH="0" baseline="0" noProof="0" dirty="0">
                <a:ln>
                  <a:noFill/>
                </a:ln>
                <a:solidFill>
                  <a:schemeClr val="tx1">
                    <a:lumMod val="85000"/>
                    <a:lumOff val="15000"/>
                  </a:schemeClr>
                </a:solidFill>
                <a:effectLst/>
                <a:uLnTx/>
                <a:uFillTx/>
                <a:latin typeface="Century Gothic"/>
                <a:ea typeface="+mn-ea"/>
                <a:cs typeface="+mn-cs"/>
              </a:rPr>
              <a:t>mobilized in debt from 15 different international and domestic lenders</a:t>
            </a:r>
            <a:endParaRPr kumimoji="0" lang="en-US" sz="2200" u="none" strike="noStrike" kern="1200" cap="none" spc="0" normalizeH="0" baseline="0" noProof="0" dirty="0">
              <a:ln>
                <a:noFill/>
              </a:ln>
              <a:solidFill>
                <a:schemeClr val="tx1">
                  <a:lumMod val="85000"/>
                  <a:lumOff val="15000"/>
                </a:schemeClr>
              </a:solidFill>
              <a:effectLst/>
              <a:uLnTx/>
              <a:uFillTx/>
              <a:latin typeface="Georgia" panose="02040502050405020303" pitchFamily="18" charset="0"/>
              <a:ea typeface="+mn-ea"/>
              <a:cs typeface="+mn-cs"/>
            </a:endParaRPr>
          </a:p>
        </p:txBody>
      </p:sp>
      <p:sp>
        <p:nvSpPr>
          <p:cNvPr id="6" name="Text Placeholder 1">
            <a:extLst>
              <a:ext uri="{FF2B5EF4-FFF2-40B4-BE49-F238E27FC236}">
                <a16:creationId xmlns:a16="http://schemas.microsoft.com/office/drawing/2014/main" id="{9624A75C-11D7-414E-B25A-A660AFEFC6B0}"/>
              </a:ext>
            </a:extLst>
          </p:cNvPr>
          <p:cNvSpPr>
            <a:spLocks noGrp="1"/>
          </p:cNvSpPr>
          <p:nvPr/>
        </p:nvSpPr>
        <p:spPr>
          <a:xfrm>
            <a:off x="1071650" y="3236930"/>
            <a:ext cx="4194032" cy="2425351"/>
          </a:xfrm>
          <a:prstGeom prst="rect">
            <a:avLst/>
          </a:prstGeom>
        </p:spPr>
        <p:txBody>
          <a:bodyPr/>
          <a:lstStyle>
            <a:lvl1pPr marL="0" indent="0" algn="l" defTabSz="457189" rtl="0" eaLnBrk="1" latinLnBrk="0" hangingPunct="1">
              <a:spcBef>
                <a:spcPct val="20000"/>
              </a:spcBef>
              <a:buFont typeface="Arial"/>
              <a:buNone/>
              <a:defRPr sz="2200" b="0" i="0" kern="1200">
                <a:solidFill>
                  <a:srgbClr val="404040"/>
                </a:solidFill>
                <a:latin typeface="+mn-lt"/>
                <a:ea typeface="+mn-ea"/>
                <a:cs typeface="Cronos Pro"/>
              </a:defRPr>
            </a:lvl1pPr>
            <a:lvl2pPr marL="457189" indent="0" algn="l" defTabSz="457189" rtl="0" eaLnBrk="1" latinLnBrk="0" hangingPunct="1">
              <a:spcBef>
                <a:spcPct val="20000"/>
              </a:spcBef>
              <a:buFont typeface="Arial"/>
              <a:buNone/>
              <a:defRPr sz="2800" b="0" i="0" kern="1200">
                <a:solidFill>
                  <a:srgbClr val="404040"/>
                </a:solidFill>
                <a:latin typeface="+mn-lt"/>
                <a:ea typeface="+mn-ea"/>
                <a:cs typeface="Cronos Pro"/>
              </a:defRPr>
            </a:lvl2pPr>
            <a:lvl3pPr marL="1142971" indent="-228594" algn="l" defTabSz="457189" rtl="0" eaLnBrk="1" latinLnBrk="0" hangingPunct="1">
              <a:spcBef>
                <a:spcPct val="20000"/>
              </a:spcBef>
              <a:buFont typeface="Arial"/>
              <a:buChar char="•"/>
              <a:defRPr sz="2400" b="0" i="0" kern="1200">
                <a:solidFill>
                  <a:srgbClr val="404040"/>
                </a:solidFill>
                <a:latin typeface="+mn-lt"/>
                <a:ea typeface="+mn-ea"/>
                <a:cs typeface="Cronos Pro"/>
              </a:defRPr>
            </a:lvl3pPr>
            <a:lvl4pPr marL="1600160"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4pPr>
            <a:lvl5pPr marL="2057349"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2800" b="1" u="none" strike="noStrike" kern="1200" cap="none" spc="0" normalizeH="0" baseline="0" noProof="0" dirty="0">
                <a:ln>
                  <a:noFill/>
                </a:ln>
                <a:solidFill>
                  <a:schemeClr val="bg1"/>
                </a:solidFill>
                <a:effectLst/>
                <a:uLnTx/>
                <a:uFillTx/>
                <a:latin typeface="Century Gothic"/>
                <a:ea typeface="+mn-ea"/>
              </a:rPr>
              <a:t>30 out of </a:t>
            </a:r>
            <a:r>
              <a:rPr lang="en-US" sz="2800" b="1" dirty="0">
                <a:solidFill>
                  <a:schemeClr val="bg1"/>
                </a:solidFill>
                <a:latin typeface="Century Gothic"/>
              </a:rPr>
              <a:t>47</a:t>
            </a:r>
            <a:r>
              <a:rPr kumimoji="0" lang="en-US" sz="2800" b="1" u="none" strike="noStrike" kern="1200" cap="none" spc="0" normalizeH="0" baseline="0" noProof="0" dirty="0">
                <a:ln>
                  <a:noFill/>
                </a:ln>
                <a:solidFill>
                  <a:schemeClr val="bg1"/>
                </a:solidFill>
                <a:effectLst/>
                <a:uLnTx/>
                <a:uFillTx/>
                <a:latin typeface="Century Gothic"/>
                <a:ea typeface="+mn-ea"/>
              </a:rPr>
              <a:t> supported developers have successfully mobilized debt using USICEF grants</a:t>
            </a:r>
            <a:endParaRPr kumimoji="0" lang="en-US" sz="2800" b="1" u="none" strike="noStrike" kern="1200" cap="none" spc="0" normalizeH="0" baseline="0" noProof="0" dirty="0">
              <a:ln>
                <a:noFill/>
              </a:ln>
              <a:solidFill>
                <a:schemeClr val="bg1"/>
              </a:solidFill>
              <a:effectLst/>
              <a:uLnTx/>
              <a:uFillTx/>
              <a:latin typeface="Georgia" panose="02040502050405020303" pitchFamily="18" charset="0"/>
              <a:ea typeface="+mn-ea"/>
            </a:endParaRPr>
          </a:p>
        </p:txBody>
      </p:sp>
      <p:sp>
        <p:nvSpPr>
          <p:cNvPr id="9" name="Text Placeholder 1">
            <a:extLst>
              <a:ext uri="{FF2B5EF4-FFF2-40B4-BE49-F238E27FC236}">
                <a16:creationId xmlns:a16="http://schemas.microsoft.com/office/drawing/2014/main" id="{1476A676-427A-409D-9986-792FAF20CF6E}"/>
              </a:ext>
            </a:extLst>
          </p:cNvPr>
          <p:cNvSpPr>
            <a:spLocks noGrp="1"/>
          </p:cNvSpPr>
          <p:nvPr/>
        </p:nvSpPr>
        <p:spPr>
          <a:xfrm>
            <a:off x="403412" y="1686052"/>
            <a:ext cx="5190564" cy="1170534"/>
          </a:xfrm>
          <a:prstGeom prst="rect">
            <a:avLst/>
          </a:prstGeom>
        </p:spPr>
        <p:txBody>
          <a:bodyPr/>
          <a:lstStyle>
            <a:lvl1pPr marL="0" indent="0" algn="l" defTabSz="457189" rtl="0" eaLnBrk="1" latinLnBrk="0" hangingPunct="1">
              <a:spcBef>
                <a:spcPct val="20000"/>
              </a:spcBef>
              <a:buFont typeface="Arial"/>
              <a:buNone/>
              <a:defRPr sz="2200" b="0" i="0" kern="1200">
                <a:solidFill>
                  <a:srgbClr val="404040"/>
                </a:solidFill>
                <a:latin typeface="+mn-lt"/>
                <a:ea typeface="+mn-ea"/>
                <a:cs typeface="Cronos Pro"/>
              </a:defRPr>
            </a:lvl1pPr>
            <a:lvl2pPr marL="457189" indent="0" algn="l" defTabSz="457189" rtl="0" eaLnBrk="1" latinLnBrk="0" hangingPunct="1">
              <a:spcBef>
                <a:spcPct val="20000"/>
              </a:spcBef>
              <a:buFont typeface="Arial"/>
              <a:buNone/>
              <a:defRPr sz="2800" b="0" i="0" kern="1200">
                <a:solidFill>
                  <a:srgbClr val="404040"/>
                </a:solidFill>
                <a:latin typeface="+mn-lt"/>
                <a:ea typeface="+mn-ea"/>
                <a:cs typeface="Cronos Pro"/>
              </a:defRPr>
            </a:lvl2pPr>
            <a:lvl3pPr marL="1142971" indent="-228594" algn="l" defTabSz="457189" rtl="0" eaLnBrk="1" latinLnBrk="0" hangingPunct="1">
              <a:spcBef>
                <a:spcPct val="20000"/>
              </a:spcBef>
              <a:buFont typeface="Arial"/>
              <a:buChar char="•"/>
              <a:defRPr sz="2400" b="0" i="0" kern="1200">
                <a:solidFill>
                  <a:srgbClr val="404040"/>
                </a:solidFill>
                <a:latin typeface="+mn-lt"/>
                <a:ea typeface="+mn-ea"/>
                <a:cs typeface="Cronos Pro"/>
              </a:defRPr>
            </a:lvl3pPr>
            <a:lvl4pPr marL="1600160"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4pPr>
            <a:lvl5pPr marL="2057349"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ct val="20000"/>
              </a:spcBef>
              <a:spcAft>
                <a:spcPts val="0"/>
              </a:spcAft>
              <a:buClrTx/>
              <a:buSzTx/>
              <a:buFont typeface="Arial"/>
              <a:buNone/>
              <a:tabLst/>
              <a:defRPr/>
            </a:pPr>
            <a:r>
              <a:rPr kumimoji="0" lang="en-US" sz="9000" b="1" u="none" strike="noStrike" kern="1200" cap="none" spc="0" normalizeH="0" baseline="0" noProof="0" dirty="0">
                <a:ln>
                  <a:noFill/>
                </a:ln>
                <a:solidFill>
                  <a:schemeClr val="bg1"/>
                </a:solidFill>
                <a:effectLst/>
                <a:uLnTx/>
                <a:uFillTx/>
                <a:latin typeface="Century Gothic"/>
                <a:ea typeface="+mn-ea"/>
              </a:rPr>
              <a:t>64%</a:t>
            </a:r>
            <a:endParaRPr kumimoji="0" lang="en-US" sz="9000" b="1" u="none" strike="noStrike" kern="1200" cap="none" spc="0" normalizeH="0" baseline="0" noProof="0" dirty="0">
              <a:ln>
                <a:noFill/>
              </a:ln>
              <a:solidFill>
                <a:schemeClr val="bg1"/>
              </a:solidFill>
              <a:effectLst/>
              <a:uLnTx/>
              <a:uFillTx/>
              <a:latin typeface="Georgia" panose="02040502050405020303" pitchFamily="18" charset="0"/>
              <a:ea typeface="+mn-ea"/>
            </a:endParaRPr>
          </a:p>
        </p:txBody>
      </p:sp>
      <p:sp>
        <p:nvSpPr>
          <p:cNvPr id="11" name="Text Placeholder 1">
            <a:extLst>
              <a:ext uri="{FF2B5EF4-FFF2-40B4-BE49-F238E27FC236}">
                <a16:creationId xmlns:a16="http://schemas.microsoft.com/office/drawing/2014/main" id="{58FC27C8-F5C1-414E-881E-7D39FB062978}"/>
              </a:ext>
            </a:extLst>
          </p:cNvPr>
          <p:cNvSpPr>
            <a:spLocks noGrp="1"/>
          </p:cNvSpPr>
          <p:nvPr/>
        </p:nvSpPr>
        <p:spPr>
          <a:xfrm>
            <a:off x="7000848" y="2175573"/>
            <a:ext cx="3788979" cy="1623243"/>
          </a:xfrm>
          <a:prstGeom prst="rect">
            <a:avLst/>
          </a:prstGeom>
        </p:spPr>
        <p:txBody>
          <a:bodyPr/>
          <a:lstStyle>
            <a:lvl1pPr marL="0" indent="0" algn="l" defTabSz="457189" rtl="0" eaLnBrk="1" latinLnBrk="0" hangingPunct="1">
              <a:spcBef>
                <a:spcPct val="20000"/>
              </a:spcBef>
              <a:buFont typeface="Arial"/>
              <a:buNone/>
              <a:defRPr sz="2200" b="0" i="0" kern="1200">
                <a:solidFill>
                  <a:srgbClr val="404040"/>
                </a:solidFill>
                <a:latin typeface="+mn-lt"/>
                <a:ea typeface="+mn-ea"/>
                <a:cs typeface="Cronos Pro"/>
              </a:defRPr>
            </a:lvl1pPr>
            <a:lvl2pPr marL="457189" indent="0" algn="l" defTabSz="457189" rtl="0" eaLnBrk="1" latinLnBrk="0" hangingPunct="1">
              <a:spcBef>
                <a:spcPct val="20000"/>
              </a:spcBef>
              <a:buFont typeface="Arial"/>
              <a:buNone/>
              <a:defRPr sz="2800" b="0" i="0" kern="1200">
                <a:solidFill>
                  <a:srgbClr val="404040"/>
                </a:solidFill>
                <a:latin typeface="+mn-lt"/>
                <a:ea typeface="+mn-ea"/>
                <a:cs typeface="Cronos Pro"/>
              </a:defRPr>
            </a:lvl2pPr>
            <a:lvl3pPr marL="1142971" indent="-228594" algn="l" defTabSz="457189" rtl="0" eaLnBrk="1" latinLnBrk="0" hangingPunct="1">
              <a:spcBef>
                <a:spcPct val="20000"/>
              </a:spcBef>
              <a:buFont typeface="Arial"/>
              <a:buChar char="•"/>
              <a:defRPr sz="2400" b="0" i="0" kern="1200">
                <a:solidFill>
                  <a:srgbClr val="404040"/>
                </a:solidFill>
                <a:latin typeface="+mn-lt"/>
                <a:ea typeface="+mn-ea"/>
                <a:cs typeface="Cronos Pro"/>
              </a:defRPr>
            </a:lvl3pPr>
            <a:lvl4pPr marL="1600160"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4pPr>
            <a:lvl5pPr marL="2057349" indent="-228594" algn="l" defTabSz="457189" rtl="0" eaLnBrk="1" latinLnBrk="0" hangingPunct="1">
              <a:spcBef>
                <a:spcPct val="20000"/>
              </a:spcBef>
              <a:buFont typeface="Arial"/>
              <a:buChar char="»"/>
              <a:defRPr sz="2000" b="0" i="0" kern="1200">
                <a:solidFill>
                  <a:srgbClr val="404040"/>
                </a:solidFill>
                <a:latin typeface="+mn-lt"/>
                <a:ea typeface="+mn-ea"/>
                <a:cs typeface="Cronos Pro"/>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189" rtl="0" eaLnBrk="1" fontAlgn="auto" latinLnBrk="0" hangingPunct="1">
              <a:lnSpc>
                <a:spcPct val="100000"/>
              </a:lnSpc>
              <a:spcBef>
                <a:spcPct val="20000"/>
              </a:spcBef>
              <a:spcAft>
                <a:spcPts val="0"/>
              </a:spcAft>
              <a:buClrTx/>
              <a:buSzTx/>
              <a:buFont typeface="Arial"/>
              <a:buNone/>
              <a:tabLst/>
              <a:defRPr/>
            </a:pPr>
            <a:r>
              <a:rPr kumimoji="0" lang="en-US" sz="9000" b="1" u="none" strike="noStrike" kern="1200" cap="none" spc="0" normalizeH="0" baseline="0" noProof="0" dirty="0">
                <a:ln>
                  <a:noFill/>
                </a:ln>
                <a:solidFill>
                  <a:schemeClr val="tx1">
                    <a:lumMod val="85000"/>
                    <a:lumOff val="15000"/>
                  </a:schemeClr>
                </a:solidFill>
                <a:effectLst/>
                <a:uLnTx/>
                <a:uFillTx/>
                <a:ea typeface="+mn-ea"/>
              </a:rPr>
              <a:t>$285M</a:t>
            </a:r>
          </a:p>
        </p:txBody>
      </p:sp>
      <p:sp>
        <p:nvSpPr>
          <p:cNvPr id="13" name="Rectangle 12">
            <a:extLst>
              <a:ext uri="{FF2B5EF4-FFF2-40B4-BE49-F238E27FC236}">
                <a16:creationId xmlns:a16="http://schemas.microsoft.com/office/drawing/2014/main" id="{3CF06953-C76C-A04B-9D01-36553B20183D}"/>
              </a:ext>
            </a:extLst>
          </p:cNvPr>
          <p:cNvSpPr/>
          <p:nvPr/>
        </p:nvSpPr>
        <p:spPr>
          <a:xfrm>
            <a:off x="7000848" y="945363"/>
            <a:ext cx="4119502" cy="1134532"/>
          </a:xfrm>
          <a:prstGeom prst="rect">
            <a:avLst/>
          </a:prstGeom>
        </p:spPr>
        <p:txBody>
          <a:bodyPr wrap="square" lIns="36000" tIns="72000">
            <a:spAutoFit/>
          </a:bodyPr>
          <a:lstStyle/>
          <a:p>
            <a:pPr lvl="0" defTabSz="457200" eaLnBrk="1" fontAlgn="auto" hangingPunct="1">
              <a:spcBef>
                <a:spcPts val="0"/>
              </a:spcBef>
              <a:spcAft>
                <a:spcPts val="0"/>
              </a:spcAft>
              <a:defRPr/>
            </a:pPr>
            <a:r>
              <a:rPr lang="en-US" sz="2200" dirty="0">
                <a:solidFill>
                  <a:schemeClr val="tx1">
                    <a:lumMod val="85000"/>
                    <a:lumOff val="15000"/>
                  </a:schemeClr>
                </a:solidFill>
                <a:latin typeface="Century Gothic"/>
              </a:rPr>
              <a:t>The Program has achieved debt mobilization of 30x that translates to</a:t>
            </a:r>
            <a:endParaRPr kumimoji="0" lang="en-US" sz="2200" u="none" strike="noStrike" kern="1200" cap="none" spc="0" normalizeH="0" baseline="0" noProof="0" dirty="0">
              <a:ln>
                <a:noFill/>
              </a:ln>
              <a:solidFill>
                <a:schemeClr val="tx1">
                  <a:lumMod val="85000"/>
                  <a:lumOff val="15000"/>
                </a:schemeClr>
              </a:solidFill>
              <a:effectLst/>
              <a:uLnTx/>
              <a:uFillTx/>
              <a:latin typeface="Georgia" panose="02040502050405020303" pitchFamily="18" charset="0"/>
            </a:endParaRPr>
          </a:p>
        </p:txBody>
      </p:sp>
    </p:spTree>
    <p:extLst>
      <p:ext uri="{BB962C8B-B14F-4D97-AF65-F5344CB8AC3E}">
        <p14:creationId xmlns:p14="http://schemas.microsoft.com/office/powerpoint/2010/main" val="56102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DD7F66-4B72-B24B-AF44-23224227DEC2}"/>
              </a:ext>
            </a:extLst>
          </p:cNvPr>
          <p:cNvSpPr/>
          <p:nvPr/>
        </p:nvSpPr>
        <p:spPr>
          <a:xfrm>
            <a:off x="0" y="0"/>
            <a:ext cx="12192000" cy="6858000"/>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2C140-7BD8-A343-903E-908C8B0C3563}"/>
              </a:ext>
            </a:extLst>
          </p:cNvPr>
          <p:cNvSpPr>
            <a:spLocks noGrp="1"/>
          </p:cNvSpPr>
          <p:nvPr>
            <p:ph type="title"/>
          </p:nvPr>
        </p:nvSpPr>
        <p:spPr>
          <a:xfrm>
            <a:off x="560172" y="826726"/>
            <a:ext cx="10089173" cy="947207"/>
          </a:xfrm>
        </p:spPr>
        <p:txBody>
          <a:bodyPr/>
          <a:lstStyle/>
          <a:p>
            <a:r>
              <a:rPr lang="en-IN" sz="2800" dirty="0">
                <a:solidFill>
                  <a:schemeClr val="bg1"/>
                </a:solidFill>
              </a:rPr>
              <a:t>Potential USICEF Impact </a:t>
            </a:r>
            <a:br>
              <a:rPr lang="en-US" sz="2800" dirty="0"/>
            </a:br>
            <a:endParaRPr lang="en-US" dirty="0"/>
          </a:p>
        </p:txBody>
      </p:sp>
      <p:pic>
        <p:nvPicPr>
          <p:cNvPr id="5" name="Picture 4">
            <a:extLst>
              <a:ext uri="{FF2B5EF4-FFF2-40B4-BE49-F238E27FC236}">
                <a16:creationId xmlns:a16="http://schemas.microsoft.com/office/drawing/2014/main" id="{8C707B58-D153-1D4C-97FE-9F896F6536FD}"/>
              </a:ext>
            </a:extLst>
          </p:cNvPr>
          <p:cNvPicPr>
            <a:picLocks noChangeAspect="1"/>
          </p:cNvPicPr>
          <p:nvPr/>
        </p:nvPicPr>
        <p:blipFill>
          <a:blip r:embed="rId3"/>
          <a:stretch>
            <a:fillRect/>
          </a:stretch>
        </p:blipFill>
        <p:spPr>
          <a:xfrm>
            <a:off x="764194" y="2421757"/>
            <a:ext cx="933936" cy="860972"/>
          </a:xfrm>
          <a:prstGeom prst="rect">
            <a:avLst/>
          </a:prstGeom>
        </p:spPr>
      </p:pic>
      <p:sp>
        <p:nvSpPr>
          <p:cNvPr id="23" name="TextBox 22">
            <a:extLst>
              <a:ext uri="{FF2B5EF4-FFF2-40B4-BE49-F238E27FC236}">
                <a16:creationId xmlns:a16="http://schemas.microsoft.com/office/drawing/2014/main" id="{CC6D50A9-5534-AC44-859A-C18E3252F1D5}"/>
              </a:ext>
            </a:extLst>
          </p:cNvPr>
          <p:cNvSpPr txBox="1"/>
          <p:nvPr/>
        </p:nvSpPr>
        <p:spPr>
          <a:xfrm>
            <a:off x="5628458" y="2333607"/>
            <a:ext cx="1576641" cy="1661993"/>
          </a:xfrm>
          <a:prstGeom prst="rect">
            <a:avLst/>
          </a:prstGeom>
          <a:noFill/>
        </p:spPr>
        <p:txBody>
          <a:bodyPr wrap="square" rtlCol="0">
            <a:spAutoFit/>
          </a:bodyPr>
          <a:lstStyle/>
          <a:p>
            <a:r>
              <a:rPr lang="en-US" sz="2400" b="1" dirty="0">
                <a:solidFill>
                  <a:schemeClr val="bg1"/>
                </a:solidFill>
                <a:latin typeface="+mn-lt"/>
              </a:rPr>
              <a:t>670 MW</a:t>
            </a:r>
          </a:p>
          <a:p>
            <a:r>
              <a:rPr lang="en-US" dirty="0">
                <a:solidFill>
                  <a:schemeClr val="bg1"/>
                </a:solidFill>
                <a:latin typeface="+mn-lt"/>
              </a:rPr>
              <a:t>Capacity installed</a:t>
            </a:r>
            <a:endParaRPr lang="en-IN" dirty="0">
              <a:solidFill>
                <a:schemeClr val="bg1"/>
              </a:solidFill>
              <a:latin typeface="+mn-lt"/>
            </a:endParaRPr>
          </a:p>
          <a:p>
            <a:r>
              <a:rPr lang="en-US" sz="2400" b="1" dirty="0">
                <a:solidFill>
                  <a:schemeClr val="bg1"/>
                </a:solidFill>
                <a:latin typeface="+mn-lt"/>
              </a:rPr>
              <a:t> </a:t>
            </a:r>
            <a:endParaRPr lang="en-IN" sz="2400" b="1" dirty="0">
              <a:solidFill>
                <a:schemeClr val="bg1"/>
              </a:solidFill>
              <a:latin typeface="+mn-lt"/>
            </a:endParaRPr>
          </a:p>
          <a:p>
            <a:endParaRPr lang="en-US" dirty="0"/>
          </a:p>
        </p:txBody>
      </p:sp>
      <p:sp>
        <p:nvSpPr>
          <p:cNvPr id="24" name="TextBox 23">
            <a:extLst>
              <a:ext uri="{FF2B5EF4-FFF2-40B4-BE49-F238E27FC236}">
                <a16:creationId xmlns:a16="http://schemas.microsoft.com/office/drawing/2014/main" id="{8399CF1C-0423-D64C-BDDD-D91EF3E78DE8}"/>
              </a:ext>
            </a:extLst>
          </p:cNvPr>
          <p:cNvSpPr txBox="1"/>
          <p:nvPr/>
        </p:nvSpPr>
        <p:spPr>
          <a:xfrm>
            <a:off x="1819280" y="4415737"/>
            <a:ext cx="1988087" cy="1015663"/>
          </a:xfrm>
          <a:prstGeom prst="rect">
            <a:avLst/>
          </a:prstGeom>
          <a:noFill/>
        </p:spPr>
        <p:txBody>
          <a:bodyPr wrap="square" rtlCol="0">
            <a:spAutoFit/>
          </a:bodyPr>
          <a:lstStyle/>
          <a:p>
            <a:r>
              <a:rPr lang="en-US" sz="2400" b="1" dirty="0">
                <a:solidFill>
                  <a:schemeClr val="bg1"/>
                </a:solidFill>
                <a:latin typeface="+mn-lt"/>
              </a:rPr>
              <a:t>20,600</a:t>
            </a:r>
            <a:endParaRPr lang="en-IN" sz="2400" b="1" dirty="0">
              <a:solidFill>
                <a:schemeClr val="bg1"/>
              </a:solidFill>
              <a:latin typeface="+mn-lt"/>
            </a:endParaRPr>
          </a:p>
          <a:p>
            <a:r>
              <a:rPr lang="en-US" dirty="0">
                <a:solidFill>
                  <a:schemeClr val="bg1"/>
                </a:solidFill>
                <a:latin typeface="+mn-lt"/>
              </a:rPr>
              <a:t>New jobs </a:t>
            </a:r>
            <a:endParaRPr lang="en-IN" dirty="0">
              <a:solidFill>
                <a:schemeClr val="bg1"/>
              </a:solidFill>
              <a:latin typeface="+mn-lt"/>
            </a:endParaRPr>
          </a:p>
          <a:p>
            <a:endParaRPr lang="en-US" dirty="0"/>
          </a:p>
        </p:txBody>
      </p:sp>
      <p:sp>
        <p:nvSpPr>
          <p:cNvPr id="25" name="TextBox 24">
            <a:extLst>
              <a:ext uri="{FF2B5EF4-FFF2-40B4-BE49-F238E27FC236}">
                <a16:creationId xmlns:a16="http://schemas.microsoft.com/office/drawing/2014/main" id="{A1F2D669-BDA6-2C43-885A-41C258DB42A4}"/>
              </a:ext>
            </a:extLst>
          </p:cNvPr>
          <p:cNvSpPr txBox="1"/>
          <p:nvPr/>
        </p:nvSpPr>
        <p:spPr>
          <a:xfrm>
            <a:off x="8881275" y="4269425"/>
            <a:ext cx="1827704" cy="1015663"/>
          </a:xfrm>
          <a:prstGeom prst="rect">
            <a:avLst/>
          </a:prstGeom>
          <a:noFill/>
        </p:spPr>
        <p:txBody>
          <a:bodyPr wrap="square" rtlCol="0">
            <a:spAutoFit/>
          </a:bodyPr>
          <a:lstStyle/>
          <a:p>
            <a:pPr defTabSz="457189" eaLnBrk="1" hangingPunct="1">
              <a:spcAft>
                <a:spcPts val="800"/>
              </a:spcAft>
            </a:pPr>
            <a:r>
              <a:rPr lang="en-IN" sz="2400" b="1" dirty="0">
                <a:solidFill>
                  <a:schemeClr val="bg1"/>
                </a:solidFill>
                <a:latin typeface="+mn-lt"/>
              </a:rPr>
              <a:t>USD $340M</a:t>
            </a:r>
            <a:br>
              <a:rPr lang="en-US" sz="2400" b="1" dirty="0">
                <a:latin typeface="+mn-lt"/>
              </a:rPr>
            </a:br>
            <a:r>
              <a:rPr lang="en-IN" dirty="0">
                <a:solidFill>
                  <a:schemeClr val="bg1"/>
                </a:solidFill>
                <a:latin typeface="+mn-lt"/>
              </a:rPr>
              <a:t>Expected debt funding</a:t>
            </a:r>
          </a:p>
        </p:txBody>
      </p:sp>
      <p:sp>
        <p:nvSpPr>
          <p:cNvPr id="26" name="TextBox 25">
            <a:extLst>
              <a:ext uri="{FF2B5EF4-FFF2-40B4-BE49-F238E27FC236}">
                <a16:creationId xmlns:a16="http://schemas.microsoft.com/office/drawing/2014/main" id="{C8498AD8-54BB-7D4C-B81A-7C97BE970B63}"/>
              </a:ext>
            </a:extLst>
          </p:cNvPr>
          <p:cNvSpPr txBox="1"/>
          <p:nvPr/>
        </p:nvSpPr>
        <p:spPr>
          <a:xfrm>
            <a:off x="8683721" y="2333607"/>
            <a:ext cx="2631847" cy="1384995"/>
          </a:xfrm>
          <a:prstGeom prst="rect">
            <a:avLst/>
          </a:prstGeom>
          <a:noFill/>
        </p:spPr>
        <p:txBody>
          <a:bodyPr wrap="square" rtlCol="0">
            <a:spAutoFit/>
          </a:bodyPr>
          <a:lstStyle/>
          <a:p>
            <a:r>
              <a:rPr lang="en-IN" sz="2400" b="1" dirty="0">
                <a:solidFill>
                  <a:schemeClr val="bg1"/>
                </a:solidFill>
                <a:latin typeface="+mn-lt"/>
              </a:rPr>
              <a:t>960,000 MT P.A</a:t>
            </a:r>
          </a:p>
          <a:p>
            <a:r>
              <a:rPr lang="en-IN" dirty="0">
                <a:solidFill>
                  <a:schemeClr val="bg1"/>
                </a:solidFill>
                <a:latin typeface="+mn-lt"/>
              </a:rPr>
              <a:t>CO2 emissions avoided</a:t>
            </a:r>
          </a:p>
          <a:p>
            <a:endParaRPr lang="en-US" sz="2400" b="1" dirty="0">
              <a:solidFill>
                <a:schemeClr val="bg1"/>
              </a:solidFill>
              <a:latin typeface="+mn-lt"/>
            </a:endParaRPr>
          </a:p>
        </p:txBody>
      </p:sp>
      <p:sp>
        <p:nvSpPr>
          <p:cNvPr id="28" name="TextBox 27">
            <a:extLst>
              <a:ext uri="{FF2B5EF4-FFF2-40B4-BE49-F238E27FC236}">
                <a16:creationId xmlns:a16="http://schemas.microsoft.com/office/drawing/2014/main" id="{CF8CCE0E-FE9A-C040-A8CC-6DBC5E1B6704}"/>
              </a:ext>
            </a:extLst>
          </p:cNvPr>
          <p:cNvSpPr txBox="1"/>
          <p:nvPr/>
        </p:nvSpPr>
        <p:spPr>
          <a:xfrm>
            <a:off x="1819280" y="2333607"/>
            <a:ext cx="2601708" cy="1015663"/>
          </a:xfrm>
          <a:prstGeom prst="rect">
            <a:avLst/>
          </a:prstGeom>
          <a:noFill/>
        </p:spPr>
        <p:txBody>
          <a:bodyPr wrap="square" rtlCol="0">
            <a:spAutoFit/>
          </a:bodyPr>
          <a:lstStyle/>
          <a:p>
            <a:r>
              <a:rPr lang="en-IN" sz="2400" b="1" dirty="0">
                <a:solidFill>
                  <a:schemeClr val="bg1"/>
                </a:solidFill>
                <a:latin typeface="+mn-lt"/>
              </a:rPr>
              <a:t>USD $6.4M</a:t>
            </a:r>
          </a:p>
          <a:p>
            <a:r>
              <a:rPr lang="en-IN" dirty="0">
                <a:solidFill>
                  <a:schemeClr val="bg1"/>
                </a:solidFill>
                <a:latin typeface="+mn-lt"/>
              </a:rPr>
              <a:t>Grant support committed</a:t>
            </a:r>
          </a:p>
        </p:txBody>
      </p:sp>
      <p:pic>
        <p:nvPicPr>
          <p:cNvPr id="7" name="Picture 6">
            <a:extLst>
              <a:ext uri="{FF2B5EF4-FFF2-40B4-BE49-F238E27FC236}">
                <a16:creationId xmlns:a16="http://schemas.microsoft.com/office/drawing/2014/main" id="{34A430BD-4739-454A-8C83-46B1333DE939}"/>
              </a:ext>
            </a:extLst>
          </p:cNvPr>
          <p:cNvPicPr>
            <a:picLocks noChangeAspect="1"/>
          </p:cNvPicPr>
          <p:nvPr/>
        </p:nvPicPr>
        <p:blipFill>
          <a:blip r:embed="rId4"/>
          <a:stretch>
            <a:fillRect/>
          </a:stretch>
        </p:blipFill>
        <p:spPr>
          <a:xfrm>
            <a:off x="8057694" y="4338432"/>
            <a:ext cx="736600" cy="736600"/>
          </a:xfrm>
          <a:prstGeom prst="rect">
            <a:avLst/>
          </a:prstGeom>
        </p:spPr>
      </p:pic>
      <p:pic>
        <p:nvPicPr>
          <p:cNvPr id="8" name="Picture 7">
            <a:extLst>
              <a:ext uri="{FF2B5EF4-FFF2-40B4-BE49-F238E27FC236}">
                <a16:creationId xmlns:a16="http://schemas.microsoft.com/office/drawing/2014/main" id="{3CE219EA-7EE6-0B47-9B4D-62E5C6F0D4C0}"/>
              </a:ext>
            </a:extLst>
          </p:cNvPr>
          <p:cNvPicPr>
            <a:picLocks noChangeAspect="1"/>
          </p:cNvPicPr>
          <p:nvPr/>
        </p:nvPicPr>
        <p:blipFill>
          <a:blip r:embed="rId5"/>
          <a:stretch>
            <a:fillRect/>
          </a:stretch>
        </p:blipFill>
        <p:spPr>
          <a:xfrm>
            <a:off x="4757242" y="2421757"/>
            <a:ext cx="635000" cy="914400"/>
          </a:xfrm>
          <a:prstGeom prst="rect">
            <a:avLst/>
          </a:prstGeom>
        </p:spPr>
      </p:pic>
      <p:pic>
        <p:nvPicPr>
          <p:cNvPr id="9" name="Picture 8">
            <a:extLst>
              <a:ext uri="{FF2B5EF4-FFF2-40B4-BE49-F238E27FC236}">
                <a16:creationId xmlns:a16="http://schemas.microsoft.com/office/drawing/2014/main" id="{C01966DE-6F13-5D45-B41D-76C4182ABC1F}"/>
              </a:ext>
            </a:extLst>
          </p:cNvPr>
          <p:cNvPicPr>
            <a:picLocks noChangeAspect="1"/>
          </p:cNvPicPr>
          <p:nvPr/>
        </p:nvPicPr>
        <p:blipFill>
          <a:blip r:embed="rId6"/>
          <a:stretch>
            <a:fillRect/>
          </a:stretch>
        </p:blipFill>
        <p:spPr>
          <a:xfrm>
            <a:off x="764194" y="4429704"/>
            <a:ext cx="750577" cy="750577"/>
          </a:xfrm>
          <a:prstGeom prst="rect">
            <a:avLst/>
          </a:prstGeom>
        </p:spPr>
      </p:pic>
      <p:pic>
        <p:nvPicPr>
          <p:cNvPr id="10" name="Picture 9">
            <a:extLst>
              <a:ext uri="{FF2B5EF4-FFF2-40B4-BE49-F238E27FC236}">
                <a16:creationId xmlns:a16="http://schemas.microsoft.com/office/drawing/2014/main" id="{BC947A8D-C001-844C-A85B-9F4CDB5A1F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9349" y="4337056"/>
            <a:ext cx="479688" cy="796770"/>
          </a:xfrm>
          <a:prstGeom prst="rect">
            <a:avLst/>
          </a:prstGeom>
        </p:spPr>
      </p:pic>
      <p:pic>
        <p:nvPicPr>
          <p:cNvPr id="11" name="Picture 10">
            <a:extLst>
              <a:ext uri="{FF2B5EF4-FFF2-40B4-BE49-F238E27FC236}">
                <a16:creationId xmlns:a16="http://schemas.microsoft.com/office/drawing/2014/main" id="{B2797447-9F25-1344-9AE4-C9AFFE661567}"/>
              </a:ext>
            </a:extLst>
          </p:cNvPr>
          <p:cNvPicPr>
            <a:picLocks noChangeAspect="1"/>
          </p:cNvPicPr>
          <p:nvPr/>
        </p:nvPicPr>
        <p:blipFill>
          <a:blip r:embed="rId8"/>
          <a:stretch>
            <a:fillRect/>
          </a:stretch>
        </p:blipFill>
        <p:spPr>
          <a:xfrm>
            <a:off x="7794547" y="2613136"/>
            <a:ext cx="774700" cy="520700"/>
          </a:xfrm>
          <a:prstGeom prst="rect">
            <a:avLst/>
          </a:prstGeom>
        </p:spPr>
      </p:pic>
      <p:sp>
        <p:nvSpPr>
          <p:cNvPr id="30" name="TextBox 29">
            <a:extLst>
              <a:ext uri="{FF2B5EF4-FFF2-40B4-BE49-F238E27FC236}">
                <a16:creationId xmlns:a16="http://schemas.microsoft.com/office/drawing/2014/main" id="{91DCB138-7380-714F-BD3B-10AE8F25EC30}"/>
              </a:ext>
            </a:extLst>
          </p:cNvPr>
          <p:cNvSpPr txBox="1"/>
          <p:nvPr/>
        </p:nvSpPr>
        <p:spPr>
          <a:xfrm>
            <a:off x="4631067" y="4336368"/>
            <a:ext cx="2936622" cy="738664"/>
          </a:xfrm>
          <a:prstGeom prst="rect">
            <a:avLst/>
          </a:prstGeom>
          <a:noFill/>
        </p:spPr>
        <p:txBody>
          <a:bodyPr wrap="square" rtlCol="0">
            <a:spAutoFit/>
          </a:bodyPr>
          <a:lstStyle/>
          <a:p>
            <a:r>
              <a:rPr lang="en-US" sz="2400" b="1" dirty="0">
                <a:solidFill>
                  <a:schemeClr val="bg1"/>
                </a:solidFill>
                <a:latin typeface="+mn-lt"/>
              </a:rPr>
              <a:t>960,000 MWh </a:t>
            </a:r>
            <a:r>
              <a:rPr lang="en-US" sz="2400" b="1" dirty="0" err="1">
                <a:solidFill>
                  <a:schemeClr val="bg1"/>
                </a:solidFill>
                <a:latin typeface="+mn-lt"/>
              </a:rPr>
              <a:t>p.a</a:t>
            </a:r>
            <a:r>
              <a:rPr lang="en-US" sz="2400" b="1" dirty="0">
                <a:solidFill>
                  <a:schemeClr val="bg1"/>
                </a:solidFill>
                <a:latin typeface="+mn-lt"/>
              </a:rPr>
              <a:t> </a:t>
            </a:r>
            <a:r>
              <a:rPr lang="en-US" dirty="0">
                <a:solidFill>
                  <a:schemeClr val="bg1"/>
                </a:solidFill>
                <a:latin typeface="+mn-lt"/>
              </a:rPr>
              <a:t>Electricity generated</a:t>
            </a:r>
            <a:endParaRPr lang="en-IN" dirty="0">
              <a:solidFill>
                <a:schemeClr val="bg1"/>
              </a:solidFill>
              <a:latin typeface="+mn-lt"/>
            </a:endParaRPr>
          </a:p>
        </p:txBody>
      </p:sp>
      <p:cxnSp>
        <p:nvCxnSpPr>
          <p:cNvPr id="32" name="Straight Connector 31">
            <a:extLst>
              <a:ext uri="{FF2B5EF4-FFF2-40B4-BE49-F238E27FC236}">
                <a16:creationId xmlns:a16="http://schemas.microsoft.com/office/drawing/2014/main" id="{4E8EA1CD-90A7-5A44-B7B6-DA063E875B04}"/>
              </a:ext>
            </a:extLst>
          </p:cNvPr>
          <p:cNvCxnSpPr>
            <a:cxnSpLocks/>
          </p:cNvCxnSpPr>
          <p:nvPr/>
        </p:nvCxnSpPr>
        <p:spPr>
          <a:xfrm>
            <a:off x="560172" y="572989"/>
            <a:ext cx="157342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90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6CF124-3864-EF40-9F67-A595C0CACC9E}"/>
              </a:ext>
            </a:extLst>
          </p:cNvPr>
          <p:cNvSpPr txBox="1"/>
          <p:nvPr/>
        </p:nvSpPr>
        <p:spPr>
          <a:xfrm>
            <a:off x="489977" y="776269"/>
            <a:ext cx="3903118" cy="2831544"/>
          </a:xfrm>
          <a:prstGeom prst="rect">
            <a:avLst/>
          </a:prstGeom>
          <a:noFill/>
        </p:spPr>
        <p:txBody>
          <a:bodyPr wrap="square" rtlCol="0">
            <a:spAutoFit/>
          </a:bodyPr>
          <a:lstStyle/>
          <a:p>
            <a:pPr lvl="0" eaLnBrk="1" fontAlgn="auto" hangingPunct="1">
              <a:spcBef>
                <a:spcPts val="0"/>
              </a:spcBef>
              <a:spcAft>
                <a:spcPts val="0"/>
              </a:spcAft>
              <a:defRPr/>
            </a:pPr>
            <a:r>
              <a:rPr lang="en-US" sz="4000" dirty="0">
                <a:solidFill>
                  <a:srgbClr val="036C97"/>
                </a:solidFill>
                <a:latin typeface="+mn-lt"/>
              </a:rPr>
              <a:t>Projects spread across </a:t>
            </a:r>
            <a:r>
              <a:rPr lang="en-US" sz="4000" b="1" dirty="0">
                <a:solidFill>
                  <a:srgbClr val="036C97"/>
                </a:solidFill>
                <a:latin typeface="+mn-lt"/>
              </a:rPr>
              <a:t>20 INDIAN STATES </a:t>
            </a:r>
            <a:endParaRPr lang="en-IN" sz="4000" b="1" dirty="0">
              <a:solidFill>
                <a:srgbClr val="036C97"/>
              </a:solidFill>
              <a:latin typeface="+mn-lt"/>
            </a:endParaRPr>
          </a:p>
          <a:p>
            <a:endParaRPr lang="en-US" dirty="0"/>
          </a:p>
        </p:txBody>
      </p:sp>
      <p:pic>
        <p:nvPicPr>
          <p:cNvPr id="3" name="Picture 2" descr="Map&#10;&#10;Description automatically generated">
            <a:extLst>
              <a:ext uri="{FF2B5EF4-FFF2-40B4-BE49-F238E27FC236}">
                <a16:creationId xmlns:a16="http://schemas.microsoft.com/office/drawing/2014/main" id="{AFD3C255-A073-4A0A-AC17-4028851662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4046" y="4326"/>
            <a:ext cx="6288674" cy="6844525"/>
          </a:xfrm>
          <a:prstGeom prst="rect">
            <a:avLst/>
          </a:prstGeom>
        </p:spPr>
      </p:pic>
    </p:spTree>
    <p:extLst>
      <p:ext uri="{BB962C8B-B14F-4D97-AF65-F5344CB8AC3E}">
        <p14:creationId xmlns:p14="http://schemas.microsoft.com/office/powerpoint/2010/main" val="1680388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6B0989E-BB72-4463-89CE-C3A9E64774D8}"/>
              </a:ext>
            </a:extLst>
          </p:cNvPr>
          <p:cNvSpPr txBox="1"/>
          <p:nvPr/>
        </p:nvSpPr>
        <p:spPr>
          <a:xfrm>
            <a:off x="4802934" y="624834"/>
            <a:ext cx="7042217" cy="2169825"/>
          </a:xfrm>
          <a:prstGeom prst="rect">
            <a:avLst/>
          </a:prstGeom>
          <a:noFill/>
        </p:spPr>
        <p:txBody>
          <a:bodyPr wrap="square" rtlCol="0">
            <a:spAutoFit/>
          </a:bodyPr>
          <a:lstStyle/>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OMC is the pioneer of its unique ABC business model, wherein we set up solar power plants with mini grids and bring energy access to remote rural locations with limited or no grid connectivity. We serve “</a:t>
            </a:r>
            <a:r>
              <a:rPr lang="en-IN" sz="1500" dirty="0" err="1">
                <a:solidFill>
                  <a:schemeClr val="bg2">
                    <a:lumMod val="25000"/>
                  </a:schemeClr>
                </a:solidFill>
                <a:latin typeface="Century Gothic" panose="020B0502020202020204" pitchFamily="34" charset="0"/>
              </a:rPr>
              <a:t>A”nchor</a:t>
            </a:r>
            <a:r>
              <a:rPr lang="en-IN" sz="1500" dirty="0">
                <a:solidFill>
                  <a:schemeClr val="bg2">
                    <a:lumMod val="25000"/>
                  </a:schemeClr>
                </a:solidFill>
                <a:latin typeface="Century Gothic" panose="020B0502020202020204" pitchFamily="34" charset="0"/>
              </a:rPr>
              <a:t> customers (telecom towers), small and medium rural “</a:t>
            </a:r>
            <a:r>
              <a:rPr lang="en-IN" sz="1500" dirty="0" err="1">
                <a:solidFill>
                  <a:schemeClr val="bg2">
                    <a:lumMod val="25000"/>
                  </a:schemeClr>
                </a:solidFill>
                <a:latin typeface="Century Gothic" panose="020B0502020202020204" pitchFamily="34" charset="0"/>
              </a:rPr>
              <a:t>B”usinesses</a:t>
            </a:r>
            <a:r>
              <a:rPr lang="en-IN" sz="1500" dirty="0">
                <a:solidFill>
                  <a:schemeClr val="bg2">
                    <a:lumMod val="25000"/>
                  </a:schemeClr>
                </a:solidFill>
                <a:latin typeface="Century Gothic" panose="020B0502020202020204" pitchFamily="34" charset="0"/>
              </a:rPr>
              <a:t> and rural “</a:t>
            </a:r>
            <a:r>
              <a:rPr lang="en-IN" sz="1500" dirty="0" err="1">
                <a:solidFill>
                  <a:schemeClr val="bg2">
                    <a:lumMod val="25000"/>
                  </a:schemeClr>
                </a:solidFill>
                <a:latin typeface="Century Gothic" panose="020B0502020202020204" pitchFamily="34" charset="0"/>
              </a:rPr>
              <a:t>C”ommunities</a:t>
            </a:r>
            <a:r>
              <a:rPr lang="en-IN" sz="1500" dirty="0">
                <a:solidFill>
                  <a:schemeClr val="bg2">
                    <a:lumMod val="25000"/>
                  </a:schemeClr>
                </a:solidFill>
                <a:latin typeface="Century Gothic" panose="020B0502020202020204" pitchFamily="34" charset="0"/>
              </a:rPr>
              <a:t>. </a:t>
            </a:r>
          </a:p>
          <a:p>
            <a:pPr lvl="0" eaLnBrk="1" fontAlgn="auto" hangingPunct="1">
              <a:spcBef>
                <a:spcPts val="0"/>
              </a:spcBef>
              <a:spcAft>
                <a:spcPts val="0"/>
              </a:spcAft>
              <a:defRPr/>
            </a:pPr>
            <a:endParaRPr lang="en-IN" sz="1500" dirty="0">
              <a:solidFill>
                <a:schemeClr val="bg2">
                  <a:lumMod val="25000"/>
                </a:schemeClr>
              </a:solidFill>
              <a:latin typeface="Century Gothic" panose="020B0502020202020204" pitchFamily="34" charset="0"/>
            </a:endParaRPr>
          </a:p>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Our experience with USICEF has been very positive and encouraging, as they provided us with financial support enabling us to engage consultants for conducting due diligence for a proposed financial closure. </a:t>
            </a:r>
            <a:endParaRPr lang="en-US" sz="1500" dirty="0">
              <a:solidFill>
                <a:schemeClr val="bg2">
                  <a:lumMod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2A77339F-BC1C-4901-B4C0-D7CD8FCF538C}"/>
              </a:ext>
            </a:extLst>
          </p:cNvPr>
          <p:cNvSpPr txBox="1"/>
          <p:nvPr/>
        </p:nvSpPr>
        <p:spPr>
          <a:xfrm>
            <a:off x="4802935" y="4189265"/>
            <a:ext cx="3392769" cy="2377574"/>
          </a:xfrm>
          <a:prstGeom prst="rect">
            <a:avLst/>
          </a:prstGeom>
          <a:noFill/>
        </p:spPr>
        <p:txBody>
          <a:bodyPr wrap="square" rtlCol="0">
            <a:spAutoFit/>
          </a:bodyPr>
          <a:lstStyle/>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260 plants with mini grids on the ABC model</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90 sites serving telecom customers</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Around 16.4 MW total installed capacity (conventional + renewable)</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 20,000 “B” and “C” customers; 206 “A” customers</a:t>
            </a:r>
            <a:endParaRPr lang="en-US" sz="1400" b="1" dirty="0">
              <a:solidFill>
                <a:schemeClr val="bg2">
                  <a:lumMod val="25000"/>
                </a:schemeClr>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8EAF5C9D-4497-4B4E-8AB5-A8191673E196}"/>
              </a:ext>
            </a:extLst>
          </p:cNvPr>
          <p:cNvCxnSpPr>
            <a:cxnSpLocks/>
          </p:cNvCxnSpPr>
          <p:nvPr/>
        </p:nvCxnSpPr>
        <p:spPr>
          <a:xfrm>
            <a:off x="4802935" y="492205"/>
            <a:ext cx="1188720" cy="0"/>
          </a:xfrm>
          <a:prstGeom prst="line">
            <a:avLst/>
          </a:prstGeom>
          <a:ln w="44450">
            <a:solidFill>
              <a:srgbClr val="036C9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71F7D7-28D0-472D-B301-A6F4B7FAA919}"/>
              </a:ext>
            </a:extLst>
          </p:cNvPr>
          <p:cNvGrpSpPr/>
          <p:nvPr/>
        </p:nvGrpSpPr>
        <p:grpSpPr>
          <a:xfrm>
            <a:off x="8317642" y="4215484"/>
            <a:ext cx="3482621" cy="1919489"/>
            <a:chOff x="8317642" y="4269570"/>
            <a:chExt cx="3482621" cy="1919489"/>
          </a:xfrm>
        </p:grpSpPr>
        <p:sp>
          <p:nvSpPr>
            <p:cNvPr id="26" name="Rectangle 25">
              <a:extLst>
                <a:ext uri="{FF2B5EF4-FFF2-40B4-BE49-F238E27FC236}">
                  <a16:creationId xmlns:a16="http://schemas.microsoft.com/office/drawing/2014/main" id="{80C2312E-BE98-449B-842F-267C4D12C1BA}"/>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8A39905-0626-43F9-AA2F-51F26BCAA6D0}"/>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IN" sz="1100" dirty="0">
                  <a:solidFill>
                    <a:prstClr val="white"/>
                  </a:solidFill>
                  <a:latin typeface="Century Gothic" panose="020B0502020202020204" pitchFamily="34" charset="0"/>
                </a:rPr>
                <a:t>USICEF has been an important partner for Frontier Markets in its journey and helped us to further our mission of supporting rural women while addressing the electricity access challenges</a:t>
              </a: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9" name="Rectangle 28">
              <a:extLst>
                <a:ext uri="{FF2B5EF4-FFF2-40B4-BE49-F238E27FC236}">
                  <a16:creationId xmlns:a16="http://schemas.microsoft.com/office/drawing/2014/main" id="{D2855E6A-6ECA-471B-A2F0-525F5221F74B}"/>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Ajaita Shah</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Founder &amp; CEO</a:t>
              </a:r>
            </a:p>
          </p:txBody>
        </p:sp>
        <p:cxnSp>
          <p:nvCxnSpPr>
            <p:cNvPr id="30" name="Straight Connector 29">
              <a:extLst>
                <a:ext uri="{FF2B5EF4-FFF2-40B4-BE49-F238E27FC236}">
                  <a16:creationId xmlns:a16="http://schemas.microsoft.com/office/drawing/2014/main" id="{51E81D5C-24CA-40AE-B765-34008243B6E8}"/>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About | Frontier Markets">
            <a:extLst>
              <a:ext uri="{FF2B5EF4-FFF2-40B4-BE49-F238E27FC236}">
                <a16:creationId xmlns:a16="http://schemas.microsoft.com/office/drawing/2014/main" id="{F70DE62B-6611-464A-8949-53DA04FDD1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46"/>
          <a:stretch/>
        </p:blipFill>
        <p:spPr bwMode="auto">
          <a:xfrm>
            <a:off x="8317642" y="4215636"/>
            <a:ext cx="782376" cy="76483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1920F0C-6736-4E7B-B22B-DAE40367A4F4}"/>
              </a:ext>
            </a:extLst>
          </p:cNvPr>
          <p:cNvGrpSpPr/>
          <p:nvPr/>
        </p:nvGrpSpPr>
        <p:grpSpPr>
          <a:xfrm>
            <a:off x="8317642" y="4215484"/>
            <a:ext cx="3482621" cy="1919489"/>
            <a:chOff x="8317642" y="4269570"/>
            <a:chExt cx="3482621" cy="1919489"/>
          </a:xfrm>
        </p:grpSpPr>
        <p:sp>
          <p:nvSpPr>
            <p:cNvPr id="21" name="Rectangle 20">
              <a:extLst>
                <a:ext uri="{FF2B5EF4-FFF2-40B4-BE49-F238E27FC236}">
                  <a16:creationId xmlns:a16="http://schemas.microsoft.com/office/drawing/2014/main" id="{BDD704A9-7B3E-4436-84F2-AF24D7832B3C}"/>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4D4EC2A-61CF-4AC3-8B26-2494D7581B90}"/>
                </a:ext>
              </a:extLst>
            </p:cNvPr>
            <p:cNvSpPr txBox="1"/>
            <p:nvPr/>
          </p:nvSpPr>
          <p:spPr>
            <a:xfrm>
              <a:off x="8403512" y="5068858"/>
              <a:ext cx="3275389" cy="1107996"/>
            </a:xfrm>
            <a:prstGeom prst="rect">
              <a:avLst/>
            </a:prstGeom>
            <a:noFill/>
          </p:spPr>
          <p:txBody>
            <a:bodyPr wrap="square" rtlCol="0">
              <a:spAutoFit/>
            </a:bodyPr>
            <a:lstStyle/>
            <a:p>
              <a:pPr lvl="0" eaLnBrk="1" fontAlgn="auto" hangingPunct="1">
                <a:spcBef>
                  <a:spcPts val="0"/>
                </a:spcBef>
                <a:spcAft>
                  <a:spcPts val="600"/>
                </a:spcAft>
                <a:defRPr/>
              </a:pPr>
              <a:r>
                <a:rPr lang="en-US" sz="1100" dirty="0">
                  <a:solidFill>
                    <a:prstClr val="white"/>
                  </a:solidFill>
                  <a:latin typeface="Century Gothic" panose="020B0502020202020204" pitchFamily="34" charset="0"/>
                </a:rPr>
                <a:t>“</a:t>
              </a:r>
              <a:r>
                <a:rPr lang="en-IN" sz="1100" dirty="0">
                  <a:solidFill>
                    <a:prstClr val="white"/>
                  </a:solidFill>
                  <a:latin typeface="Century Gothic" panose="020B0502020202020204" pitchFamily="34" charset="0"/>
                </a:rPr>
                <a:t>Our mission is ‘Power, Everywhere’ to bring clean, green, affordable energy access to the bottom of the pyramid. USICEF has been a valuable partner of OMC in our efforts to fuel growth . They provided us with timely catalytic support that enabled the same.</a:t>
              </a:r>
              <a:r>
                <a:rPr lang="en-US" sz="1100" dirty="0">
                  <a:solidFill>
                    <a:prstClr val="white"/>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6299FD8B-A375-4123-A61C-F7DFC596CF21}"/>
                </a:ext>
              </a:extLst>
            </p:cNvPr>
            <p:cNvSpPr/>
            <p:nvPr/>
          </p:nvSpPr>
          <p:spPr>
            <a:xfrm>
              <a:off x="9145695" y="4436620"/>
              <a:ext cx="2591504" cy="430887"/>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Rohit Chandra</a:t>
              </a:r>
              <a:br>
                <a:rPr lang="en-IN" sz="1100" b="1" dirty="0">
                  <a:solidFill>
                    <a:prstClr val="white"/>
                  </a:solidFill>
                  <a:latin typeface="Century Gothic" panose="020B0502020202020204" pitchFamily="34" charset="0"/>
                </a:rPr>
              </a:br>
              <a:r>
                <a:rPr lang="en-IN" sz="1100" b="1" dirty="0">
                  <a:solidFill>
                    <a:prstClr val="white"/>
                  </a:solidFill>
                  <a:latin typeface="Century Gothic" panose="020B0502020202020204" pitchFamily="34" charset="0"/>
                </a:rPr>
                <a:t>CEO, OMC Power</a:t>
              </a:r>
            </a:p>
          </p:txBody>
        </p:sp>
        <p:cxnSp>
          <p:nvCxnSpPr>
            <p:cNvPr id="31" name="Straight Connector 30">
              <a:extLst>
                <a:ext uri="{FF2B5EF4-FFF2-40B4-BE49-F238E27FC236}">
                  <a16:creationId xmlns:a16="http://schemas.microsoft.com/office/drawing/2014/main" id="{0E676399-787A-4FAC-97EA-E7375A09F920}"/>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2" name="Picture 31" descr="A person wearing a suit and tie smiling at the camera&#10;&#10;Description automatically generated">
            <a:extLst>
              <a:ext uri="{FF2B5EF4-FFF2-40B4-BE49-F238E27FC236}">
                <a16:creationId xmlns:a16="http://schemas.microsoft.com/office/drawing/2014/main" id="{66E51C02-B3F8-4D96-A160-E6DBF09AB5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
          <a:stretch/>
        </p:blipFill>
        <p:spPr>
          <a:xfrm>
            <a:off x="8317066" y="4219262"/>
            <a:ext cx="749491" cy="762721"/>
          </a:xfrm>
          <a:prstGeom prst="rect">
            <a:avLst/>
          </a:prstGeom>
        </p:spPr>
      </p:pic>
      <p:pic>
        <p:nvPicPr>
          <p:cNvPr id="33" name="Picture 32" descr="_MG_0159-Redigera_1024px.jpg">
            <a:extLst>
              <a:ext uri="{FF2B5EF4-FFF2-40B4-BE49-F238E27FC236}">
                <a16:creationId xmlns:a16="http://schemas.microsoft.com/office/drawing/2014/main" id="{F514D80F-0248-40E0-9B5D-5778C6850D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043" y="437743"/>
            <a:ext cx="3916295" cy="5982514"/>
          </a:xfrm>
          <a:prstGeom prst="rect">
            <a:avLst/>
          </a:prstGeom>
        </p:spPr>
      </p:pic>
      <p:grpSp>
        <p:nvGrpSpPr>
          <p:cNvPr id="34" name="Group 33">
            <a:extLst>
              <a:ext uri="{FF2B5EF4-FFF2-40B4-BE49-F238E27FC236}">
                <a16:creationId xmlns:a16="http://schemas.microsoft.com/office/drawing/2014/main" id="{42CE5761-A1C0-4054-AC94-7FEE8096CECA}"/>
              </a:ext>
            </a:extLst>
          </p:cNvPr>
          <p:cNvGrpSpPr/>
          <p:nvPr/>
        </p:nvGrpSpPr>
        <p:grpSpPr>
          <a:xfrm>
            <a:off x="651443" y="710521"/>
            <a:ext cx="3830425" cy="855821"/>
            <a:chOff x="651443" y="710521"/>
            <a:chExt cx="3830425" cy="855821"/>
          </a:xfrm>
        </p:grpSpPr>
        <p:sp>
          <p:nvSpPr>
            <p:cNvPr id="39" name="Rectangle 38">
              <a:extLst>
                <a:ext uri="{FF2B5EF4-FFF2-40B4-BE49-F238E27FC236}">
                  <a16:creationId xmlns:a16="http://schemas.microsoft.com/office/drawing/2014/main" id="{610B064B-563E-46ED-91DA-BEA4D6573536}"/>
                </a:ext>
              </a:extLst>
            </p:cNvPr>
            <p:cNvSpPr/>
            <p:nvPr/>
          </p:nvSpPr>
          <p:spPr>
            <a:xfrm>
              <a:off x="651443" y="1104677"/>
              <a:ext cx="383042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OMC</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D82855EE-8786-4E8F-A1F2-D357DB7171E5}"/>
                </a:ext>
              </a:extLst>
            </p:cNvPr>
            <p:cNvSpPr txBox="1"/>
            <p:nvPr/>
          </p:nvSpPr>
          <p:spPr>
            <a:xfrm>
              <a:off x="655476" y="710521"/>
              <a:ext cx="3252495" cy="369332"/>
            </a:xfrm>
            <a:prstGeom prst="rect">
              <a:avLst/>
            </a:prstGeom>
            <a:noFill/>
          </p:spPr>
          <p:txBody>
            <a:bodyPr wrap="square" rtlCol="0">
              <a:spAutoFit/>
            </a:bodyPr>
            <a:lstStyle/>
            <a:p>
              <a:r>
                <a:rPr lang="en-US" dirty="0">
                  <a:solidFill>
                    <a:prstClr val="white"/>
                  </a:solidFill>
                  <a:latin typeface="Century Gothic" panose="020B0502020202020204" pitchFamily="34" charset="0"/>
                </a:rPr>
                <a:t>Case Study</a:t>
              </a:r>
              <a:endParaRPr lang="en-US" dirty="0"/>
            </a:p>
          </p:txBody>
        </p:sp>
        <p:cxnSp>
          <p:nvCxnSpPr>
            <p:cNvPr id="41" name="Straight Connector 40">
              <a:extLst>
                <a:ext uri="{FF2B5EF4-FFF2-40B4-BE49-F238E27FC236}">
                  <a16:creationId xmlns:a16="http://schemas.microsoft.com/office/drawing/2014/main" id="{DBAA3401-5FD2-4E7A-9734-4B4BC5383ED1}"/>
                </a:ext>
              </a:extLst>
            </p:cNvPr>
            <p:cNvCxnSpPr>
              <a:cxnSpLocks/>
            </p:cNvCxnSpPr>
            <p:nvPr/>
          </p:nvCxnSpPr>
          <p:spPr>
            <a:xfrm>
              <a:off x="764236" y="1092973"/>
              <a:ext cx="155448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7707317-F1FF-D633-E7D5-030E021724B6}"/>
              </a:ext>
            </a:extLst>
          </p:cNvPr>
          <p:cNvSpPr txBox="1"/>
          <p:nvPr/>
        </p:nvSpPr>
        <p:spPr>
          <a:xfrm>
            <a:off x="4802935" y="3527318"/>
            <a:ext cx="5607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C97"/>
                </a:solidFill>
                <a:effectLst/>
                <a:uLnTx/>
                <a:uFillTx/>
                <a:latin typeface="Century Gothic" panose="020B0502020202020204" pitchFamily="34" charset="0"/>
                <a:ea typeface="+mn-ea"/>
                <a:cs typeface="+mn-cs"/>
              </a:rPr>
              <a:t>PROGRESS TO DATE </a:t>
            </a:r>
          </a:p>
        </p:txBody>
      </p:sp>
      <p:cxnSp>
        <p:nvCxnSpPr>
          <p:cNvPr id="36" name="Straight Connector 35">
            <a:extLst>
              <a:ext uri="{FF2B5EF4-FFF2-40B4-BE49-F238E27FC236}">
                <a16:creationId xmlns:a16="http://schemas.microsoft.com/office/drawing/2014/main" id="{39C87209-87AA-7AFC-4E78-0E49459FEE6C}"/>
              </a:ext>
            </a:extLst>
          </p:cNvPr>
          <p:cNvCxnSpPr>
            <a:cxnSpLocks/>
          </p:cNvCxnSpPr>
          <p:nvPr/>
        </p:nvCxnSpPr>
        <p:spPr>
          <a:xfrm>
            <a:off x="4802935" y="3971428"/>
            <a:ext cx="6997328"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313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erson wearing a hat&#10;&#10;Description automatically generated">
            <a:extLst>
              <a:ext uri="{FF2B5EF4-FFF2-40B4-BE49-F238E27FC236}">
                <a16:creationId xmlns:a16="http://schemas.microsoft.com/office/drawing/2014/main" id="{2DA12ABC-6090-4E4F-9A30-B5250F41C2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040" y="437743"/>
            <a:ext cx="3916298" cy="5982514"/>
          </a:xfrm>
          <a:prstGeom prst="rect">
            <a:avLst/>
          </a:prstGeom>
        </p:spPr>
      </p:pic>
      <p:sp>
        <p:nvSpPr>
          <p:cNvPr id="15" name="TextBox 14">
            <a:extLst>
              <a:ext uri="{FF2B5EF4-FFF2-40B4-BE49-F238E27FC236}">
                <a16:creationId xmlns:a16="http://schemas.microsoft.com/office/drawing/2014/main" id="{26B0989E-BB72-4463-89CE-C3A9E64774D8}"/>
              </a:ext>
            </a:extLst>
          </p:cNvPr>
          <p:cNvSpPr txBox="1"/>
          <p:nvPr/>
        </p:nvSpPr>
        <p:spPr>
          <a:xfrm>
            <a:off x="4802934" y="617680"/>
            <a:ext cx="7042217" cy="2631490"/>
          </a:xfrm>
          <a:prstGeom prst="rect">
            <a:avLst/>
          </a:prstGeom>
          <a:noFill/>
        </p:spPr>
        <p:txBody>
          <a:bodyPr wrap="square" rtlCol="0">
            <a:spAutoFit/>
          </a:bodyPr>
          <a:lstStyle/>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Frontier Markets is a social tech enterprise that focuses on connecting products and services to rural customers in India. It is an end-to-end commerce platform that provides last-mile products and services, delivered at the doorsteps of consumers in villages through an assisted commerce model run by rural women entrepreneurs called </a:t>
            </a:r>
            <a:r>
              <a:rPr lang="en-IN" sz="1500" dirty="0" err="1">
                <a:solidFill>
                  <a:schemeClr val="bg2">
                    <a:lumMod val="25000"/>
                  </a:schemeClr>
                </a:solidFill>
                <a:latin typeface="Century Gothic" panose="020B0502020202020204" pitchFamily="34" charset="0"/>
              </a:rPr>
              <a:t>Saral</a:t>
            </a:r>
            <a:r>
              <a:rPr lang="en-IN" sz="1500" dirty="0">
                <a:solidFill>
                  <a:schemeClr val="bg2">
                    <a:lumMod val="25000"/>
                  </a:schemeClr>
                </a:solidFill>
                <a:latin typeface="Century Gothic" panose="020B0502020202020204" pitchFamily="34" charset="0"/>
              </a:rPr>
              <a:t> Jeevan </a:t>
            </a:r>
            <a:r>
              <a:rPr lang="en-IN" sz="1500" dirty="0" err="1">
                <a:solidFill>
                  <a:schemeClr val="bg2">
                    <a:lumMod val="25000"/>
                  </a:schemeClr>
                </a:solidFill>
                <a:latin typeface="Century Gothic" panose="020B0502020202020204" pitchFamily="34" charset="0"/>
              </a:rPr>
              <a:t>Sahelis</a:t>
            </a:r>
            <a:r>
              <a:rPr lang="en-IN" sz="1500" dirty="0">
                <a:solidFill>
                  <a:schemeClr val="bg2">
                    <a:lumMod val="25000"/>
                  </a:schemeClr>
                </a:solidFill>
                <a:latin typeface="Century Gothic" panose="020B0502020202020204" pitchFamily="34" charset="0"/>
              </a:rPr>
              <a:t>. Solutions include: in clean energy, </a:t>
            </a:r>
            <a:r>
              <a:rPr lang="en-IN" sz="1500" dirty="0" err="1">
                <a:solidFill>
                  <a:schemeClr val="bg2">
                    <a:lumMod val="25000"/>
                  </a:schemeClr>
                </a:solidFill>
                <a:latin typeface="Century Gothic" panose="020B0502020202020204" pitchFamily="34" charset="0"/>
              </a:rPr>
              <a:t>agri</a:t>
            </a:r>
            <a:r>
              <a:rPr lang="en-IN" sz="1500" dirty="0">
                <a:solidFill>
                  <a:schemeClr val="bg2">
                    <a:lumMod val="25000"/>
                  </a:schemeClr>
                </a:solidFill>
                <a:latin typeface="Century Gothic" panose="020B0502020202020204" pitchFamily="34" charset="0"/>
              </a:rPr>
              <a:t>, home and mobile appliances, as well digital and essential services</a:t>
            </a:r>
          </a:p>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 </a:t>
            </a:r>
          </a:p>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Our association with USICEF has proved to be a successful story and helped us to reach out to lenders and raise debt capital for our expansion activities.</a:t>
            </a:r>
          </a:p>
        </p:txBody>
      </p:sp>
      <p:sp>
        <p:nvSpPr>
          <p:cNvPr id="16" name="TextBox 15">
            <a:extLst>
              <a:ext uri="{FF2B5EF4-FFF2-40B4-BE49-F238E27FC236}">
                <a16:creationId xmlns:a16="http://schemas.microsoft.com/office/drawing/2014/main" id="{2A77339F-BC1C-4901-B4C0-D7CD8FCF538C}"/>
              </a:ext>
            </a:extLst>
          </p:cNvPr>
          <p:cNvSpPr txBox="1"/>
          <p:nvPr/>
        </p:nvSpPr>
        <p:spPr>
          <a:xfrm>
            <a:off x="4802935" y="4206943"/>
            <a:ext cx="3289865" cy="2492990"/>
          </a:xfrm>
          <a:prstGeom prst="rect">
            <a:avLst/>
          </a:prstGeom>
          <a:noFill/>
        </p:spPr>
        <p:txBody>
          <a:bodyPr wrap="square" rtlCol="0">
            <a:spAutoFit/>
          </a:bodyPr>
          <a:lstStyle/>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Sold 1 Million solar products to 600,000 households</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Supported 12,000 women entrepreneurs</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Provided 1.2+ million solutions in clean energy, </a:t>
            </a:r>
            <a:r>
              <a:rPr lang="en-IN" sz="1400" b="1" dirty="0" err="1">
                <a:solidFill>
                  <a:schemeClr val="bg2">
                    <a:lumMod val="25000"/>
                  </a:schemeClr>
                </a:solidFill>
                <a:latin typeface="Century Gothic" panose="020B0502020202020204" pitchFamily="34" charset="0"/>
              </a:rPr>
              <a:t>agri</a:t>
            </a:r>
            <a:r>
              <a:rPr lang="en-IN" sz="1400" b="1" dirty="0">
                <a:solidFill>
                  <a:schemeClr val="bg2">
                    <a:lumMod val="25000"/>
                  </a:schemeClr>
                </a:solidFill>
                <a:latin typeface="Century Gothic" panose="020B0502020202020204" pitchFamily="34" charset="0"/>
              </a:rPr>
              <a:t>, home and mobile appliances</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CO</a:t>
            </a:r>
            <a:r>
              <a:rPr lang="en-IN" sz="1400" b="1" baseline="-25000" dirty="0">
                <a:solidFill>
                  <a:schemeClr val="bg2">
                    <a:lumMod val="25000"/>
                  </a:schemeClr>
                </a:solidFill>
                <a:latin typeface="Century Gothic" panose="020B0502020202020204" pitchFamily="34" charset="0"/>
              </a:rPr>
              <a:t>2</a:t>
            </a:r>
            <a:r>
              <a:rPr lang="en-IN" sz="1400" b="1" dirty="0">
                <a:solidFill>
                  <a:schemeClr val="bg2">
                    <a:lumMod val="25000"/>
                  </a:schemeClr>
                </a:solidFill>
                <a:latin typeface="Century Gothic" panose="020B0502020202020204" pitchFamily="34" charset="0"/>
              </a:rPr>
              <a:t> mitigated: 2.5 Million tons</a:t>
            </a:r>
            <a:endParaRPr lang="en-IN" sz="1400" b="1" baseline="-25000" dirty="0">
              <a:solidFill>
                <a:schemeClr val="bg2">
                  <a:lumMod val="25000"/>
                </a:schemeClr>
              </a:solidFill>
              <a:latin typeface="Century Gothic" panose="020B0502020202020204" pitchFamily="34" charset="0"/>
            </a:endParaRPr>
          </a:p>
          <a:p>
            <a:pPr marL="285750" indent="-285750" eaLnBrk="1" fontAlgn="auto" hangingPunct="1">
              <a:spcBef>
                <a:spcPts val="0"/>
              </a:spcBef>
              <a:spcAft>
                <a:spcPts val="900"/>
              </a:spcAft>
              <a:buFont typeface="Arial" panose="020B0604020202020204" pitchFamily="34" charset="0"/>
              <a:buChar char="•"/>
              <a:defRPr/>
            </a:pPr>
            <a:endParaRPr lang="en-IN" sz="1400" b="1" dirty="0">
              <a:solidFill>
                <a:schemeClr val="bg2">
                  <a:lumMod val="25000"/>
                </a:schemeClr>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8EAF5C9D-4497-4B4E-8AB5-A8191673E196}"/>
              </a:ext>
            </a:extLst>
          </p:cNvPr>
          <p:cNvCxnSpPr>
            <a:cxnSpLocks/>
          </p:cNvCxnSpPr>
          <p:nvPr/>
        </p:nvCxnSpPr>
        <p:spPr>
          <a:xfrm>
            <a:off x="4802935" y="485051"/>
            <a:ext cx="1188720" cy="0"/>
          </a:xfrm>
          <a:prstGeom prst="line">
            <a:avLst/>
          </a:prstGeom>
          <a:ln w="44450">
            <a:solidFill>
              <a:srgbClr val="036C9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71F7D7-28D0-472D-B301-A6F4B7FAA919}"/>
              </a:ext>
            </a:extLst>
          </p:cNvPr>
          <p:cNvGrpSpPr/>
          <p:nvPr/>
        </p:nvGrpSpPr>
        <p:grpSpPr>
          <a:xfrm>
            <a:off x="8317642" y="4236337"/>
            <a:ext cx="3482621" cy="1919489"/>
            <a:chOff x="8317642" y="4269570"/>
            <a:chExt cx="3482621" cy="1919489"/>
          </a:xfrm>
        </p:grpSpPr>
        <p:sp>
          <p:nvSpPr>
            <p:cNvPr id="26" name="Rectangle 25">
              <a:extLst>
                <a:ext uri="{FF2B5EF4-FFF2-40B4-BE49-F238E27FC236}">
                  <a16:creationId xmlns:a16="http://schemas.microsoft.com/office/drawing/2014/main" id="{80C2312E-BE98-449B-842F-267C4D12C1BA}"/>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8A39905-0626-43F9-AA2F-51F26BCAA6D0}"/>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IN" sz="1100" dirty="0">
                  <a:solidFill>
                    <a:prstClr val="white"/>
                  </a:solidFill>
                  <a:latin typeface="Century Gothic" panose="020B0502020202020204" pitchFamily="34" charset="0"/>
                </a:rPr>
                <a:t>USICEF has been an important partner for Frontier Markets in its journey and helped us to further our mission of supporting rural women while addressing the electricity access challenges</a:t>
              </a: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9" name="Rectangle 28">
              <a:extLst>
                <a:ext uri="{FF2B5EF4-FFF2-40B4-BE49-F238E27FC236}">
                  <a16:creationId xmlns:a16="http://schemas.microsoft.com/office/drawing/2014/main" id="{D2855E6A-6ECA-471B-A2F0-525F5221F74B}"/>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Ajaita Shah</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Founder &amp; CEO</a:t>
              </a:r>
            </a:p>
          </p:txBody>
        </p:sp>
        <p:cxnSp>
          <p:nvCxnSpPr>
            <p:cNvPr id="30" name="Straight Connector 29">
              <a:extLst>
                <a:ext uri="{FF2B5EF4-FFF2-40B4-BE49-F238E27FC236}">
                  <a16:creationId xmlns:a16="http://schemas.microsoft.com/office/drawing/2014/main" id="{51E81D5C-24CA-40AE-B765-34008243B6E8}"/>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About | Frontier Markets">
            <a:extLst>
              <a:ext uri="{FF2B5EF4-FFF2-40B4-BE49-F238E27FC236}">
                <a16:creationId xmlns:a16="http://schemas.microsoft.com/office/drawing/2014/main" id="{F70DE62B-6611-464A-8949-53DA04FDD1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46"/>
          <a:stretch/>
        </p:blipFill>
        <p:spPr bwMode="auto">
          <a:xfrm>
            <a:off x="8317642" y="4236489"/>
            <a:ext cx="782376" cy="76483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E513370C-8589-455F-A065-0513C9684FE9}"/>
              </a:ext>
            </a:extLst>
          </p:cNvPr>
          <p:cNvGrpSpPr/>
          <p:nvPr/>
        </p:nvGrpSpPr>
        <p:grpSpPr>
          <a:xfrm>
            <a:off x="651443" y="710521"/>
            <a:ext cx="3830425" cy="855821"/>
            <a:chOff x="651443" y="710521"/>
            <a:chExt cx="3830425" cy="855821"/>
          </a:xfrm>
        </p:grpSpPr>
        <p:sp>
          <p:nvSpPr>
            <p:cNvPr id="38" name="Rectangle 37">
              <a:extLst>
                <a:ext uri="{FF2B5EF4-FFF2-40B4-BE49-F238E27FC236}">
                  <a16:creationId xmlns:a16="http://schemas.microsoft.com/office/drawing/2014/main" id="{30B0020B-2993-41BE-BAE1-7020320DEAE0}"/>
                </a:ext>
              </a:extLst>
            </p:cNvPr>
            <p:cNvSpPr/>
            <p:nvPr/>
          </p:nvSpPr>
          <p:spPr>
            <a:xfrm>
              <a:off x="651443" y="1104677"/>
              <a:ext cx="3830425" cy="461665"/>
            </a:xfrm>
            <a:prstGeom prst="rect">
              <a:avLst/>
            </a:prstGeom>
          </p:spPr>
          <p:txBody>
            <a:bodyPr wrap="square">
              <a:spAutoFit/>
            </a:bodyPr>
            <a:lstStyle/>
            <a:p>
              <a:pPr lvl="0" eaLnBrk="1" fontAlgn="auto" hangingPunct="1">
                <a:spcBef>
                  <a:spcPts val="0"/>
                </a:spcBef>
                <a:spcAft>
                  <a:spcPts val="0"/>
                </a:spcAft>
                <a:defRPr/>
              </a:pPr>
              <a:r>
                <a:rPr lang="en-US" sz="2400" b="1" dirty="0">
                  <a:solidFill>
                    <a:prstClr val="white"/>
                  </a:solidFill>
                  <a:latin typeface="Century Gothic" panose="020B0502020202020204" pitchFamily="34" charset="0"/>
                </a:rPr>
                <a:t>Frontier Markets </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0AC9F8C-0527-4EA6-8BFB-CB6C3D76B3C1}"/>
                </a:ext>
              </a:extLst>
            </p:cNvPr>
            <p:cNvSpPr txBox="1"/>
            <p:nvPr/>
          </p:nvSpPr>
          <p:spPr>
            <a:xfrm>
              <a:off x="655476" y="710521"/>
              <a:ext cx="3252495" cy="369332"/>
            </a:xfrm>
            <a:prstGeom prst="rect">
              <a:avLst/>
            </a:prstGeom>
            <a:noFill/>
          </p:spPr>
          <p:txBody>
            <a:bodyPr wrap="square" rtlCol="0">
              <a:spAutoFit/>
            </a:bodyPr>
            <a:lstStyle/>
            <a:p>
              <a:r>
                <a:rPr lang="en-US" dirty="0">
                  <a:solidFill>
                    <a:prstClr val="white"/>
                  </a:solidFill>
                  <a:latin typeface="Century Gothic" panose="020B0502020202020204" pitchFamily="34" charset="0"/>
                </a:rPr>
                <a:t>Case Study</a:t>
              </a:r>
              <a:endParaRPr lang="en-US" dirty="0"/>
            </a:p>
          </p:txBody>
        </p:sp>
        <p:cxnSp>
          <p:nvCxnSpPr>
            <p:cNvPr id="40" name="Straight Connector 39">
              <a:extLst>
                <a:ext uri="{FF2B5EF4-FFF2-40B4-BE49-F238E27FC236}">
                  <a16:creationId xmlns:a16="http://schemas.microsoft.com/office/drawing/2014/main" id="{3CF9DEFC-5CBB-4D07-8A99-99B85C77FA19}"/>
                </a:ext>
              </a:extLst>
            </p:cNvPr>
            <p:cNvCxnSpPr>
              <a:cxnSpLocks/>
            </p:cNvCxnSpPr>
            <p:nvPr/>
          </p:nvCxnSpPr>
          <p:spPr>
            <a:xfrm>
              <a:off x="764236" y="1092973"/>
              <a:ext cx="155448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A6BAE2B0-92EA-440F-3875-8B9972B59605}"/>
              </a:ext>
            </a:extLst>
          </p:cNvPr>
          <p:cNvSpPr txBox="1"/>
          <p:nvPr/>
        </p:nvSpPr>
        <p:spPr>
          <a:xfrm>
            <a:off x="4802935" y="3527318"/>
            <a:ext cx="5607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C97"/>
                </a:solidFill>
                <a:effectLst/>
                <a:uLnTx/>
                <a:uFillTx/>
                <a:latin typeface="Century Gothic" panose="020B0502020202020204" pitchFamily="34" charset="0"/>
                <a:ea typeface="+mn-ea"/>
                <a:cs typeface="+mn-cs"/>
              </a:rPr>
              <a:t>PROGRESS TO DATE </a:t>
            </a:r>
          </a:p>
        </p:txBody>
      </p:sp>
      <p:cxnSp>
        <p:nvCxnSpPr>
          <p:cNvPr id="19" name="Straight Connector 18">
            <a:extLst>
              <a:ext uri="{FF2B5EF4-FFF2-40B4-BE49-F238E27FC236}">
                <a16:creationId xmlns:a16="http://schemas.microsoft.com/office/drawing/2014/main" id="{5BB74807-BBBB-CAAA-E2D5-82B8B79FBB53}"/>
              </a:ext>
            </a:extLst>
          </p:cNvPr>
          <p:cNvCxnSpPr>
            <a:cxnSpLocks/>
          </p:cNvCxnSpPr>
          <p:nvPr/>
        </p:nvCxnSpPr>
        <p:spPr>
          <a:xfrm>
            <a:off x="4802935" y="3971428"/>
            <a:ext cx="6997328"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88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86D4FC79-6853-4C62-B7C3-173949D5DC9A}"/>
              </a:ext>
            </a:extLst>
          </p:cNvPr>
          <p:cNvPicPr>
            <a:picLocks noChangeAspect="1"/>
          </p:cNvPicPr>
          <p:nvPr/>
        </p:nvPicPr>
        <p:blipFill rotWithShape="1">
          <a:blip r:embed="rId3"/>
          <a:srcRect l="39458" t="20615" r="33115" b="5803"/>
          <a:stretch/>
        </p:blipFill>
        <p:spPr>
          <a:xfrm>
            <a:off x="506688" y="423974"/>
            <a:ext cx="3916295" cy="6010049"/>
          </a:xfrm>
          <a:prstGeom prst="rect">
            <a:avLst/>
          </a:prstGeom>
        </p:spPr>
      </p:pic>
      <p:sp>
        <p:nvSpPr>
          <p:cNvPr id="15" name="TextBox 14">
            <a:extLst>
              <a:ext uri="{FF2B5EF4-FFF2-40B4-BE49-F238E27FC236}">
                <a16:creationId xmlns:a16="http://schemas.microsoft.com/office/drawing/2014/main" id="{26B0989E-BB72-4463-89CE-C3A9E64774D8}"/>
              </a:ext>
            </a:extLst>
          </p:cNvPr>
          <p:cNvSpPr txBox="1"/>
          <p:nvPr/>
        </p:nvSpPr>
        <p:spPr>
          <a:xfrm>
            <a:off x="4802934" y="581470"/>
            <a:ext cx="7042217" cy="2862322"/>
          </a:xfrm>
          <a:prstGeom prst="rect">
            <a:avLst/>
          </a:prstGeom>
          <a:noFill/>
        </p:spPr>
        <p:txBody>
          <a:bodyPr wrap="square" rtlCol="0">
            <a:spAutoFit/>
          </a:bodyPr>
          <a:lstStyle/>
          <a:p>
            <a:pPr lvl="0" eaLnBrk="1" fontAlgn="auto" hangingPunct="1">
              <a:spcBef>
                <a:spcPts val="0"/>
              </a:spcBef>
              <a:spcAft>
                <a:spcPts val="0"/>
              </a:spcAft>
              <a:defRPr/>
            </a:pPr>
            <a:r>
              <a:rPr lang="en-IN" sz="1500" dirty="0" err="1">
                <a:solidFill>
                  <a:schemeClr val="bg2">
                    <a:lumMod val="25000"/>
                  </a:schemeClr>
                </a:solidFill>
                <a:latin typeface="Century Gothic" panose="020B0502020202020204" pitchFamily="34" charset="0"/>
              </a:rPr>
              <a:t>candi</a:t>
            </a:r>
            <a:r>
              <a:rPr lang="en-IN" sz="1500" dirty="0">
                <a:solidFill>
                  <a:schemeClr val="bg2">
                    <a:lumMod val="25000"/>
                  </a:schemeClr>
                </a:solidFill>
                <a:latin typeface="Century Gothic" panose="020B0502020202020204" pitchFamily="34" charset="0"/>
              </a:rPr>
              <a:t> was incorporated 2.5 years ago, with the intent of unlocking the potential of solar for SMEs which, until that time was a largely overlooked market, fiscally constrained and unable to readily embrace the transition to a sustainable and renewable future. </a:t>
            </a:r>
          </a:p>
          <a:p>
            <a:pPr lvl="0" eaLnBrk="1" fontAlgn="auto" hangingPunct="1">
              <a:spcBef>
                <a:spcPts val="0"/>
              </a:spcBef>
              <a:spcAft>
                <a:spcPts val="0"/>
              </a:spcAft>
              <a:defRPr/>
            </a:pPr>
            <a:endParaRPr lang="en-IN" sz="1500" dirty="0">
              <a:solidFill>
                <a:schemeClr val="bg2">
                  <a:lumMod val="25000"/>
                </a:schemeClr>
              </a:solidFill>
              <a:latin typeface="Century Gothic" panose="020B0502020202020204" pitchFamily="34" charset="0"/>
            </a:endParaRPr>
          </a:p>
          <a:p>
            <a:pPr lvl="0"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Equipped with a vision on how to streamline everything from contracts to credit screening for this sector, we initiated our journey in India with the invaluable support of USCIEF from very early on. Leveraging this assistance to realise our vision, </a:t>
            </a:r>
            <a:r>
              <a:rPr lang="en-IN" sz="1500" dirty="0" err="1">
                <a:solidFill>
                  <a:schemeClr val="bg2">
                    <a:lumMod val="25000"/>
                  </a:schemeClr>
                </a:solidFill>
                <a:latin typeface="Century Gothic" panose="020B0502020202020204" pitchFamily="34" charset="0"/>
              </a:rPr>
              <a:t>candi</a:t>
            </a:r>
            <a:r>
              <a:rPr lang="en-IN" sz="1500" dirty="0">
                <a:solidFill>
                  <a:schemeClr val="bg2">
                    <a:lumMod val="25000"/>
                  </a:schemeClr>
                </a:solidFill>
                <a:latin typeface="Century Gothic" panose="020B0502020202020204" pitchFamily="34" charset="0"/>
              </a:rPr>
              <a:t> now straddles two countries, has over 20 clients across almost 5MW and has successfully closed Series A as well as debt rounds with international investors.</a:t>
            </a:r>
          </a:p>
          <a:p>
            <a:pPr lvl="0" eaLnBrk="1" fontAlgn="auto" hangingPunct="1">
              <a:spcBef>
                <a:spcPts val="0"/>
              </a:spcBef>
              <a:spcAft>
                <a:spcPts val="0"/>
              </a:spcAft>
              <a:defRPr/>
            </a:pPr>
            <a:endParaRPr lang="en-IN" sz="1500" dirty="0">
              <a:latin typeface="Century Gothic" panose="020B0502020202020204" pitchFamily="34" charset="0"/>
            </a:endParaRPr>
          </a:p>
        </p:txBody>
      </p:sp>
      <p:sp>
        <p:nvSpPr>
          <p:cNvPr id="16" name="TextBox 15">
            <a:extLst>
              <a:ext uri="{FF2B5EF4-FFF2-40B4-BE49-F238E27FC236}">
                <a16:creationId xmlns:a16="http://schemas.microsoft.com/office/drawing/2014/main" id="{2A77339F-BC1C-4901-B4C0-D7CD8FCF538C}"/>
              </a:ext>
            </a:extLst>
          </p:cNvPr>
          <p:cNvSpPr txBox="1"/>
          <p:nvPr/>
        </p:nvSpPr>
        <p:spPr>
          <a:xfrm>
            <a:off x="4802935" y="4140382"/>
            <a:ext cx="3261065" cy="1731243"/>
          </a:xfrm>
          <a:prstGeom prst="rect">
            <a:avLst/>
          </a:prstGeom>
          <a:noFill/>
        </p:spPr>
        <p:txBody>
          <a:bodyPr wrap="square" rtlCol="0">
            <a:spAutoFit/>
          </a:bodyPr>
          <a:lstStyle/>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Clean energy capacity installed: 16.3 MW</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Direct or Indirect employment created: 41</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Clients signed on to solar: 50</a:t>
            </a:r>
          </a:p>
          <a:p>
            <a:pPr marL="285750" indent="-285750" eaLnBrk="1" fontAlgn="auto" hangingPunct="1">
              <a:spcBef>
                <a:spcPts val="0"/>
              </a:spcBef>
              <a:spcAft>
                <a:spcPts val="900"/>
              </a:spcAft>
              <a:buFont typeface="Arial" panose="020B0604020202020204" pitchFamily="34" charset="0"/>
              <a:buChar char="•"/>
              <a:defRPr/>
            </a:pPr>
            <a:endParaRPr lang="en-IN" sz="1400" b="1" dirty="0">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8EAF5C9D-4497-4B4E-8AB5-A8191673E196}"/>
              </a:ext>
            </a:extLst>
          </p:cNvPr>
          <p:cNvCxnSpPr>
            <a:cxnSpLocks/>
          </p:cNvCxnSpPr>
          <p:nvPr/>
        </p:nvCxnSpPr>
        <p:spPr>
          <a:xfrm>
            <a:off x="4802935" y="448841"/>
            <a:ext cx="1188720" cy="0"/>
          </a:xfrm>
          <a:prstGeom prst="line">
            <a:avLst/>
          </a:prstGeom>
          <a:ln w="44450">
            <a:solidFill>
              <a:srgbClr val="036C9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71F7D7-28D0-472D-B301-A6F4B7FAA919}"/>
              </a:ext>
            </a:extLst>
          </p:cNvPr>
          <p:cNvGrpSpPr/>
          <p:nvPr/>
        </p:nvGrpSpPr>
        <p:grpSpPr>
          <a:xfrm>
            <a:off x="8324618" y="4250953"/>
            <a:ext cx="3482621" cy="1919489"/>
            <a:chOff x="8317642" y="4269570"/>
            <a:chExt cx="3482621" cy="1919489"/>
          </a:xfrm>
        </p:grpSpPr>
        <p:sp>
          <p:nvSpPr>
            <p:cNvPr id="26" name="Rectangle 25">
              <a:extLst>
                <a:ext uri="{FF2B5EF4-FFF2-40B4-BE49-F238E27FC236}">
                  <a16:creationId xmlns:a16="http://schemas.microsoft.com/office/drawing/2014/main" id="{80C2312E-BE98-449B-842F-267C4D12C1BA}"/>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8A39905-0626-43F9-AA2F-51F26BCAA6D0}"/>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IN" sz="1100" dirty="0">
                  <a:solidFill>
                    <a:prstClr val="white"/>
                  </a:solidFill>
                  <a:latin typeface="Century Gothic" panose="020B0502020202020204" pitchFamily="34" charset="0"/>
                </a:rPr>
                <a:t>USICEF has been an important partner for Frontier Markets in its journey and helped us to further our mission of supporting rural women while addressing the electricity access challenges</a:t>
              </a: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9" name="Rectangle 28">
              <a:extLst>
                <a:ext uri="{FF2B5EF4-FFF2-40B4-BE49-F238E27FC236}">
                  <a16:creationId xmlns:a16="http://schemas.microsoft.com/office/drawing/2014/main" id="{D2855E6A-6ECA-471B-A2F0-525F5221F74B}"/>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Ajaita Shah</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Founder &amp; CEO</a:t>
              </a:r>
            </a:p>
          </p:txBody>
        </p:sp>
        <p:cxnSp>
          <p:nvCxnSpPr>
            <p:cNvPr id="30" name="Straight Connector 29">
              <a:extLst>
                <a:ext uri="{FF2B5EF4-FFF2-40B4-BE49-F238E27FC236}">
                  <a16:creationId xmlns:a16="http://schemas.microsoft.com/office/drawing/2014/main" id="{51E81D5C-24CA-40AE-B765-34008243B6E8}"/>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About | Frontier Markets">
            <a:extLst>
              <a:ext uri="{FF2B5EF4-FFF2-40B4-BE49-F238E27FC236}">
                <a16:creationId xmlns:a16="http://schemas.microsoft.com/office/drawing/2014/main" id="{F70DE62B-6611-464A-8949-53DA04FDD1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46"/>
          <a:stretch/>
        </p:blipFill>
        <p:spPr bwMode="auto">
          <a:xfrm>
            <a:off x="8324618" y="4251105"/>
            <a:ext cx="782376" cy="76483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1920F0C-6736-4E7B-B22B-DAE40367A4F4}"/>
              </a:ext>
            </a:extLst>
          </p:cNvPr>
          <p:cNvGrpSpPr/>
          <p:nvPr/>
        </p:nvGrpSpPr>
        <p:grpSpPr>
          <a:xfrm>
            <a:off x="8324618" y="4250953"/>
            <a:ext cx="3482621" cy="1919489"/>
            <a:chOff x="8317642" y="4269570"/>
            <a:chExt cx="3482621" cy="1919489"/>
          </a:xfrm>
        </p:grpSpPr>
        <p:sp>
          <p:nvSpPr>
            <p:cNvPr id="21" name="Rectangle 20">
              <a:extLst>
                <a:ext uri="{FF2B5EF4-FFF2-40B4-BE49-F238E27FC236}">
                  <a16:creationId xmlns:a16="http://schemas.microsoft.com/office/drawing/2014/main" id="{BDD704A9-7B3E-4436-84F2-AF24D7832B3C}"/>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4D4EC2A-61CF-4AC3-8B26-2494D7581B90}"/>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lang="en-US" sz="1100" dirty="0">
                  <a:solidFill>
                    <a:prstClr val="white"/>
                  </a:solidFill>
                  <a:latin typeface="Century Gothic" panose="020B0502020202020204" pitchFamily="34" charset="0"/>
                </a:rPr>
                <a:t>“</a:t>
              </a:r>
              <a:r>
                <a:rPr lang="en-IN" sz="1100" dirty="0">
                  <a:solidFill>
                    <a:prstClr val="white"/>
                  </a:solidFill>
                  <a:latin typeface="Century Gothic" panose="020B0502020202020204" pitchFamily="34" charset="0"/>
                </a:rPr>
                <a:t>Our mission is ‘Power, Everywhere’. USICEF has been a valuable partner of OMC in our efforts to fuel growth . They provided us with timely catalytic support that enabled the same.</a:t>
              </a:r>
              <a:r>
                <a:rPr lang="en-US" sz="1100" dirty="0">
                  <a:solidFill>
                    <a:prstClr val="white"/>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6299FD8B-A375-4123-A61C-F7DFC596CF21}"/>
                </a:ext>
              </a:extLst>
            </p:cNvPr>
            <p:cNvSpPr/>
            <p:nvPr/>
          </p:nvSpPr>
          <p:spPr>
            <a:xfrm>
              <a:off x="9145695" y="4436620"/>
              <a:ext cx="2591504" cy="430887"/>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Rohit Chandra</a:t>
              </a:r>
              <a:br>
                <a:rPr lang="en-IN" sz="1100" b="1" dirty="0">
                  <a:solidFill>
                    <a:prstClr val="white"/>
                  </a:solidFill>
                  <a:latin typeface="Century Gothic" panose="020B0502020202020204" pitchFamily="34" charset="0"/>
                </a:rPr>
              </a:br>
              <a:r>
                <a:rPr lang="en-IN" sz="1100" b="1" dirty="0">
                  <a:solidFill>
                    <a:prstClr val="white"/>
                  </a:solidFill>
                  <a:latin typeface="Century Gothic" panose="020B0502020202020204" pitchFamily="34" charset="0"/>
                </a:rPr>
                <a:t>CEO, OMC Power</a:t>
              </a:r>
            </a:p>
          </p:txBody>
        </p:sp>
        <p:cxnSp>
          <p:nvCxnSpPr>
            <p:cNvPr id="31" name="Straight Connector 30">
              <a:extLst>
                <a:ext uri="{FF2B5EF4-FFF2-40B4-BE49-F238E27FC236}">
                  <a16:creationId xmlns:a16="http://schemas.microsoft.com/office/drawing/2014/main" id="{0E676399-787A-4FAC-97EA-E7375A09F920}"/>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2" name="Picture 31" descr="A person wearing a suit and tie smiling at the camera&#10;&#10;Description automatically generated">
            <a:extLst>
              <a:ext uri="{FF2B5EF4-FFF2-40B4-BE49-F238E27FC236}">
                <a16:creationId xmlns:a16="http://schemas.microsoft.com/office/drawing/2014/main" id="{66E51C02-B3F8-4D96-A160-E6DBF09AB5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
          <a:stretch/>
        </p:blipFill>
        <p:spPr>
          <a:xfrm>
            <a:off x="8324042" y="4254731"/>
            <a:ext cx="749491" cy="762721"/>
          </a:xfrm>
          <a:prstGeom prst="rect">
            <a:avLst/>
          </a:prstGeom>
        </p:spPr>
      </p:pic>
      <p:grpSp>
        <p:nvGrpSpPr>
          <p:cNvPr id="33" name="Group 32">
            <a:extLst>
              <a:ext uri="{FF2B5EF4-FFF2-40B4-BE49-F238E27FC236}">
                <a16:creationId xmlns:a16="http://schemas.microsoft.com/office/drawing/2014/main" id="{0046DFAE-E83D-4573-A634-A42F34C0164C}"/>
              </a:ext>
            </a:extLst>
          </p:cNvPr>
          <p:cNvGrpSpPr/>
          <p:nvPr/>
        </p:nvGrpSpPr>
        <p:grpSpPr>
          <a:xfrm>
            <a:off x="8324618" y="4250953"/>
            <a:ext cx="3482621" cy="1919489"/>
            <a:chOff x="8317642" y="4269570"/>
            <a:chExt cx="3482621" cy="1919489"/>
          </a:xfrm>
        </p:grpSpPr>
        <p:sp>
          <p:nvSpPr>
            <p:cNvPr id="34" name="Rectangle 33">
              <a:extLst>
                <a:ext uri="{FF2B5EF4-FFF2-40B4-BE49-F238E27FC236}">
                  <a16:creationId xmlns:a16="http://schemas.microsoft.com/office/drawing/2014/main" id="{632E2C0A-672D-484C-B6EB-E6E80B25537C}"/>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93D4A3EA-11E0-4E9A-AFC1-EC07F6BB8EEF}"/>
                </a:ext>
              </a:extLst>
            </p:cNvPr>
            <p:cNvSpPr txBox="1"/>
            <p:nvPr/>
          </p:nvSpPr>
          <p:spPr>
            <a:xfrm>
              <a:off x="8403512" y="5068858"/>
              <a:ext cx="3275389" cy="1107996"/>
            </a:xfrm>
            <a:prstGeom prst="rect">
              <a:avLst/>
            </a:prstGeom>
            <a:noFill/>
          </p:spPr>
          <p:txBody>
            <a:bodyPr wrap="square" rtlCol="0">
              <a:spAutoFit/>
            </a:bodyPr>
            <a:lstStyle/>
            <a:p>
              <a:pPr lvl="0" eaLnBrk="1" fontAlgn="auto" hangingPunct="1">
                <a:spcBef>
                  <a:spcPts val="0"/>
                </a:spcBef>
                <a:spcAft>
                  <a:spcPts val="600"/>
                </a:spcAft>
                <a:defRPr/>
              </a:pP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IN" sz="1100" dirty="0">
                  <a:solidFill>
                    <a:prstClr val="white"/>
                  </a:solidFill>
                  <a:latin typeface="Century Gothic" panose="020B0502020202020204" pitchFamily="34" charset="0"/>
                </a:rPr>
                <a:t>USCIEF was instrumental in allowing </a:t>
              </a:r>
              <a:r>
                <a:rPr lang="en-IN" sz="1100" dirty="0" err="1">
                  <a:solidFill>
                    <a:prstClr val="white"/>
                  </a:solidFill>
                  <a:latin typeface="Century Gothic" panose="020B0502020202020204" pitchFamily="34" charset="0"/>
                </a:rPr>
                <a:t>candi</a:t>
              </a:r>
              <a:r>
                <a:rPr lang="en-IN" sz="1100" dirty="0">
                  <a:solidFill>
                    <a:prstClr val="white"/>
                  </a:solidFill>
                  <a:latin typeface="Century Gothic" panose="020B0502020202020204" pitchFamily="34" charset="0"/>
                </a:rPr>
                <a:t> to focus on the building blocks of an investable/lendable company far earlier in its journey than would otherwise have been possible, ultimately accelerating </a:t>
              </a:r>
              <a:r>
                <a:rPr lang="en-IN" sz="1100" dirty="0" err="1">
                  <a:solidFill>
                    <a:prstClr val="white"/>
                  </a:solidFill>
                  <a:latin typeface="Century Gothic" panose="020B0502020202020204" pitchFamily="34" charset="0"/>
                </a:rPr>
                <a:t>candi’s</a:t>
              </a:r>
              <a:r>
                <a:rPr lang="en-IN" sz="1100" dirty="0">
                  <a:solidFill>
                    <a:prstClr val="white"/>
                  </a:solidFill>
                  <a:latin typeface="Century Gothic" panose="020B0502020202020204" pitchFamily="34" charset="0"/>
                </a:rPr>
                <a:t> growth and impact.</a:t>
              </a: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40" name="Rectangle 39">
              <a:extLst>
                <a:ext uri="{FF2B5EF4-FFF2-40B4-BE49-F238E27FC236}">
                  <a16:creationId xmlns:a16="http://schemas.microsoft.com/office/drawing/2014/main" id="{D9FF65DF-6779-47FD-BD46-C5A9122D56AA}"/>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Philippe </a:t>
              </a:r>
              <a:r>
                <a:rPr lang="en-IN" sz="1100" b="1" dirty="0" err="1">
                  <a:solidFill>
                    <a:prstClr val="white"/>
                  </a:solidFill>
                  <a:latin typeface="Century Gothic" panose="020B0502020202020204" pitchFamily="34" charset="0"/>
                </a:rPr>
                <a:t>Flamand</a:t>
              </a:r>
              <a:r>
                <a:rPr lang="en-IN" sz="1100" b="1" dirty="0">
                  <a:solidFill>
                    <a:prstClr val="white"/>
                  </a:solidFill>
                  <a:latin typeface="Century Gothic" panose="020B0502020202020204" pitchFamily="34" charset="0"/>
                </a:rPr>
                <a:t>, </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CEO, </a:t>
              </a:r>
              <a:r>
                <a:rPr lang="en-IN" sz="1100" b="1" dirty="0" err="1">
                  <a:solidFill>
                    <a:prstClr val="white"/>
                  </a:solidFill>
                  <a:latin typeface="Century Gothic" panose="020B0502020202020204" pitchFamily="34" charset="0"/>
                </a:rPr>
                <a:t>candi</a:t>
              </a:r>
              <a:r>
                <a:rPr lang="en-IN" sz="1100" b="1" dirty="0">
                  <a:solidFill>
                    <a:prstClr val="white"/>
                  </a:solidFill>
                  <a:latin typeface="Century Gothic" panose="020B0502020202020204" pitchFamily="34" charset="0"/>
                </a:rPr>
                <a:t> solar</a:t>
              </a:r>
            </a:p>
          </p:txBody>
        </p:sp>
        <p:cxnSp>
          <p:nvCxnSpPr>
            <p:cNvPr id="41" name="Straight Connector 40">
              <a:extLst>
                <a:ext uri="{FF2B5EF4-FFF2-40B4-BE49-F238E27FC236}">
                  <a16:creationId xmlns:a16="http://schemas.microsoft.com/office/drawing/2014/main" id="{510C6E6B-E631-4B4B-ACA4-DDDD44AEAEC9}"/>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2" name="image1.png">
            <a:extLst>
              <a:ext uri="{FF2B5EF4-FFF2-40B4-BE49-F238E27FC236}">
                <a16:creationId xmlns:a16="http://schemas.microsoft.com/office/drawing/2014/main" id="{EE2D448C-739F-4643-9E83-D96130A69595}"/>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8324618" y="4246683"/>
            <a:ext cx="764989" cy="759320"/>
          </a:xfrm>
          <a:prstGeom prst="rect">
            <a:avLst/>
          </a:prstGeom>
          <a:ln/>
        </p:spPr>
      </p:pic>
      <p:grpSp>
        <p:nvGrpSpPr>
          <p:cNvPr id="61" name="Group 60">
            <a:extLst>
              <a:ext uri="{FF2B5EF4-FFF2-40B4-BE49-F238E27FC236}">
                <a16:creationId xmlns:a16="http://schemas.microsoft.com/office/drawing/2014/main" id="{4DA55F52-10C6-4C6C-BF86-44BA2A311C9D}"/>
              </a:ext>
            </a:extLst>
          </p:cNvPr>
          <p:cNvGrpSpPr/>
          <p:nvPr/>
        </p:nvGrpSpPr>
        <p:grpSpPr>
          <a:xfrm>
            <a:off x="651443" y="710521"/>
            <a:ext cx="3830425" cy="855821"/>
            <a:chOff x="651443" y="710521"/>
            <a:chExt cx="3830425" cy="855821"/>
          </a:xfrm>
        </p:grpSpPr>
        <p:sp>
          <p:nvSpPr>
            <p:cNvPr id="62" name="Rectangle 61">
              <a:extLst>
                <a:ext uri="{FF2B5EF4-FFF2-40B4-BE49-F238E27FC236}">
                  <a16:creationId xmlns:a16="http://schemas.microsoft.com/office/drawing/2014/main" id="{7166825B-1DAC-4B90-BD22-AC0FC8A4AD7C}"/>
                </a:ext>
              </a:extLst>
            </p:cNvPr>
            <p:cNvSpPr/>
            <p:nvPr/>
          </p:nvSpPr>
          <p:spPr>
            <a:xfrm>
              <a:off x="651443" y="1104677"/>
              <a:ext cx="383042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Century Gothic" panose="020B0502020202020204" pitchFamily="34" charset="0"/>
                </a:rPr>
                <a:t>candi</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054EE05E-8468-40F0-BEBD-473A33183D6A}"/>
                </a:ext>
              </a:extLst>
            </p:cNvPr>
            <p:cNvSpPr txBox="1"/>
            <p:nvPr/>
          </p:nvSpPr>
          <p:spPr>
            <a:xfrm>
              <a:off x="655476" y="710521"/>
              <a:ext cx="3252495" cy="369332"/>
            </a:xfrm>
            <a:prstGeom prst="rect">
              <a:avLst/>
            </a:prstGeom>
            <a:noFill/>
          </p:spPr>
          <p:txBody>
            <a:bodyPr wrap="square" rtlCol="0">
              <a:spAutoFit/>
            </a:bodyPr>
            <a:lstStyle/>
            <a:p>
              <a:r>
                <a:rPr lang="en-US" dirty="0">
                  <a:solidFill>
                    <a:prstClr val="white"/>
                  </a:solidFill>
                  <a:latin typeface="Century Gothic" panose="020B0502020202020204" pitchFamily="34" charset="0"/>
                </a:rPr>
                <a:t>Case Study</a:t>
              </a:r>
              <a:endParaRPr lang="en-US" dirty="0"/>
            </a:p>
          </p:txBody>
        </p:sp>
        <p:cxnSp>
          <p:nvCxnSpPr>
            <p:cNvPr id="64" name="Straight Connector 63">
              <a:extLst>
                <a:ext uri="{FF2B5EF4-FFF2-40B4-BE49-F238E27FC236}">
                  <a16:creationId xmlns:a16="http://schemas.microsoft.com/office/drawing/2014/main" id="{2CD2B302-9F66-4783-96F7-4EC16149CBD0}"/>
                </a:ext>
              </a:extLst>
            </p:cNvPr>
            <p:cNvCxnSpPr>
              <a:cxnSpLocks/>
            </p:cNvCxnSpPr>
            <p:nvPr/>
          </p:nvCxnSpPr>
          <p:spPr>
            <a:xfrm>
              <a:off x="764236" y="1092973"/>
              <a:ext cx="155448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69E0EB2-CD88-00AD-08F4-71BD304FACD9}"/>
              </a:ext>
            </a:extLst>
          </p:cNvPr>
          <p:cNvSpPr txBox="1"/>
          <p:nvPr/>
        </p:nvSpPr>
        <p:spPr>
          <a:xfrm>
            <a:off x="4802935" y="3527318"/>
            <a:ext cx="5607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C97"/>
                </a:solidFill>
                <a:effectLst/>
                <a:uLnTx/>
                <a:uFillTx/>
                <a:latin typeface="Century Gothic" panose="020B0502020202020204" pitchFamily="34" charset="0"/>
                <a:ea typeface="+mn-ea"/>
                <a:cs typeface="+mn-cs"/>
              </a:rPr>
              <a:t>PROGRESS TO DATE </a:t>
            </a:r>
          </a:p>
        </p:txBody>
      </p:sp>
      <p:cxnSp>
        <p:nvCxnSpPr>
          <p:cNvPr id="36" name="Straight Connector 35">
            <a:extLst>
              <a:ext uri="{FF2B5EF4-FFF2-40B4-BE49-F238E27FC236}">
                <a16:creationId xmlns:a16="http://schemas.microsoft.com/office/drawing/2014/main" id="{B591ADB1-2341-342B-4C3C-5BCFCD3A257F}"/>
              </a:ext>
            </a:extLst>
          </p:cNvPr>
          <p:cNvCxnSpPr>
            <a:cxnSpLocks/>
          </p:cNvCxnSpPr>
          <p:nvPr/>
        </p:nvCxnSpPr>
        <p:spPr>
          <a:xfrm>
            <a:off x="4802935" y="3971428"/>
            <a:ext cx="6997328"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63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6CF124-3864-EF40-9F67-A595C0CACC9E}"/>
              </a:ext>
            </a:extLst>
          </p:cNvPr>
          <p:cNvSpPr txBox="1"/>
          <p:nvPr/>
        </p:nvSpPr>
        <p:spPr>
          <a:xfrm>
            <a:off x="489977" y="776269"/>
            <a:ext cx="5190388" cy="2011320"/>
          </a:xfrm>
          <a:prstGeom prst="rect">
            <a:avLst/>
          </a:prstGeom>
          <a:noFill/>
        </p:spPr>
        <p:txBody>
          <a:bodyPr wrap="square" rtlCol="0">
            <a:spAutoFit/>
          </a:bodyPr>
          <a:lstStyle/>
          <a:p>
            <a:pPr lvl="0" eaLnBrk="1" fontAlgn="auto" hangingPunct="1">
              <a:lnSpc>
                <a:spcPts val="3700"/>
              </a:lnSpc>
              <a:spcBef>
                <a:spcPts val="0"/>
              </a:spcBef>
              <a:spcAft>
                <a:spcPts val="0"/>
              </a:spcAft>
              <a:defRPr/>
            </a:pPr>
            <a:r>
              <a:rPr lang="en-US" sz="2800" b="1" dirty="0">
                <a:solidFill>
                  <a:srgbClr val="036C97"/>
                </a:solidFill>
                <a:latin typeface="+mn-lt"/>
              </a:rPr>
              <a:t>USICEF IMPACT: </a:t>
            </a:r>
            <a:r>
              <a:rPr lang="en-US" sz="2800" dirty="0">
                <a:solidFill>
                  <a:srgbClr val="036C97"/>
                </a:solidFill>
                <a:latin typeface="+mn-lt"/>
              </a:rPr>
              <a:t>Maximizing philanthropic impact to scale distributed solar energy in India</a:t>
            </a:r>
            <a:endParaRPr lang="en-US" sz="2800" dirty="0"/>
          </a:p>
        </p:txBody>
      </p:sp>
      <p:pic>
        <p:nvPicPr>
          <p:cNvPr id="4" name="Picture 3" descr="A picture containing mountain, sunset, nature&#10;&#10;Description automatically generated">
            <a:extLst>
              <a:ext uri="{FF2B5EF4-FFF2-40B4-BE49-F238E27FC236}">
                <a16:creationId xmlns:a16="http://schemas.microsoft.com/office/drawing/2014/main" id="{B6EFDD97-7D55-4AA3-808F-D7B754764BF9}"/>
              </a:ext>
            </a:extLst>
          </p:cNvPr>
          <p:cNvPicPr>
            <a:picLocks noChangeAspect="1"/>
          </p:cNvPicPr>
          <p:nvPr/>
        </p:nvPicPr>
        <p:blipFill rotWithShape="1">
          <a:blip r:embed="rId3"/>
          <a:srcRect l="52458" t="42918" r="20404"/>
          <a:stretch/>
        </p:blipFill>
        <p:spPr>
          <a:xfrm>
            <a:off x="6232357" y="0"/>
            <a:ext cx="5959643" cy="6858001"/>
          </a:xfrm>
          <a:prstGeom prst="rect">
            <a:avLst/>
          </a:prstGeom>
        </p:spPr>
      </p:pic>
      <p:sp>
        <p:nvSpPr>
          <p:cNvPr id="5" name="TextBox 4">
            <a:extLst>
              <a:ext uri="{FF2B5EF4-FFF2-40B4-BE49-F238E27FC236}">
                <a16:creationId xmlns:a16="http://schemas.microsoft.com/office/drawing/2014/main" id="{1D520DB4-CB71-4357-88D8-A8D54F39E93C}"/>
              </a:ext>
            </a:extLst>
          </p:cNvPr>
          <p:cNvSpPr txBox="1"/>
          <p:nvPr/>
        </p:nvSpPr>
        <p:spPr>
          <a:xfrm>
            <a:off x="489976" y="3149710"/>
            <a:ext cx="5340017" cy="2932021"/>
          </a:xfrm>
          <a:prstGeom prst="rect">
            <a:avLst/>
          </a:prstGeom>
          <a:noFill/>
        </p:spPr>
        <p:txBody>
          <a:bodyPr wrap="square" rtlCol="0">
            <a:spAutoFit/>
          </a:bodyPr>
          <a:lstStyle/>
          <a:p>
            <a:pPr>
              <a:lnSpc>
                <a:spcPts val="2800"/>
              </a:lnSpc>
            </a:pPr>
            <a:r>
              <a:rPr lang="en-US" sz="2000" dirty="0">
                <a:solidFill>
                  <a:schemeClr val="bg2">
                    <a:lumMod val="25000"/>
                  </a:schemeClr>
                </a:solidFill>
                <a:latin typeface="Century Gothic"/>
              </a:rPr>
              <a:t>USICEF is India’s first project preparation facility (PPF) to help mobilize small- and mid-scale distributed solar energy projects. It is unique in its private PPF structure with reuse of grants, a new financially suitable and scalable approach to renewable energy and energy access philanthropy.</a:t>
            </a:r>
          </a:p>
        </p:txBody>
      </p:sp>
      <p:sp>
        <p:nvSpPr>
          <p:cNvPr id="6" name="TextBox 5">
            <a:extLst>
              <a:ext uri="{FF2B5EF4-FFF2-40B4-BE49-F238E27FC236}">
                <a16:creationId xmlns:a16="http://schemas.microsoft.com/office/drawing/2014/main" id="{36F0D76D-C616-4524-AD30-98F02FF10E5C}"/>
              </a:ext>
            </a:extLst>
          </p:cNvPr>
          <p:cNvSpPr txBox="1"/>
          <p:nvPr/>
        </p:nvSpPr>
        <p:spPr>
          <a:xfrm>
            <a:off x="6629400" y="4558237"/>
            <a:ext cx="5317957" cy="1938992"/>
          </a:xfrm>
          <a:prstGeom prst="rect">
            <a:avLst/>
          </a:prstGeom>
          <a:noFill/>
        </p:spPr>
        <p:txBody>
          <a:bodyPr wrap="square" rtlCol="0">
            <a:spAutoFit/>
          </a:bodyPr>
          <a:lstStyle/>
          <a:p>
            <a:r>
              <a:rPr lang="en-US" sz="2400" b="1" dirty="0">
                <a:solidFill>
                  <a:schemeClr val="bg1"/>
                </a:solidFill>
                <a:latin typeface="Century Gothic"/>
              </a:rPr>
              <a:t>Since launching in 2016, USICEF supported 47 solar power projects, which went on to mobilize 30x in commercial debt over the initial grants provided.</a:t>
            </a:r>
          </a:p>
        </p:txBody>
      </p:sp>
    </p:spTree>
    <p:extLst>
      <p:ext uri="{BB962C8B-B14F-4D97-AF65-F5344CB8AC3E}">
        <p14:creationId xmlns:p14="http://schemas.microsoft.com/office/powerpoint/2010/main" val="3256696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CF5010C-5EBF-4294-B4C1-98AFD29DB1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8"/>
          <a:stretch/>
        </p:blipFill>
        <p:spPr>
          <a:xfrm>
            <a:off x="485302" y="437743"/>
            <a:ext cx="3916296" cy="5982514"/>
          </a:xfrm>
          <a:prstGeom prst="rect">
            <a:avLst/>
          </a:prstGeom>
        </p:spPr>
      </p:pic>
      <p:sp>
        <p:nvSpPr>
          <p:cNvPr id="15" name="TextBox 14">
            <a:extLst>
              <a:ext uri="{FF2B5EF4-FFF2-40B4-BE49-F238E27FC236}">
                <a16:creationId xmlns:a16="http://schemas.microsoft.com/office/drawing/2014/main" id="{26B0989E-BB72-4463-89CE-C3A9E64774D8}"/>
              </a:ext>
            </a:extLst>
          </p:cNvPr>
          <p:cNvSpPr txBox="1"/>
          <p:nvPr/>
        </p:nvSpPr>
        <p:spPr>
          <a:xfrm>
            <a:off x="4802934" y="624880"/>
            <a:ext cx="7042217" cy="2631490"/>
          </a:xfrm>
          <a:prstGeom prst="rect">
            <a:avLst/>
          </a:prstGeom>
          <a:noFill/>
        </p:spPr>
        <p:txBody>
          <a:bodyPr wrap="square" rtlCol="0">
            <a:spAutoFit/>
          </a:bodyPr>
          <a:lstStyle/>
          <a:p>
            <a:pPr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HCT Sun had sought and received USICEF’s grant a couple of years back for strengthening its internal business process, with regards to financial parameters for our business model, technical standards, health and safety standards, credit analysis tools for our customer segment, and legal contracts for our projects.</a:t>
            </a:r>
          </a:p>
          <a:p>
            <a:pPr eaLnBrk="1" fontAlgn="auto" hangingPunct="1">
              <a:spcBef>
                <a:spcPts val="0"/>
              </a:spcBef>
              <a:spcAft>
                <a:spcPts val="0"/>
              </a:spcAft>
              <a:defRPr/>
            </a:pPr>
            <a:endParaRPr lang="en-IN" sz="1500" dirty="0">
              <a:solidFill>
                <a:schemeClr val="bg2">
                  <a:lumMod val="25000"/>
                </a:schemeClr>
              </a:solidFill>
              <a:latin typeface="Century Gothic" panose="020B0502020202020204" pitchFamily="34" charset="0"/>
            </a:endParaRPr>
          </a:p>
          <a:p>
            <a:pPr eaLnBrk="1" fontAlgn="auto" hangingPunct="1">
              <a:spcBef>
                <a:spcPts val="0"/>
              </a:spcBef>
              <a:spcAft>
                <a:spcPts val="0"/>
              </a:spcAft>
              <a:defRPr/>
            </a:pPr>
            <a:r>
              <a:rPr lang="en-IN" sz="1500" dirty="0">
                <a:solidFill>
                  <a:schemeClr val="bg2">
                    <a:lumMod val="25000"/>
                  </a:schemeClr>
                </a:solidFill>
                <a:latin typeface="Century Gothic" panose="020B0502020202020204" pitchFamily="34" charset="0"/>
              </a:rPr>
              <a:t>Thanks to USICEF’s support, we could engage with the best consultants from across the country in these fields. Their support was especially helpful in our business operations since we were trying to introduce a concept to a largely uncharted area.</a:t>
            </a:r>
          </a:p>
          <a:p>
            <a:pPr eaLnBrk="1" fontAlgn="auto" hangingPunct="1">
              <a:spcBef>
                <a:spcPts val="0"/>
              </a:spcBef>
              <a:spcAft>
                <a:spcPts val="0"/>
              </a:spcAft>
              <a:defRPr/>
            </a:pPr>
            <a:endParaRPr lang="en-US" sz="1500" dirty="0">
              <a:solidFill>
                <a:schemeClr val="bg2">
                  <a:lumMod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2A77339F-BC1C-4901-B4C0-D7CD8FCF538C}"/>
              </a:ext>
            </a:extLst>
          </p:cNvPr>
          <p:cNvSpPr txBox="1"/>
          <p:nvPr/>
        </p:nvSpPr>
        <p:spPr>
          <a:xfrm>
            <a:off x="4802935" y="4142710"/>
            <a:ext cx="3333065" cy="2277547"/>
          </a:xfrm>
          <a:prstGeom prst="rect">
            <a:avLst/>
          </a:prstGeom>
          <a:noFill/>
        </p:spPr>
        <p:txBody>
          <a:bodyPr wrap="square" rtlCol="0">
            <a:spAutoFit/>
          </a:bodyPr>
          <a:lstStyle/>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Signed up over 6,600 </a:t>
            </a:r>
            <a:r>
              <a:rPr lang="en-IN" sz="1400" b="1" dirty="0" err="1">
                <a:solidFill>
                  <a:schemeClr val="bg2">
                    <a:lumMod val="25000"/>
                  </a:schemeClr>
                </a:solidFill>
                <a:latin typeface="Century Gothic" panose="020B0502020202020204" pitchFamily="34" charset="0"/>
              </a:rPr>
              <a:t>kWp</a:t>
            </a:r>
            <a:r>
              <a:rPr lang="en-IN" sz="1400" b="1" dirty="0">
                <a:solidFill>
                  <a:schemeClr val="bg2">
                    <a:lumMod val="25000"/>
                  </a:schemeClr>
                </a:solidFill>
                <a:latin typeface="Century Gothic" panose="020B0502020202020204" pitchFamily="34" charset="0"/>
              </a:rPr>
              <a:t> worth of projects</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 4,500 </a:t>
            </a:r>
            <a:r>
              <a:rPr lang="en-IN" sz="1400" b="1" dirty="0" err="1">
                <a:solidFill>
                  <a:schemeClr val="bg2">
                    <a:lumMod val="25000"/>
                  </a:schemeClr>
                </a:solidFill>
                <a:latin typeface="Century Gothic" panose="020B0502020202020204" pitchFamily="34" charset="0"/>
              </a:rPr>
              <a:t>kWp</a:t>
            </a:r>
            <a:r>
              <a:rPr lang="en-IN" sz="1400" b="1" dirty="0">
                <a:solidFill>
                  <a:schemeClr val="bg2">
                    <a:lumMod val="25000"/>
                  </a:schemeClr>
                </a:solidFill>
                <a:latin typeface="Century Gothic" panose="020B0502020202020204" pitchFamily="34" charset="0"/>
              </a:rPr>
              <a:t> revenue generating projects </a:t>
            </a:r>
          </a:p>
          <a:p>
            <a:pPr marL="285750" indent="-285750" eaLnBrk="1" fontAlgn="auto" hangingPunct="1">
              <a:spcBef>
                <a:spcPts val="0"/>
              </a:spcBef>
              <a:spcAft>
                <a:spcPts val="900"/>
              </a:spcAft>
              <a:buFont typeface="Arial" panose="020B0604020202020204" pitchFamily="34" charset="0"/>
              <a:buChar char="•"/>
              <a:defRPr/>
            </a:pPr>
            <a:r>
              <a:rPr lang="en-IN" sz="1400" b="1" dirty="0">
                <a:solidFill>
                  <a:schemeClr val="bg2">
                    <a:lumMod val="25000"/>
                  </a:schemeClr>
                </a:solidFill>
                <a:latin typeface="Century Gothic" panose="020B0502020202020204" pitchFamily="34" charset="0"/>
              </a:rPr>
              <a:t>3,900 </a:t>
            </a:r>
            <a:r>
              <a:rPr lang="en-IN" sz="1400" b="1" dirty="0" err="1">
                <a:solidFill>
                  <a:schemeClr val="bg2">
                    <a:lumMod val="25000"/>
                  </a:schemeClr>
                </a:solidFill>
                <a:latin typeface="Century Gothic" panose="020B0502020202020204" pitchFamily="34" charset="0"/>
              </a:rPr>
              <a:t>kWp</a:t>
            </a:r>
            <a:r>
              <a:rPr lang="en-IN" sz="1400" b="1" dirty="0">
                <a:solidFill>
                  <a:schemeClr val="bg2">
                    <a:lumMod val="25000"/>
                  </a:schemeClr>
                </a:solidFill>
                <a:latin typeface="Century Gothic" panose="020B0502020202020204" pitchFamily="34" charset="0"/>
              </a:rPr>
              <a:t> in projects ready to come online by early 2021</a:t>
            </a:r>
          </a:p>
          <a:p>
            <a:pPr marL="285750" indent="-285750" eaLnBrk="1" fontAlgn="auto" hangingPunct="1">
              <a:spcBef>
                <a:spcPts val="0"/>
              </a:spcBef>
              <a:spcAft>
                <a:spcPts val="900"/>
              </a:spcAft>
              <a:buFont typeface="Arial" panose="020B0604020202020204" pitchFamily="34" charset="0"/>
              <a:buChar char="•"/>
              <a:defRPr/>
            </a:pPr>
            <a:endParaRPr lang="en-US" sz="1400" b="1" dirty="0">
              <a:solidFill>
                <a:schemeClr val="bg2">
                  <a:lumMod val="25000"/>
                </a:schemeClr>
              </a:solidFill>
              <a:latin typeface="Century Gothic" panose="020B0502020202020204" pitchFamily="34" charset="0"/>
            </a:endParaRPr>
          </a:p>
          <a:p>
            <a:pPr eaLnBrk="1" fontAlgn="auto" hangingPunct="1">
              <a:spcBef>
                <a:spcPts val="0"/>
              </a:spcBef>
              <a:spcAft>
                <a:spcPts val="900"/>
              </a:spcAft>
              <a:defRPr/>
            </a:pPr>
            <a:endParaRPr lang="en-US" sz="1400" b="1" dirty="0">
              <a:solidFill>
                <a:schemeClr val="bg2">
                  <a:lumMod val="25000"/>
                </a:schemeClr>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8EAF5C9D-4497-4B4E-8AB5-A8191673E196}"/>
              </a:ext>
            </a:extLst>
          </p:cNvPr>
          <p:cNvCxnSpPr>
            <a:cxnSpLocks/>
          </p:cNvCxnSpPr>
          <p:nvPr/>
        </p:nvCxnSpPr>
        <p:spPr>
          <a:xfrm>
            <a:off x="4802935" y="492251"/>
            <a:ext cx="1188720" cy="0"/>
          </a:xfrm>
          <a:prstGeom prst="line">
            <a:avLst/>
          </a:prstGeom>
          <a:ln w="44450">
            <a:solidFill>
              <a:srgbClr val="036C9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61482F-5829-4DB8-B34F-355C80CC84CF}"/>
              </a:ext>
            </a:extLst>
          </p:cNvPr>
          <p:cNvSpPr txBox="1"/>
          <p:nvPr/>
        </p:nvSpPr>
        <p:spPr>
          <a:xfrm>
            <a:off x="4802935" y="3527318"/>
            <a:ext cx="5607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36C97"/>
                </a:solidFill>
                <a:effectLst/>
                <a:uLnTx/>
                <a:uFillTx/>
                <a:latin typeface="Century Gothic" panose="020B0502020202020204" pitchFamily="34" charset="0"/>
                <a:ea typeface="+mn-ea"/>
                <a:cs typeface="+mn-cs"/>
              </a:rPr>
              <a:t>PROGRESS TO DATE </a:t>
            </a:r>
          </a:p>
        </p:txBody>
      </p:sp>
      <p:cxnSp>
        <p:nvCxnSpPr>
          <p:cNvPr id="24" name="Straight Connector 23">
            <a:extLst>
              <a:ext uri="{FF2B5EF4-FFF2-40B4-BE49-F238E27FC236}">
                <a16:creationId xmlns:a16="http://schemas.microsoft.com/office/drawing/2014/main" id="{AACEF5D3-5676-4F77-B0F3-F0849A2DE66B}"/>
              </a:ext>
            </a:extLst>
          </p:cNvPr>
          <p:cNvCxnSpPr>
            <a:cxnSpLocks/>
          </p:cNvCxnSpPr>
          <p:nvPr/>
        </p:nvCxnSpPr>
        <p:spPr>
          <a:xfrm>
            <a:off x="4802935" y="3971428"/>
            <a:ext cx="6997328"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71F7D7-28D0-472D-B301-A6F4B7FAA919}"/>
              </a:ext>
            </a:extLst>
          </p:cNvPr>
          <p:cNvGrpSpPr/>
          <p:nvPr/>
        </p:nvGrpSpPr>
        <p:grpSpPr>
          <a:xfrm>
            <a:off x="8317642" y="4179611"/>
            <a:ext cx="3482621" cy="1919489"/>
            <a:chOff x="8317642" y="4269570"/>
            <a:chExt cx="3482621" cy="1919489"/>
          </a:xfrm>
        </p:grpSpPr>
        <p:sp>
          <p:nvSpPr>
            <p:cNvPr id="26" name="Rectangle 25">
              <a:extLst>
                <a:ext uri="{FF2B5EF4-FFF2-40B4-BE49-F238E27FC236}">
                  <a16:creationId xmlns:a16="http://schemas.microsoft.com/office/drawing/2014/main" id="{80C2312E-BE98-449B-842F-267C4D12C1BA}"/>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8A39905-0626-43F9-AA2F-51F26BCAA6D0}"/>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IN" sz="1100" dirty="0">
                  <a:solidFill>
                    <a:prstClr val="white"/>
                  </a:solidFill>
                  <a:latin typeface="Century Gothic" panose="020B0502020202020204" pitchFamily="34" charset="0"/>
                </a:rPr>
                <a:t>USICEF has been an important partner for Frontier Markets in its journey and helped us to further our mission of supporting rural women while addressing the electricity access challenges</a:t>
              </a:r>
              <a:r>
                <a:rPr kumimoji="0" lang="en-US" sz="110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9" name="Rectangle 28">
              <a:extLst>
                <a:ext uri="{FF2B5EF4-FFF2-40B4-BE49-F238E27FC236}">
                  <a16:creationId xmlns:a16="http://schemas.microsoft.com/office/drawing/2014/main" id="{D2855E6A-6ECA-471B-A2F0-525F5221F74B}"/>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Ajaita Shah</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Founder &amp; CEO</a:t>
              </a:r>
            </a:p>
          </p:txBody>
        </p:sp>
        <p:cxnSp>
          <p:nvCxnSpPr>
            <p:cNvPr id="30" name="Straight Connector 29">
              <a:extLst>
                <a:ext uri="{FF2B5EF4-FFF2-40B4-BE49-F238E27FC236}">
                  <a16:creationId xmlns:a16="http://schemas.microsoft.com/office/drawing/2014/main" id="{51E81D5C-24CA-40AE-B765-34008243B6E8}"/>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About | Frontier Markets">
            <a:extLst>
              <a:ext uri="{FF2B5EF4-FFF2-40B4-BE49-F238E27FC236}">
                <a16:creationId xmlns:a16="http://schemas.microsoft.com/office/drawing/2014/main" id="{F70DE62B-6611-464A-8949-53DA04FDD1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46"/>
          <a:stretch/>
        </p:blipFill>
        <p:spPr bwMode="auto">
          <a:xfrm>
            <a:off x="8317642" y="4179763"/>
            <a:ext cx="782376" cy="76483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0D845AB-918E-44D7-92C9-F6BBCC845711}"/>
              </a:ext>
            </a:extLst>
          </p:cNvPr>
          <p:cNvGrpSpPr/>
          <p:nvPr/>
        </p:nvGrpSpPr>
        <p:grpSpPr>
          <a:xfrm>
            <a:off x="8317642" y="4179611"/>
            <a:ext cx="3482621" cy="1919489"/>
            <a:chOff x="8317642" y="4269570"/>
            <a:chExt cx="3482621" cy="1919489"/>
          </a:xfrm>
        </p:grpSpPr>
        <p:sp>
          <p:nvSpPr>
            <p:cNvPr id="21" name="Rectangle 20">
              <a:extLst>
                <a:ext uri="{FF2B5EF4-FFF2-40B4-BE49-F238E27FC236}">
                  <a16:creationId xmlns:a16="http://schemas.microsoft.com/office/drawing/2014/main" id="{B04F223E-7BA3-474A-9BCC-4F8E73C89514}"/>
                </a:ext>
              </a:extLst>
            </p:cNvPr>
            <p:cNvSpPr/>
            <p:nvPr/>
          </p:nvSpPr>
          <p:spPr>
            <a:xfrm>
              <a:off x="8317642" y="4269570"/>
              <a:ext cx="3482621" cy="1919489"/>
            </a:xfrm>
            <a:prstGeom prst="rect">
              <a:avLst/>
            </a:prstGeom>
            <a:solidFill>
              <a:srgbClr val="036C9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E6E6E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033D0A1-7055-4EFD-B0FC-822EE5028406}"/>
                </a:ext>
              </a:extLst>
            </p:cNvPr>
            <p:cNvSpPr txBox="1"/>
            <p:nvPr/>
          </p:nvSpPr>
          <p:spPr>
            <a:xfrm>
              <a:off x="8403512" y="5068858"/>
              <a:ext cx="3275389" cy="938719"/>
            </a:xfrm>
            <a:prstGeom prst="rect">
              <a:avLst/>
            </a:prstGeom>
            <a:noFill/>
          </p:spPr>
          <p:txBody>
            <a:bodyPr wrap="square" rtlCol="0">
              <a:spAutoFit/>
            </a:bodyPr>
            <a:lstStyle/>
            <a:p>
              <a:pPr lvl="0" eaLnBrk="1" fontAlgn="auto" hangingPunct="1">
                <a:spcBef>
                  <a:spcPts val="0"/>
                </a:spcBef>
                <a:spcAft>
                  <a:spcPts val="600"/>
                </a:spcAft>
                <a:defRPr/>
              </a:pPr>
              <a:r>
                <a:rPr lang="en-GB" sz="1100" dirty="0">
                  <a:solidFill>
                    <a:schemeClr val="bg1"/>
                  </a:solidFill>
                  <a:latin typeface="+mn-lt"/>
                </a:rPr>
                <a:t>“USICEF has been a huge help in accessing top tier consultants who helped us raise our standards to those of international companies with a lot more experience and a much larger portfolio.”</a:t>
              </a:r>
              <a:endParaRPr kumimoji="0" lang="en-US" sz="1100" u="none" strike="noStrike" kern="1200" cap="none" spc="0" normalizeH="0" baseline="0" noProof="0" dirty="0">
                <a:ln>
                  <a:noFill/>
                </a:ln>
                <a:solidFill>
                  <a:schemeClr val="bg1"/>
                </a:solidFill>
                <a:effectLst/>
                <a:uLnTx/>
                <a:uFillTx/>
                <a:latin typeface="+mn-lt"/>
              </a:endParaRPr>
            </a:p>
          </p:txBody>
        </p:sp>
        <p:sp>
          <p:nvSpPr>
            <p:cNvPr id="28" name="Rectangle 27">
              <a:extLst>
                <a:ext uri="{FF2B5EF4-FFF2-40B4-BE49-F238E27FC236}">
                  <a16:creationId xmlns:a16="http://schemas.microsoft.com/office/drawing/2014/main" id="{8662595C-DC20-41DB-92EF-D7F6A27A36FD}"/>
                </a:ext>
              </a:extLst>
            </p:cNvPr>
            <p:cNvSpPr/>
            <p:nvPr/>
          </p:nvSpPr>
          <p:spPr>
            <a:xfrm>
              <a:off x="9145695" y="4436620"/>
              <a:ext cx="2591504" cy="507831"/>
            </a:xfrm>
            <a:prstGeom prst="rect">
              <a:avLst/>
            </a:prstGeom>
          </p:spPr>
          <p:txBody>
            <a:bodyPr wrap="square">
              <a:spAutoFit/>
            </a:bodyPr>
            <a:lstStyle/>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Aryeh Glickman</a:t>
              </a:r>
            </a:p>
            <a:p>
              <a:pPr lvl="0" eaLnBrk="1" fontAlgn="auto" hangingPunct="1">
                <a:spcBef>
                  <a:spcPts val="0"/>
                </a:spcBef>
                <a:spcAft>
                  <a:spcPts val="600"/>
                </a:spcAft>
                <a:defRPr/>
              </a:pPr>
              <a:r>
                <a:rPr lang="en-IN" sz="1100" b="1" dirty="0">
                  <a:solidFill>
                    <a:prstClr val="white"/>
                  </a:solidFill>
                  <a:latin typeface="Century Gothic" panose="020B0502020202020204" pitchFamily="34" charset="0"/>
                </a:rPr>
                <a:t>Founder &amp; Director, HCT Sun</a:t>
              </a:r>
            </a:p>
          </p:txBody>
        </p:sp>
        <p:cxnSp>
          <p:nvCxnSpPr>
            <p:cNvPr id="31" name="Straight Connector 30">
              <a:extLst>
                <a:ext uri="{FF2B5EF4-FFF2-40B4-BE49-F238E27FC236}">
                  <a16:creationId xmlns:a16="http://schemas.microsoft.com/office/drawing/2014/main" id="{59A11D84-DEF2-44E1-907B-C128A0D991C8}"/>
                </a:ext>
              </a:extLst>
            </p:cNvPr>
            <p:cNvCxnSpPr>
              <a:cxnSpLocks/>
            </p:cNvCxnSpPr>
            <p:nvPr/>
          </p:nvCxnSpPr>
          <p:spPr>
            <a:xfrm>
              <a:off x="8317642" y="5034559"/>
              <a:ext cx="348262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2" name="Picture 31">
            <a:extLst>
              <a:ext uri="{FF2B5EF4-FFF2-40B4-BE49-F238E27FC236}">
                <a16:creationId xmlns:a16="http://schemas.microsoft.com/office/drawing/2014/main" id="{71F012E6-7C5F-46C0-91D4-B9844B12BA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7641" y="4179611"/>
            <a:ext cx="732313" cy="769245"/>
          </a:xfrm>
          <a:prstGeom prst="rect">
            <a:avLst/>
          </a:prstGeom>
        </p:spPr>
      </p:pic>
      <p:grpSp>
        <p:nvGrpSpPr>
          <p:cNvPr id="48" name="Group 47">
            <a:extLst>
              <a:ext uri="{FF2B5EF4-FFF2-40B4-BE49-F238E27FC236}">
                <a16:creationId xmlns:a16="http://schemas.microsoft.com/office/drawing/2014/main" id="{9D950F3B-D77F-4D42-A915-5C25A98C9040}"/>
              </a:ext>
            </a:extLst>
          </p:cNvPr>
          <p:cNvGrpSpPr/>
          <p:nvPr/>
        </p:nvGrpSpPr>
        <p:grpSpPr>
          <a:xfrm>
            <a:off x="651443" y="710521"/>
            <a:ext cx="3830425" cy="855821"/>
            <a:chOff x="651443" y="710521"/>
            <a:chExt cx="3830425" cy="855821"/>
          </a:xfrm>
        </p:grpSpPr>
        <p:sp>
          <p:nvSpPr>
            <p:cNvPr id="49" name="Rectangle 48">
              <a:extLst>
                <a:ext uri="{FF2B5EF4-FFF2-40B4-BE49-F238E27FC236}">
                  <a16:creationId xmlns:a16="http://schemas.microsoft.com/office/drawing/2014/main" id="{A427F7F8-FBC0-4823-BEEB-5FBB586960CA}"/>
                </a:ext>
              </a:extLst>
            </p:cNvPr>
            <p:cNvSpPr/>
            <p:nvPr/>
          </p:nvSpPr>
          <p:spPr>
            <a:xfrm>
              <a:off x="651443" y="1104677"/>
              <a:ext cx="3830425" cy="461665"/>
            </a:xfrm>
            <a:prstGeom prst="rect">
              <a:avLst/>
            </a:prstGeom>
          </p:spPr>
          <p:txBody>
            <a:bodyPr wrap="square">
              <a:spAutoFit/>
            </a:bodyPr>
            <a:lstStyle/>
            <a:p>
              <a:pPr lvl="0" eaLnBrk="1" fontAlgn="auto" hangingPunct="1">
                <a:spcBef>
                  <a:spcPts val="0"/>
                </a:spcBef>
                <a:spcAft>
                  <a:spcPts val="0"/>
                </a:spcAft>
                <a:defRPr/>
              </a:pPr>
              <a:r>
                <a:rPr lang="en-US" sz="2400" b="1" dirty="0">
                  <a:solidFill>
                    <a:prstClr val="white"/>
                  </a:solidFill>
                  <a:latin typeface="Century Gothic" panose="020B0502020202020204" pitchFamily="34" charset="0"/>
                </a:rPr>
                <a:t>HCT Sun </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CAF72D2-2F15-445F-AD16-480CE0BF39DF}"/>
                </a:ext>
              </a:extLst>
            </p:cNvPr>
            <p:cNvSpPr txBox="1"/>
            <p:nvPr/>
          </p:nvSpPr>
          <p:spPr>
            <a:xfrm>
              <a:off x="655476" y="710521"/>
              <a:ext cx="3252495" cy="369332"/>
            </a:xfrm>
            <a:prstGeom prst="rect">
              <a:avLst/>
            </a:prstGeom>
            <a:noFill/>
          </p:spPr>
          <p:txBody>
            <a:bodyPr wrap="square" rtlCol="0">
              <a:spAutoFit/>
            </a:bodyPr>
            <a:lstStyle/>
            <a:p>
              <a:r>
                <a:rPr lang="en-US" dirty="0">
                  <a:solidFill>
                    <a:prstClr val="white"/>
                  </a:solidFill>
                  <a:latin typeface="Century Gothic" panose="020B0502020202020204" pitchFamily="34" charset="0"/>
                </a:rPr>
                <a:t>Case Study</a:t>
              </a:r>
              <a:endParaRPr lang="en-US" dirty="0"/>
            </a:p>
          </p:txBody>
        </p:sp>
        <p:cxnSp>
          <p:nvCxnSpPr>
            <p:cNvPr id="51" name="Straight Connector 50">
              <a:extLst>
                <a:ext uri="{FF2B5EF4-FFF2-40B4-BE49-F238E27FC236}">
                  <a16:creationId xmlns:a16="http://schemas.microsoft.com/office/drawing/2014/main" id="{4836AF15-BBF4-485F-9EFB-CBEC5E1243A6}"/>
                </a:ext>
              </a:extLst>
            </p:cNvPr>
            <p:cNvCxnSpPr>
              <a:cxnSpLocks/>
            </p:cNvCxnSpPr>
            <p:nvPr/>
          </p:nvCxnSpPr>
          <p:spPr>
            <a:xfrm>
              <a:off x="764236" y="1092973"/>
              <a:ext cx="155448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600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6CF124-3864-EF40-9F67-A595C0CACC9E}"/>
              </a:ext>
            </a:extLst>
          </p:cNvPr>
          <p:cNvSpPr txBox="1"/>
          <p:nvPr/>
        </p:nvSpPr>
        <p:spPr>
          <a:xfrm>
            <a:off x="489977" y="776269"/>
            <a:ext cx="3903118" cy="1323439"/>
          </a:xfrm>
          <a:prstGeom prst="rect">
            <a:avLst/>
          </a:prstGeom>
          <a:noFill/>
        </p:spPr>
        <p:txBody>
          <a:bodyPr wrap="square" rtlCol="0">
            <a:spAutoFit/>
          </a:bodyPr>
          <a:lstStyle/>
          <a:p>
            <a:pPr lvl="0" eaLnBrk="1" fontAlgn="auto" hangingPunct="1">
              <a:spcBef>
                <a:spcPts val="0"/>
              </a:spcBef>
              <a:spcAft>
                <a:spcPts val="0"/>
              </a:spcAft>
              <a:defRPr/>
            </a:pPr>
            <a:r>
              <a:rPr lang="en-IN" sz="4000" b="1" dirty="0">
                <a:solidFill>
                  <a:srgbClr val="036C97"/>
                </a:solidFill>
                <a:latin typeface="+mn-lt"/>
              </a:rPr>
              <a:t>Media Coverage</a:t>
            </a:r>
            <a:endParaRPr lang="en-US" b="1" dirty="0"/>
          </a:p>
        </p:txBody>
      </p:sp>
      <p:pic>
        <p:nvPicPr>
          <p:cNvPr id="5" name="Picture 2" descr="business-standard-logo - Avis Blog">
            <a:extLst>
              <a:ext uri="{FF2B5EF4-FFF2-40B4-BE49-F238E27FC236}">
                <a16:creationId xmlns:a16="http://schemas.microsoft.com/office/drawing/2014/main" id="{EA0BB2EC-54BA-4998-8972-A738F98C8E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175" y="489396"/>
            <a:ext cx="3152459" cy="1471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376DC62-0961-4AD2-8629-60DBFACA7DA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0" t="31064" r="2513" b="30639"/>
          <a:stretch/>
        </p:blipFill>
        <p:spPr bwMode="auto">
          <a:xfrm>
            <a:off x="6636576" y="4619712"/>
            <a:ext cx="2529780" cy="511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Greentech Media | Clean Tech &amp; Renewable Energy News | Greentech Media">
            <a:extLst>
              <a:ext uri="{FF2B5EF4-FFF2-40B4-BE49-F238E27FC236}">
                <a16:creationId xmlns:a16="http://schemas.microsoft.com/office/drawing/2014/main" id="{162B4F79-B860-49C5-991F-FEB6C9C381D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321"/>
          <a:stretch/>
        </p:blipFill>
        <p:spPr bwMode="auto">
          <a:xfrm>
            <a:off x="4027188" y="3633392"/>
            <a:ext cx="1395273" cy="590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PV-Tech Logo">
            <a:extLst>
              <a:ext uri="{FF2B5EF4-FFF2-40B4-BE49-F238E27FC236}">
                <a16:creationId xmlns:a16="http://schemas.microsoft.com/office/drawing/2014/main" id="{F0F4E387-9724-4677-BE0F-DAB54947E9D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2846" y="5478388"/>
            <a:ext cx="2446307" cy="506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India Clean Energy - Mercom India">
            <a:extLst>
              <a:ext uri="{FF2B5EF4-FFF2-40B4-BE49-F238E27FC236}">
                <a16:creationId xmlns:a16="http://schemas.microsoft.com/office/drawing/2014/main" id="{65D5345B-0E57-468E-BF61-22F7987800A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1243" r="53538" b="11244"/>
          <a:stretch/>
        </p:blipFill>
        <p:spPr bwMode="auto">
          <a:xfrm>
            <a:off x="3949628" y="4574355"/>
            <a:ext cx="2194277" cy="6017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B371028-D02F-47B9-982A-7BC177EDDA48}"/>
              </a:ext>
            </a:extLst>
          </p:cNvPr>
          <p:cNvPicPr>
            <a:picLocks noChangeAspect="1"/>
          </p:cNvPicPr>
          <p:nvPr/>
        </p:nvPicPr>
        <p:blipFill>
          <a:blip r:embed="rId8"/>
          <a:stretch>
            <a:fillRect/>
          </a:stretch>
        </p:blipFill>
        <p:spPr>
          <a:xfrm>
            <a:off x="8326621" y="2852170"/>
            <a:ext cx="2935566" cy="313244"/>
          </a:xfrm>
          <a:prstGeom prst="rect">
            <a:avLst/>
          </a:prstGeom>
        </p:spPr>
      </p:pic>
      <p:pic>
        <p:nvPicPr>
          <p:cNvPr id="12" name="Picture 24">
            <a:extLst>
              <a:ext uri="{FF2B5EF4-FFF2-40B4-BE49-F238E27FC236}">
                <a16:creationId xmlns:a16="http://schemas.microsoft.com/office/drawing/2014/main" id="{3BCDE5A2-1873-4BE9-9B81-0BA2E7482E8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51493" y="3712834"/>
            <a:ext cx="2305782" cy="431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nsights Success">
            <a:extLst>
              <a:ext uri="{FF2B5EF4-FFF2-40B4-BE49-F238E27FC236}">
                <a16:creationId xmlns:a16="http://schemas.microsoft.com/office/drawing/2014/main" id="{42540AE5-4921-435B-8F60-C404716DCC2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69759" y="3714893"/>
            <a:ext cx="2529780" cy="427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descr="ElectronicsB2B">
            <a:extLst>
              <a:ext uri="{FF2B5EF4-FFF2-40B4-BE49-F238E27FC236}">
                <a16:creationId xmlns:a16="http://schemas.microsoft.com/office/drawing/2014/main" id="{56DA2AE1-F076-4CCB-A5B3-93BD293502C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464592" y="2793804"/>
            <a:ext cx="2021699" cy="429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Daily News and Analysis">
            <a:extLst>
              <a:ext uri="{FF2B5EF4-FFF2-40B4-BE49-F238E27FC236}">
                <a16:creationId xmlns:a16="http://schemas.microsoft.com/office/drawing/2014/main" id="{DF9CCC80-EA3B-4C30-970C-F1A836D2639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0820" y="2820408"/>
            <a:ext cx="904029" cy="3767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turn to frontpage">
            <a:extLst>
              <a:ext uri="{FF2B5EF4-FFF2-40B4-BE49-F238E27FC236}">
                <a16:creationId xmlns:a16="http://schemas.microsoft.com/office/drawing/2014/main" id="{1712D466-C39B-467E-8B18-92974302B43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63306" y="1873965"/>
            <a:ext cx="2696469" cy="4299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lean Energy Solutions Center">
            <a:extLst>
              <a:ext uri="{FF2B5EF4-FFF2-40B4-BE49-F238E27FC236}">
                <a16:creationId xmlns:a16="http://schemas.microsoft.com/office/drawing/2014/main" id="{3121A8DE-7126-4E2E-81F8-87A5864AF27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677876" y="1840899"/>
            <a:ext cx="3140695" cy="4961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Alliance logo - Alliance magazine">
            <a:extLst>
              <a:ext uri="{FF2B5EF4-FFF2-40B4-BE49-F238E27FC236}">
                <a16:creationId xmlns:a16="http://schemas.microsoft.com/office/drawing/2014/main" id="{4AFD2D08-906A-4948-AF2B-330B023CDEC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22078" y="989944"/>
            <a:ext cx="1619228" cy="470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a:extLst>
              <a:ext uri="{FF2B5EF4-FFF2-40B4-BE49-F238E27FC236}">
                <a16:creationId xmlns:a16="http://schemas.microsoft.com/office/drawing/2014/main" id="{693614EA-6C25-4F49-8521-872ADAE53AF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673216" y="914788"/>
            <a:ext cx="2166929" cy="6207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2" descr="News Nation Logo">
            <a:extLst>
              <a:ext uri="{FF2B5EF4-FFF2-40B4-BE49-F238E27FC236}">
                <a16:creationId xmlns:a16="http://schemas.microsoft.com/office/drawing/2014/main" id="{B4BFFBD8-B0F1-4602-9F65-A4F78ABBA7C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732402" y="4518875"/>
            <a:ext cx="1251769" cy="71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356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4FD78DF-3DAC-4F49-854E-75AE8F113521}"/>
              </a:ext>
            </a:extLst>
          </p:cNvPr>
          <p:cNvSpPr/>
          <p:nvPr/>
        </p:nvSpPr>
        <p:spPr>
          <a:xfrm>
            <a:off x="5965158" y="3767907"/>
            <a:ext cx="4991775" cy="2649543"/>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24E83"/>
              </a:solidFill>
            </a:endParaRPr>
          </a:p>
        </p:txBody>
      </p:sp>
      <p:sp>
        <p:nvSpPr>
          <p:cNvPr id="12" name="Rectangle 11">
            <a:extLst>
              <a:ext uri="{FF2B5EF4-FFF2-40B4-BE49-F238E27FC236}">
                <a16:creationId xmlns:a16="http://schemas.microsoft.com/office/drawing/2014/main" id="{C61ECBEA-7786-DD40-B8F2-D9B6D561A039}"/>
              </a:ext>
            </a:extLst>
          </p:cNvPr>
          <p:cNvSpPr/>
          <p:nvPr/>
        </p:nvSpPr>
        <p:spPr>
          <a:xfrm>
            <a:off x="553308" y="3795987"/>
            <a:ext cx="4998639" cy="2621463"/>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24E83"/>
              </a:solidFill>
            </a:endParaRPr>
          </a:p>
        </p:txBody>
      </p:sp>
      <p:sp>
        <p:nvSpPr>
          <p:cNvPr id="8" name="Rounded Rectangle 4"/>
          <p:cNvSpPr/>
          <p:nvPr/>
        </p:nvSpPr>
        <p:spPr>
          <a:xfrm>
            <a:off x="5671958" y="2580815"/>
            <a:ext cx="5934074" cy="4481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666666">
                  <a:hueOff val="0"/>
                  <a:satOff val="0"/>
                  <a:lumOff val="0"/>
                  <a:alphaOff val="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19CAAF3-7F32-034E-83F0-BFB16425DA11}"/>
              </a:ext>
            </a:extLst>
          </p:cNvPr>
          <p:cNvSpPr txBox="1"/>
          <p:nvPr/>
        </p:nvSpPr>
        <p:spPr>
          <a:xfrm>
            <a:off x="6087147" y="3938516"/>
            <a:ext cx="4747796" cy="2062103"/>
          </a:xfrm>
          <a:prstGeom prst="rect">
            <a:avLst/>
          </a:prstGeom>
          <a:noFill/>
          <a:ln>
            <a:noFill/>
          </a:ln>
        </p:spPr>
        <p:txBody>
          <a:bodyPr wrap="square" rtlCol="0">
            <a:spAutoFit/>
          </a:bodyPr>
          <a:lstStyle/>
          <a:p>
            <a:pPr lvl="0" defTabSz="711200">
              <a:spcAft>
                <a:spcPts val="1200"/>
              </a:spcAft>
              <a:defRPr/>
            </a:pPr>
            <a:r>
              <a:rPr lang="en-US" sz="1600" dirty="0">
                <a:solidFill>
                  <a:schemeClr val="bg1"/>
                </a:solidFill>
                <a:latin typeface="Century Gothic" panose="020B0502020202020204" pitchFamily="34" charset="0"/>
              </a:rPr>
              <a:t>“</a:t>
            </a:r>
            <a:r>
              <a:rPr lang="en-IN" sz="1600" dirty="0">
                <a:solidFill>
                  <a:schemeClr val="bg1"/>
                </a:solidFill>
                <a:latin typeface="Century Gothic" panose="020B0502020202020204" pitchFamily="34" charset="0"/>
              </a:rPr>
              <a:t>The USICEF initiative is a critical step towards increasing access to energy in underserved regions in India. This public-private partnership presents the opportunity for OPIC to finance and deploy high-impact development projects that support underserved communities throughout India to help the country meet its energy goals.</a:t>
            </a:r>
            <a:r>
              <a:rPr lang="en-US" sz="1600" dirty="0">
                <a:solidFill>
                  <a:schemeClr val="bg1"/>
                </a:solidFill>
                <a:latin typeface="Century Gothic" panose="020B0502020202020204" pitchFamily="34" charset="0"/>
              </a:rPr>
              <a:t>”</a:t>
            </a:r>
          </a:p>
        </p:txBody>
      </p:sp>
      <p:sp>
        <p:nvSpPr>
          <p:cNvPr id="21" name="TextBox 20">
            <a:extLst>
              <a:ext uri="{FF2B5EF4-FFF2-40B4-BE49-F238E27FC236}">
                <a16:creationId xmlns:a16="http://schemas.microsoft.com/office/drawing/2014/main" id="{640BFB34-A2EB-B64B-832F-EB1D7404F552}"/>
              </a:ext>
            </a:extLst>
          </p:cNvPr>
          <p:cNvSpPr txBox="1"/>
          <p:nvPr/>
        </p:nvSpPr>
        <p:spPr>
          <a:xfrm>
            <a:off x="8698188" y="2049842"/>
            <a:ext cx="2416341" cy="1323439"/>
          </a:xfrm>
          <a:prstGeom prst="rect">
            <a:avLst/>
          </a:prstGeom>
          <a:noFill/>
        </p:spPr>
        <p:txBody>
          <a:bodyPr wrap="square" rtlCol="0">
            <a:spAutoFit/>
          </a:bodyPr>
          <a:lstStyle/>
          <a:p>
            <a:r>
              <a:rPr lang="en-IN" sz="1600" b="1" dirty="0">
                <a:solidFill>
                  <a:srgbClr val="036C97"/>
                </a:solidFill>
                <a:latin typeface="Century Gothic" panose="020B0502020202020204" pitchFamily="34" charset="0"/>
              </a:rPr>
              <a:t>ELIZABETH L. LITTLEFIELD</a:t>
            </a:r>
          </a:p>
          <a:p>
            <a:br>
              <a:rPr lang="en-IN" sz="1600" b="1" dirty="0">
                <a:solidFill>
                  <a:srgbClr val="036C97"/>
                </a:solidFill>
                <a:latin typeface="Century Gothic" panose="020B0502020202020204" pitchFamily="34" charset="0"/>
              </a:rPr>
            </a:br>
            <a:r>
              <a:rPr lang="en-IN" sz="1600" b="1" dirty="0">
                <a:latin typeface="Century Gothic" panose="020B0502020202020204" pitchFamily="34" charset="0"/>
              </a:rPr>
              <a:t>Former President and CEO, OPIC</a:t>
            </a:r>
          </a:p>
          <a:p>
            <a:endParaRPr lang="en-IN" sz="1600" b="1" dirty="0">
              <a:solidFill>
                <a:srgbClr val="036C97"/>
              </a:solidFill>
              <a:latin typeface="Century Gothic" panose="020B0502020202020204" pitchFamily="34" charset="0"/>
            </a:endParaRPr>
          </a:p>
        </p:txBody>
      </p:sp>
      <p:sp>
        <p:nvSpPr>
          <p:cNvPr id="23" name="TextBox 22">
            <a:extLst>
              <a:ext uri="{FF2B5EF4-FFF2-40B4-BE49-F238E27FC236}">
                <a16:creationId xmlns:a16="http://schemas.microsoft.com/office/drawing/2014/main" id="{F47E5E45-250C-0741-A4A2-7AC3DEDA3C31}"/>
              </a:ext>
            </a:extLst>
          </p:cNvPr>
          <p:cNvSpPr txBox="1"/>
          <p:nvPr/>
        </p:nvSpPr>
        <p:spPr>
          <a:xfrm>
            <a:off x="746298" y="3938516"/>
            <a:ext cx="4612658" cy="2308324"/>
          </a:xfrm>
          <a:prstGeom prst="rect">
            <a:avLst/>
          </a:prstGeom>
          <a:noFill/>
          <a:ln>
            <a:noFill/>
          </a:ln>
        </p:spPr>
        <p:txBody>
          <a:bodyPr wrap="square" rtlCol="0">
            <a:spAutoFit/>
          </a:bodyPr>
          <a:lstStyle/>
          <a:p>
            <a:pPr lvl="0" defTabSz="711200">
              <a:spcAft>
                <a:spcPts val="1200"/>
              </a:spcAft>
              <a:defRPr/>
            </a:pPr>
            <a:r>
              <a:rPr lang="en-US" sz="1600" dirty="0">
                <a:solidFill>
                  <a:schemeClr val="bg1"/>
                </a:solidFill>
                <a:latin typeface="Century Gothic" panose="020B0502020202020204" pitchFamily="34" charset="0"/>
              </a:rPr>
              <a:t>“</a:t>
            </a:r>
            <a:r>
              <a:rPr lang="en-IN" sz="1600" dirty="0">
                <a:solidFill>
                  <a:schemeClr val="bg1"/>
                </a:solidFill>
                <a:latin typeface="Century Gothic" panose="020B0502020202020204" pitchFamily="34" charset="0"/>
              </a:rPr>
              <a:t>For India’s clean energy transition, distributed solar energy is critical. USICEF has played a vital role in supporting rooftop solar developers through their most critical phase of project development and helping them scale up. The TCCL team is pleased to partner and finance many promising distributed rooftop solar projects through USICEF</a:t>
            </a:r>
            <a:r>
              <a:rPr lang="en-US" sz="1600" dirty="0">
                <a:solidFill>
                  <a:schemeClr val="bg1"/>
                </a:solidFill>
                <a:latin typeface="Century Gothic" panose="020B0502020202020204" pitchFamily="34" charset="0"/>
              </a:rPr>
              <a:t>”</a:t>
            </a:r>
            <a:endParaRPr kumimoji="0" lang="en-US" sz="1600" b="1"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18959775-4169-414A-9515-00F30FFBE92E}"/>
              </a:ext>
            </a:extLst>
          </p:cNvPr>
          <p:cNvSpPr txBox="1"/>
          <p:nvPr/>
        </p:nvSpPr>
        <p:spPr>
          <a:xfrm>
            <a:off x="3096673" y="2049842"/>
            <a:ext cx="2455273" cy="1077218"/>
          </a:xfrm>
          <a:prstGeom prst="rect">
            <a:avLst/>
          </a:prstGeom>
          <a:noFill/>
        </p:spPr>
        <p:txBody>
          <a:bodyPr wrap="square" rtlCol="0">
            <a:spAutoFit/>
          </a:bodyPr>
          <a:lstStyle/>
          <a:p>
            <a:r>
              <a:rPr lang="en-IN" sz="1600" b="1" dirty="0">
                <a:solidFill>
                  <a:srgbClr val="036C97"/>
                </a:solidFill>
                <a:latin typeface="Century Gothic" panose="020B0502020202020204" pitchFamily="34" charset="0"/>
              </a:rPr>
              <a:t>MANISH CHOURASIA</a:t>
            </a:r>
          </a:p>
          <a:p>
            <a:endParaRPr lang="en-IN" sz="1600" b="1" dirty="0">
              <a:solidFill>
                <a:srgbClr val="036C97"/>
              </a:solidFill>
              <a:latin typeface="Century Gothic" panose="020B0502020202020204" pitchFamily="34" charset="0"/>
            </a:endParaRPr>
          </a:p>
          <a:p>
            <a:r>
              <a:rPr lang="en-IN" sz="1600" b="1" dirty="0">
                <a:latin typeface="Century Gothic" panose="020B0502020202020204" pitchFamily="34" charset="0"/>
              </a:rPr>
              <a:t>Managing Director, TCCL</a:t>
            </a:r>
            <a:endParaRPr lang="en-US" sz="1600" dirty="0"/>
          </a:p>
        </p:txBody>
      </p:sp>
      <p:sp>
        <p:nvSpPr>
          <p:cNvPr id="2" name="Title 1">
            <a:extLst>
              <a:ext uri="{FF2B5EF4-FFF2-40B4-BE49-F238E27FC236}">
                <a16:creationId xmlns:a16="http://schemas.microsoft.com/office/drawing/2014/main" id="{886410F9-9B0E-421E-884E-1834FC99A5AB}"/>
              </a:ext>
            </a:extLst>
          </p:cNvPr>
          <p:cNvSpPr>
            <a:spLocks noGrp="1"/>
          </p:cNvSpPr>
          <p:nvPr>
            <p:ph type="title"/>
          </p:nvPr>
        </p:nvSpPr>
        <p:spPr>
          <a:xfrm>
            <a:off x="560172" y="747214"/>
            <a:ext cx="11631828" cy="947207"/>
          </a:xfrm>
        </p:spPr>
        <p:txBody>
          <a:bodyPr/>
          <a:lstStyle/>
          <a:p>
            <a:r>
              <a:rPr lang="en-IN" dirty="0"/>
              <a:t>Projects under USICEF benefit from the support of a robust USICEF network</a:t>
            </a:r>
            <a:endParaRPr lang="en-US" dirty="0"/>
          </a:p>
        </p:txBody>
      </p:sp>
      <p:pic>
        <p:nvPicPr>
          <p:cNvPr id="1026" name="Picture 2" descr="About Us | Albright Stonebridge Group">
            <a:extLst>
              <a:ext uri="{FF2B5EF4-FFF2-40B4-BE49-F238E27FC236}">
                <a16:creationId xmlns:a16="http://schemas.microsoft.com/office/drawing/2014/main" id="{38FA6AB2-1BA0-44A9-BB46-9AAC08F095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71243" y="1298788"/>
            <a:ext cx="2775567" cy="2469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oard of Directors - Tata Cleantech Capital">
            <a:extLst>
              <a:ext uri="{FF2B5EF4-FFF2-40B4-BE49-F238E27FC236}">
                <a16:creationId xmlns:a16="http://schemas.microsoft.com/office/drawing/2014/main" id="{9A1375B5-4B1F-454E-A60F-393F55B1AEC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0" r="-10430"/>
          <a:stretch/>
        </p:blipFill>
        <p:spPr bwMode="auto">
          <a:xfrm>
            <a:off x="527495" y="1332161"/>
            <a:ext cx="2768183" cy="246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59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and black smoke&#10;&#10;Description generated with high confidence">
            <a:extLst>
              <a:ext uri="{FF2B5EF4-FFF2-40B4-BE49-F238E27FC236}">
                <a16:creationId xmlns:a16="http://schemas.microsoft.com/office/drawing/2014/main" id="{B1EC7BA7-71AD-3C4D-B633-8D92B28018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058" y="408295"/>
            <a:ext cx="4238737" cy="6041410"/>
          </a:xfrm>
          <a:prstGeom prst="rect">
            <a:avLst/>
          </a:prstGeom>
        </p:spPr>
      </p:pic>
      <p:pic>
        <p:nvPicPr>
          <p:cNvPr id="20" name="Picture 19">
            <a:extLst>
              <a:ext uri="{FF2B5EF4-FFF2-40B4-BE49-F238E27FC236}">
                <a16:creationId xmlns:a16="http://schemas.microsoft.com/office/drawing/2014/main" id="{3E93B3FB-A07B-4BCD-8901-AC798546C4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811" y="529066"/>
            <a:ext cx="3669032" cy="1614373"/>
          </a:xfrm>
          <a:prstGeom prst="rect">
            <a:avLst/>
          </a:prstGeom>
        </p:spPr>
      </p:pic>
      <p:sp>
        <p:nvSpPr>
          <p:cNvPr id="21" name="TextBox 20">
            <a:extLst>
              <a:ext uri="{FF2B5EF4-FFF2-40B4-BE49-F238E27FC236}">
                <a16:creationId xmlns:a16="http://schemas.microsoft.com/office/drawing/2014/main" id="{451B5358-39AA-44C1-ABAB-E66318872F4E}"/>
              </a:ext>
            </a:extLst>
          </p:cNvPr>
          <p:cNvSpPr txBox="1"/>
          <p:nvPr/>
        </p:nvSpPr>
        <p:spPr>
          <a:xfrm>
            <a:off x="4842811" y="2480675"/>
            <a:ext cx="6832251" cy="3970318"/>
          </a:xfrm>
          <a:prstGeom prst="rect">
            <a:avLst/>
          </a:prstGeom>
          <a:noFill/>
        </p:spPr>
        <p:txBody>
          <a:bodyPr wrap="square" rtlCol="0">
            <a:spAutoFit/>
          </a:bodyPr>
          <a:lstStyle/>
          <a:p>
            <a:r>
              <a:rPr lang="en-US" dirty="0">
                <a:solidFill>
                  <a:schemeClr val="bg2">
                    <a:lumMod val="25000"/>
                  </a:schemeClr>
                </a:solidFill>
                <a:latin typeface="Century Gothic" panose="020B0502020202020204" pitchFamily="34" charset="0"/>
              </a:rPr>
              <a:t>With deep expertise in finance and policy, CPI is an analysis and advisory organization that works to improve the most important energy and land use practices around the world. Our mission is to help governments, businesses, and financial institutions drive economic growth while addressing climate change. CPI has six offices around the world in Brazil, Europe, Kenya, India, Indonesia, and the U.S.</a:t>
            </a:r>
          </a:p>
          <a:p>
            <a:endParaRPr lang="en-US" dirty="0">
              <a:solidFill>
                <a:schemeClr val="bg2">
                  <a:lumMod val="25000"/>
                </a:schemeClr>
              </a:solidFill>
              <a:latin typeface="Century Gothic" panose="020B0502020202020204" pitchFamily="34" charset="0"/>
            </a:endParaRPr>
          </a:p>
          <a:p>
            <a:r>
              <a:rPr lang="en-US" dirty="0">
                <a:solidFill>
                  <a:schemeClr val="bg2">
                    <a:lumMod val="25000"/>
                  </a:schemeClr>
                </a:solidFill>
                <a:latin typeface="Century Gothic" panose="020B0502020202020204" pitchFamily="34" charset="0"/>
              </a:rPr>
              <a:t>Climate Policy Initiative, as the project manager:</a:t>
            </a:r>
          </a:p>
          <a:p>
            <a:pPr marL="285750" indent="-285750">
              <a:buFont typeface="Arial" panose="020B0604020202020204" pitchFamily="34" charset="0"/>
              <a:buChar char="•"/>
            </a:pPr>
            <a:r>
              <a:rPr lang="en-US" dirty="0">
                <a:solidFill>
                  <a:schemeClr val="bg2">
                    <a:lumMod val="25000"/>
                  </a:schemeClr>
                </a:solidFill>
                <a:latin typeface="Century Gothic" panose="020B0502020202020204" pitchFamily="34" charset="0"/>
              </a:rPr>
              <a:t>Manages USICEF</a:t>
            </a:r>
          </a:p>
          <a:p>
            <a:pPr marL="285750" indent="-285750">
              <a:buFont typeface="Arial" panose="020B0604020202020204" pitchFamily="34" charset="0"/>
              <a:buChar char="•"/>
            </a:pPr>
            <a:r>
              <a:rPr lang="en-US" dirty="0">
                <a:solidFill>
                  <a:schemeClr val="bg2">
                    <a:lumMod val="25000"/>
                  </a:schemeClr>
                </a:solidFill>
                <a:latin typeface="Century Gothic" panose="020B0502020202020204" pitchFamily="34" charset="0"/>
              </a:rPr>
              <a:t>Guides the selection process </a:t>
            </a:r>
          </a:p>
          <a:p>
            <a:pPr marL="285750" indent="-285750">
              <a:buFont typeface="Arial" panose="020B0604020202020204" pitchFamily="34" charset="0"/>
              <a:buChar char="•"/>
            </a:pPr>
            <a:r>
              <a:rPr lang="en-US" dirty="0">
                <a:solidFill>
                  <a:schemeClr val="bg2">
                    <a:lumMod val="25000"/>
                  </a:schemeClr>
                </a:solidFill>
                <a:latin typeface="Century Gothic" panose="020B0502020202020204" pitchFamily="34" charset="0"/>
              </a:rPr>
              <a:t>Develops partnerships with international and national lenders and facilitates debt for supported projects</a:t>
            </a:r>
          </a:p>
          <a:p>
            <a:pPr marL="285750" indent="-285750">
              <a:buFont typeface="Arial" panose="020B0604020202020204" pitchFamily="34" charset="0"/>
              <a:buChar char="•"/>
            </a:pPr>
            <a:r>
              <a:rPr lang="en-IN" dirty="0">
                <a:solidFill>
                  <a:schemeClr val="bg2">
                    <a:lumMod val="25000"/>
                  </a:schemeClr>
                </a:solidFill>
                <a:latin typeface="Century Gothic" panose="020B0502020202020204" pitchFamily="34" charset="0"/>
              </a:rPr>
              <a:t>Convenes the committee meetings</a:t>
            </a:r>
            <a:endParaRPr lang="en-US" dirty="0">
              <a:solidFill>
                <a:schemeClr val="bg2">
                  <a:lumMod val="25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63188BED-A7F5-C146-ACA4-FFD9939998F8}"/>
              </a:ext>
            </a:extLst>
          </p:cNvPr>
          <p:cNvSpPr>
            <a:spLocks noGrp="1"/>
          </p:cNvSpPr>
          <p:nvPr>
            <p:ph type="title" idx="4294967295"/>
          </p:nvPr>
        </p:nvSpPr>
        <p:spPr>
          <a:xfrm>
            <a:off x="516938" y="635162"/>
            <a:ext cx="3960975" cy="2329926"/>
          </a:xfrm>
          <a:prstGeom prst="rect">
            <a:avLst/>
          </a:prstGeom>
        </p:spPr>
        <p:txBody>
          <a:bodyPr>
            <a:normAutofit fontScale="90000"/>
          </a:bodyPr>
          <a:lstStyle/>
          <a:p>
            <a:r>
              <a:rPr lang="en-US" sz="3100" b="1" dirty="0">
                <a:solidFill>
                  <a:schemeClr val="bg1"/>
                </a:solidFill>
              </a:rPr>
              <a:t>This report was prepared by Climate Policy Initiative, </a:t>
            </a:r>
            <a:br>
              <a:rPr lang="en-US" sz="3100" b="1" dirty="0">
                <a:solidFill>
                  <a:schemeClr val="bg1"/>
                </a:solidFill>
              </a:rPr>
            </a:br>
            <a:r>
              <a:rPr lang="en-US" sz="3100" b="1" dirty="0">
                <a:solidFill>
                  <a:schemeClr val="bg1"/>
                </a:solidFill>
              </a:rPr>
              <a:t>Project Manager for the US-India Clean Energy Finance Initiative </a:t>
            </a:r>
            <a:endParaRPr lang="en-US" dirty="0"/>
          </a:p>
        </p:txBody>
      </p:sp>
    </p:spTree>
    <p:extLst>
      <p:ext uri="{BB962C8B-B14F-4D97-AF65-F5344CB8AC3E}">
        <p14:creationId xmlns:p14="http://schemas.microsoft.com/office/powerpoint/2010/main" val="184099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2D81C20-21B3-FA44-BA2D-723928C34E0F}"/>
              </a:ext>
            </a:extLst>
          </p:cNvPr>
          <p:cNvCxnSpPr/>
          <p:nvPr/>
        </p:nvCxnSpPr>
        <p:spPr>
          <a:xfrm>
            <a:off x="5239670" y="1724429"/>
            <a:ext cx="0" cy="347771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5F6D57D-CA1A-4911-B7BF-725F0B2450DD}"/>
              </a:ext>
            </a:extLst>
          </p:cNvPr>
          <p:cNvGrpSpPr/>
          <p:nvPr/>
        </p:nvGrpSpPr>
        <p:grpSpPr>
          <a:xfrm>
            <a:off x="5981700" y="2299661"/>
            <a:ext cx="4582882" cy="2692376"/>
            <a:chOff x="5981700" y="1800017"/>
            <a:chExt cx="4187769" cy="2692376"/>
          </a:xfrm>
        </p:grpSpPr>
        <p:grpSp>
          <p:nvGrpSpPr>
            <p:cNvPr id="13" name="Group 12">
              <a:extLst>
                <a:ext uri="{FF2B5EF4-FFF2-40B4-BE49-F238E27FC236}">
                  <a16:creationId xmlns:a16="http://schemas.microsoft.com/office/drawing/2014/main" id="{DA7DF4F2-2CE6-45B3-8AF2-88257FCD25B0}"/>
                </a:ext>
              </a:extLst>
            </p:cNvPr>
            <p:cNvGrpSpPr/>
            <p:nvPr/>
          </p:nvGrpSpPr>
          <p:grpSpPr>
            <a:xfrm>
              <a:off x="6117772" y="3056426"/>
              <a:ext cx="2392938" cy="518235"/>
              <a:chOff x="4092211" y="3821650"/>
              <a:chExt cx="2392938" cy="518235"/>
            </a:xfrm>
          </p:grpSpPr>
          <p:sp>
            <p:nvSpPr>
              <p:cNvPr id="18" name="Rectangle 17">
                <a:extLst>
                  <a:ext uri="{FF2B5EF4-FFF2-40B4-BE49-F238E27FC236}">
                    <a16:creationId xmlns:a16="http://schemas.microsoft.com/office/drawing/2014/main" id="{E22AD365-8C0A-4E4A-9665-86D8417092B7}"/>
                  </a:ext>
                </a:extLst>
              </p:cNvPr>
              <p:cNvSpPr/>
              <p:nvPr/>
            </p:nvSpPr>
            <p:spPr>
              <a:xfrm>
                <a:off x="4582063" y="3854208"/>
                <a:ext cx="1903086" cy="369332"/>
              </a:xfrm>
              <a:prstGeom prst="rect">
                <a:avLst/>
              </a:prstGeom>
            </p:spPr>
            <p:txBody>
              <a:bodyPr wrap="none">
                <a:spAutoFit/>
              </a:bodyPr>
              <a:lstStyle/>
              <a:p>
                <a:pPr algn="ctr"/>
                <a:r>
                  <a:rPr lang="en-US" dirty="0">
                    <a:solidFill>
                      <a:schemeClr val="tx1">
                        <a:lumMod val="75000"/>
                      </a:schemeClr>
                    </a:solidFill>
                    <a:latin typeface="Century Gothic" charset="0"/>
                    <a:ea typeface="Century Gothic" charset="0"/>
                    <a:cs typeface="Century Gothic" charset="0"/>
                  </a:rPr>
                  <a:t>@</a:t>
                </a:r>
                <a:r>
                  <a:rPr lang="en-US" dirty="0" err="1">
                    <a:solidFill>
                      <a:schemeClr val="tx1">
                        <a:lumMod val="75000"/>
                      </a:schemeClr>
                    </a:solidFill>
                    <a:latin typeface="Century Gothic" charset="0"/>
                    <a:ea typeface="Century Gothic" charset="0"/>
                    <a:cs typeface="Century Gothic" charset="0"/>
                  </a:rPr>
                  <a:t>climatepolicy</a:t>
                </a:r>
                <a:endParaRPr lang="en-US" dirty="0">
                  <a:solidFill>
                    <a:schemeClr val="tx1">
                      <a:lumMod val="75000"/>
                    </a:schemeClr>
                  </a:solidFill>
                </a:endParaRPr>
              </a:p>
            </p:txBody>
          </p:sp>
          <p:pic>
            <p:nvPicPr>
              <p:cNvPr id="19" name="Picture 18">
                <a:extLst>
                  <a:ext uri="{FF2B5EF4-FFF2-40B4-BE49-F238E27FC236}">
                    <a16:creationId xmlns:a16="http://schemas.microsoft.com/office/drawing/2014/main" id="{496B7905-FF39-4239-969D-CAC813C0E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2211" y="3821650"/>
                <a:ext cx="559225" cy="518235"/>
              </a:xfrm>
              <a:prstGeom prst="rect">
                <a:avLst/>
              </a:prstGeom>
            </p:spPr>
          </p:pic>
        </p:grpSp>
        <p:pic>
          <p:nvPicPr>
            <p:cNvPr id="14" name="Picture 13">
              <a:extLst>
                <a:ext uri="{FF2B5EF4-FFF2-40B4-BE49-F238E27FC236}">
                  <a16:creationId xmlns:a16="http://schemas.microsoft.com/office/drawing/2014/main" id="{45F1BD69-6B82-48F0-9888-0395221175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7772" y="3821494"/>
              <a:ext cx="438383" cy="445898"/>
            </a:xfrm>
            <a:prstGeom prst="rect">
              <a:avLst/>
            </a:prstGeom>
          </p:spPr>
        </p:pic>
        <p:sp>
          <p:nvSpPr>
            <p:cNvPr id="15" name="Rectangle 14">
              <a:extLst>
                <a:ext uri="{FF2B5EF4-FFF2-40B4-BE49-F238E27FC236}">
                  <a16:creationId xmlns:a16="http://schemas.microsoft.com/office/drawing/2014/main" id="{A758B572-883F-4021-B4D0-48951C300678}"/>
                </a:ext>
              </a:extLst>
            </p:cNvPr>
            <p:cNvSpPr/>
            <p:nvPr/>
          </p:nvSpPr>
          <p:spPr>
            <a:xfrm>
              <a:off x="6517507" y="3846062"/>
              <a:ext cx="3651962" cy="646331"/>
            </a:xfrm>
            <a:prstGeom prst="rect">
              <a:avLst/>
            </a:prstGeom>
          </p:spPr>
          <p:txBody>
            <a:bodyPr wrap="square">
              <a:spAutoFit/>
            </a:bodyPr>
            <a:lstStyle/>
            <a:p>
              <a:r>
                <a:rPr lang="en-US" dirty="0">
                  <a:solidFill>
                    <a:schemeClr val="tx1">
                      <a:lumMod val="75000"/>
                    </a:schemeClr>
                  </a:solidFill>
                  <a:latin typeface="Century Gothic" charset="0"/>
                  <a:ea typeface="Century Gothic" charset="0"/>
                  <a:cs typeface="Century Gothic" charset="0"/>
                </a:rPr>
                <a:t>/company/</a:t>
              </a:r>
              <a:r>
                <a:rPr lang="en-US" dirty="0" err="1">
                  <a:solidFill>
                    <a:schemeClr val="tx1">
                      <a:lumMod val="75000"/>
                    </a:schemeClr>
                  </a:solidFill>
                  <a:latin typeface="Century Gothic" charset="0"/>
                  <a:ea typeface="Century Gothic" charset="0"/>
                  <a:cs typeface="Century Gothic" charset="0"/>
                </a:rPr>
                <a:t>climatepolicyinitiative</a:t>
              </a:r>
              <a:endParaRPr lang="en-US" dirty="0">
                <a:solidFill>
                  <a:schemeClr val="tx1">
                    <a:lumMod val="75000"/>
                  </a:schemeClr>
                </a:solidFill>
              </a:endParaRPr>
            </a:p>
          </p:txBody>
        </p:sp>
        <p:sp>
          <p:nvSpPr>
            <p:cNvPr id="17" name="Rectangle 16">
              <a:extLst>
                <a:ext uri="{FF2B5EF4-FFF2-40B4-BE49-F238E27FC236}">
                  <a16:creationId xmlns:a16="http://schemas.microsoft.com/office/drawing/2014/main" id="{FC2D1252-88E4-4BC8-BD8C-97BA6BA142E6}"/>
                </a:ext>
              </a:extLst>
            </p:cNvPr>
            <p:cNvSpPr/>
            <p:nvPr/>
          </p:nvSpPr>
          <p:spPr>
            <a:xfrm>
              <a:off x="5981700" y="1800017"/>
              <a:ext cx="4187768" cy="646331"/>
            </a:xfrm>
            <a:prstGeom prst="rect">
              <a:avLst/>
            </a:prstGeom>
          </p:spPr>
          <p:txBody>
            <a:bodyPr wrap="square">
              <a:spAutoFit/>
            </a:bodyPr>
            <a:lstStyle/>
            <a:p>
              <a:r>
                <a:rPr lang="en-US" b="1" dirty="0">
                  <a:latin typeface="Century Gothic"/>
                </a:rPr>
                <a:t>US-INDIA CLEAN ENERGY FINANCE </a:t>
              </a:r>
              <a:r>
                <a:rPr lang="en-US" dirty="0">
                  <a:solidFill>
                    <a:schemeClr val="tx1">
                      <a:lumMod val="75000"/>
                    </a:schemeClr>
                  </a:solidFill>
                  <a:latin typeface="Century Gothic" charset="0"/>
                  <a:ea typeface="Century Gothic" charset="0"/>
                  <a:cs typeface="Century Gothic" charset="0"/>
                </a:rPr>
                <a:t>www.USICEF.org</a:t>
              </a:r>
              <a:endParaRPr lang="en-US" dirty="0">
                <a:solidFill>
                  <a:schemeClr val="tx1">
                    <a:lumMod val="75000"/>
                  </a:schemeClr>
                </a:solidFill>
              </a:endParaRPr>
            </a:p>
          </p:txBody>
        </p:sp>
      </p:grpSp>
      <p:pic>
        <p:nvPicPr>
          <p:cNvPr id="20" name="Picture 19" descr="A picture containing drawing&#10;&#10;Description automatically generated">
            <a:extLst>
              <a:ext uri="{FF2B5EF4-FFF2-40B4-BE49-F238E27FC236}">
                <a16:creationId xmlns:a16="http://schemas.microsoft.com/office/drawing/2014/main" id="{C7C08DC4-C57B-4C3F-9B1C-8CA9D3DAB09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3471" y="2612620"/>
            <a:ext cx="3364170" cy="1429028"/>
          </a:xfrm>
          <a:prstGeom prst="rect">
            <a:avLst/>
          </a:prstGeom>
        </p:spPr>
      </p:pic>
    </p:spTree>
    <p:extLst>
      <p:ext uri="{BB962C8B-B14F-4D97-AF65-F5344CB8AC3E}">
        <p14:creationId xmlns:p14="http://schemas.microsoft.com/office/powerpoint/2010/main" val="50038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09A5A-4F02-4E4E-806C-D383271F23BE}"/>
              </a:ext>
            </a:extLst>
          </p:cNvPr>
          <p:cNvSpPr>
            <a:spLocks noGrp="1"/>
          </p:cNvSpPr>
          <p:nvPr>
            <p:ph type="ctrTitle"/>
          </p:nvPr>
        </p:nvSpPr>
        <p:spPr>
          <a:xfrm>
            <a:off x="1372427" y="1380605"/>
            <a:ext cx="2767573" cy="584775"/>
          </a:xfrm>
        </p:spPr>
        <p:txBody>
          <a:bodyPr>
            <a:normAutofit fontScale="90000"/>
          </a:bodyPr>
          <a:lstStyle/>
          <a:p>
            <a:r>
              <a:rPr lang="en-US" sz="4400" b="1" dirty="0">
                <a:solidFill>
                  <a:srgbClr val="036C97"/>
                </a:solidFill>
              </a:rPr>
              <a:t>CONTENTS</a:t>
            </a:r>
          </a:p>
        </p:txBody>
      </p:sp>
      <p:sp>
        <p:nvSpPr>
          <p:cNvPr id="3" name="Text Placeholder 3">
            <a:extLst>
              <a:ext uri="{FF2B5EF4-FFF2-40B4-BE49-F238E27FC236}">
                <a16:creationId xmlns:a16="http://schemas.microsoft.com/office/drawing/2014/main" id="{776C0B1D-437B-4810-A259-D0C05F69B97B}"/>
              </a:ext>
            </a:extLst>
          </p:cNvPr>
          <p:cNvSpPr txBox="1">
            <a:spLocks/>
          </p:cNvSpPr>
          <p:nvPr/>
        </p:nvSpPr>
        <p:spPr>
          <a:xfrm>
            <a:off x="1524001" y="2661699"/>
            <a:ext cx="7471719" cy="34166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rgbClr val="666666"/>
                </a:solidFill>
                <a:latin typeface="Century Gothic"/>
                <a:ea typeface="+mn-ea"/>
                <a:cs typeface="Century Gothic"/>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rgbClr val="666666"/>
                </a:solidFill>
                <a:latin typeface="Century Gothic"/>
                <a:ea typeface="+mn-ea"/>
                <a:cs typeface="Century Gothic"/>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rgbClr val="666666"/>
                </a:solidFill>
                <a:latin typeface="Century Gothic"/>
                <a:ea typeface="+mn-ea"/>
                <a:cs typeface="Century Gothic"/>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666666"/>
                </a:solidFill>
                <a:latin typeface="Century Gothic"/>
                <a:ea typeface="+mn-ea"/>
                <a:cs typeface="Century Gothic"/>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fontAlgn="auto">
              <a:spcAft>
                <a:spcPts val="0"/>
              </a:spcAft>
              <a:buNone/>
            </a:pPr>
            <a:r>
              <a:rPr lang="en-US" sz="1800" b="1" dirty="0">
                <a:solidFill>
                  <a:srgbClr val="036C97"/>
                </a:solidFill>
              </a:rPr>
              <a:t>p. 03   Scaling-up Distributed Solar Power: The Need for USICEF</a:t>
            </a:r>
          </a:p>
          <a:p>
            <a:pPr marL="0" indent="0" fontAlgn="auto">
              <a:spcAft>
                <a:spcPts val="0"/>
              </a:spcAft>
              <a:buNone/>
            </a:pPr>
            <a:endParaRPr lang="en-US" sz="1800" b="1" dirty="0">
              <a:solidFill>
                <a:srgbClr val="036C97"/>
              </a:solidFill>
            </a:endParaRPr>
          </a:p>
          <a:p>
            <a:pPr marL="0" indent="0" fontAlgn="auto">
              <a:spcAft>
                <a:spcPts val="0"/>
              </a:spcAft>
              <a:buNone/>
            </a:pPr>
            <a:r>
              <a:rPr lang="en-US" sz="1800" b="1" dirty="0">
                <a:solidFill>
                  <a:srgbClr val="036C97"/>
                </a:solidFill>
              </a:rPr>
              <a:t>p. 06    What is USICEF and how it works </a:t>
            </a:r>
          </a:p>
          <a:p>
            <a:pPr marL="0" indent="0" fontAlgn="auto">
              <a:spcAft>
                <a:spcPts val="0"/>
              </a:spcAft>
              <a:buNone/>
            </a:pPr>
            <a:endParaRPr lang="en-US" sz="1800" b="1" dirty="0">
              <a:solidFill>
                <a:srgbClr val="036C97"/>
              </a:solidFill>
            </a:endParaRPr>
          </a:p>
          <a:p>
            <a:pPr marL="0" indent="0" fontAlgn="auto">
              <a:spcAft>
                <a:spcPts val="0"/>
              </a:spcAft>
              <a:buNone/>
            </a:pPr>
            <a:r>
              <a:rPr lang="en-US" sz="1800" b="1" dirty="0">
                <a:solidFill>
                  <a:srgbClr val="036C97"/>
                </a:solidFill>
              </a:rPr>
              <a:t>p. 11 USICEF Impact Highlights: 2017-2021</a:t>
            </a:r>
          </a:p>
          <a:p>
            <a:pPr fontAlgn="auto">
              <a:spcAft>
                <a:spcPts val="0"/>
              </a:spcAft>
            </a:pPr>
            <a:endParaRPr lang="en-US" sz="2000" dirty="0">
              <a:solidFill>
                <a:srgbClr val="036C97"/>
              </a:solidFill>
            </a:endParaRPr>
          </a:p>
          <a:p>
            <a:pPr marL="0" indent="0" fontAlgn="auto">
              <a:spcAft>
                <a:spcPts val="0"/>
              </a:spcAft>
              <a:buNone/>
            </a:pPr>
            <a:endParaRPr lang="en-US" sz="2400" dirty="0">
              <a:solidFill>
                <a:srgbClr val="036C97"/>
              </a:solidFill>
            </a:endParaRPr>
          </a:p>
        </p:txBody>
      </p:sp>
      <p:cxnSp>
        <p:nvCxnSpPr>
          <p:cNvPr id="7" name="Straight Connector 6">
            <a:extLst>
              <a:ext uri="{FF2B5EF4-FFF2-40B4-BE49-F238E27FC236}">
                <a16:creationId xmlns:a16="http://schemas.microsoft.com/office/drawing/2014/main" id="{D946F2C0-E5CA-ED49-BB55-B3F8BB2891AF}"/>
              </a:ext>
            </a:extLst>
          </p:cNvPr>
          <p:cNvCxnSpPr>
            <a:cxnSpLocks/>
          </p:cNvCxnSpPr>
          <p:nvPr/>
        </p:nvCxnSpPr>
        <p:spPr>
          <a:xfrm>
            <a:off x="1524001" y="2062145"/>
            <a:ext cx="9143999" cy="0"/>
          </a:xfrm>
          <a:prstGeom prst="line">
            <a:avLst/>
          </a:prstGeom>
          <a:ln w="76200">
            <a:solidFill>
              <a:srgbClr val="036C97"/>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473366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0A9AFC-FCE3-4818-B1CA-61C021BF7832}"/>
              </a:ext>
            </a:extLst>
          </p:cNvPr>
          <p:cNvCxnSpPr>
            <a:cxnSpLocks/>
          </p:cNvCxnSpPr>
          <p:nvPr/>
        </p:nvCxnSpPr>
        <p:spPr>
          <a:xfrm>
            <a:off x="1524001" y="2062145"/>
            <a:ext cx="9143999" cy="0"/>
          </a:xfrm>
          <a:prstGeom prst="line">
            <a:avLst/>
          </a:prstGeom>
          <a:ln w="76200">
            <a:solidFill>
              <a:srgbClr val="036C97"/>
            </a:solidFill>
          </a:ln>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5214EDBB-28A3-4444-B75A-3733F88A7C19}"/>
              </a:ext>
            </a:extLst>
          </p:cNvPr>
          <p:cNvSpPr txBox="1"/>
          <p:nvPr/>
        </p:nvSpPr>
        <p:spPr>
          <a:xfrm>
            <a:off x="1524001" y="2165240"/>
            <a:ext cx="9267825" cy="2585323"/>
          </a:xfrm>
          <a:prstGeom prst="rect">
            <a:avLst/>
          </a:prstGeom>
          <a:noFill/>
        </p:spPr>
        <p:txBody>
          <a:bodyPr wrap="square" rtlCol="0">
            <a:spAutoFit/>
          </a:bodyPr>
          <a:lstStyle/>
          <a:p>
            <a:r>
              <a:rPr lang="en-IN" sz="5400" b="1" dirty="0">
                <a:solidFill>
                  <a:srgbClr val="036C97"/>
                </a:solidFill>
                <a:latin typeface="Century Gothic" panose="020B0502020202020204" pitchFamily="34" charset="0"/>
              </a:rPr>
              <a:t>SCALING DISTRIBUTED SOLAR POWER: THE NEED FOR USICEF</a:t>
            </a:r>
            <a:endParaRPr lang="en-US" sz="5400" b="1" dirty="0">
              <a:solidFill>
                <a:srgbClr val="036C97"/>
              </a:solidFill>
              <a:latin typeface="Century Gothic" panose="020B0502020202020204" pitchFamily="34" charset="0"/>
            </a:endParaRPr>
          </a:p>
        </p:txBody>
      </p:sp>
    </p:spTree>
    <p:extLst>
      <p:ext uri="{BB962C8B-B14F-4D97-AF65-F5344CB8AC3E}">
        <p14:creationId xmlns:p14="http://schemas.microsoft.com/office/powerpoint/2010/main" val="35033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1935-666F-3143-B717-6B8ED5D7680D}"/>
              </a:ext>
            </a:extLst>
          </p:cNvPr>
          <p:cNvSpPr>
            <a:spLocks noGrp="1"/>
          </p:cNvSpPr>
          <p:nvPr>
            <p:ph type="title"/>
          </p:nvPr>
        </p:nvSpPr>
        <p:spPr>
          <a:xfrm>
            <a:off x="560172" y="747214"/>
            <a:ext cx="10955553" cy="947207"/>
          </a:xfrm>
        </p:spPr>
        <p:txBody>
          <a:bodyPr>
            <a:noAutofit/>
          </a:bodyPr>
          <a:lstStyle/>
          <a:p>
            <a:pPr>
              <a:lnSpc>
                <a:spcPts val="3300"/>
              </a:lnSpc>
            </a:pPr>
            <a:r>
              <a:rPr lang="en-IN" dirty="0"/>
              <a:t>India’s distributed renewable energy sector requires significant investment to meet national targets </a:t>
            </a:r>
            <a:endParaRPr lang="en-US" dirty="0"/>
          </a:p>
        </p:txBody>
      </p:sp>
      <p:sp>
        <p:nvSpPr>
          <p:cNvPr id="8" name="TextBox 7">
            <a:extLst>
              <a:ext uri="{FF2B5EF4-FFF2-40B4-BE49-F238E27FC236}">
                <a16:creationId xmlns:a16="http://schemas.microsoft.com/office/drawing/2014/main" id="{E0466C8E-6B8F-47B5-A84B-43B69920AF90}"/>
              </a:ext>
            </a:extLst>
          </p:cNvPr>
          <p:cNvSpPr txBox="1"/>
          <p:nvPr/>
        </p:nvSpPr>
        <p:spPr>
          <a:xfrm>
            <a:off x="560173" y="1694420"/>
            <a:ext cx="3947028" cy="4231928"/>
          </a:xfrm>
          <a:prstGeom prst="rect">
            <a:avLst/>
          </a:prstGeom>
          <a:noFill/>
          <a:ln>
            <a:noFill/>
          </a:ln>
        </p:spPr>
        <p:txBody>
          <a:bodyPr wrap="square" rtlCol="0">
            <a:spAutoFit/>
          </a:bodyPr>
          <a:lstStyle/>
          <a:p>
            <a:endParaRPr lang="en-IN" sz="2000" dirty="0">
              <a:solidFill>
                <a:schemeClr val="bg2">
                  <a:lumMod val="25000"/>
                </a:schemeClr>
              </a:solidFill>
              <a:latin typeface="Century Gothic"/>
              <a:sym typeface="Wingdings" panose="05000000000000000000" pitchFamily="2" charset="2"/>
            </a:endParaRPr>
          </a:p>
          <a:p>
            <a:r>
              <a:rPr lang="en-IN" sz="2000" dirty="0">
                <a:solidFill>
                  <a:schemeClr val="bg2">
                    <a:lumMod val="25000"/>
                  </a:schemeClr>
                </a:solidFill>
                <a:latin typeface="Century Gothic"/>
                <a:sym typeface="Wingdings" panose="05000000000000000000" pitchFamily="2" charset="2"/>
              </a:rPr>
              <a:t>India plans to install 175 GW of renewable energy projects by 2022.</a:t>
            </a:r>
          </a:p>
          <a:p>
            <a:endParaRPr lang="en-US" sz="2000" dirty="0">
              <a:solidFill>
                <a:schemeClr val="bg2">
                  <a:lumMod val="25000"/>
                </a:schemeClr>
              </a:solidFill>
              <a:latin typeface="Century Gothic"/>
            </a:endParaRPr>
          </a:p>
          <a:p>
            <a:r>
              <a:rPr lang="en-IN" sz="2000" dirty="0">
                <a:solidFill>
                  <a:schemeClr val="bg2">
                    <a:lumMod val="25000"/>
                  </a:schemeClr>
                </a:solidFill>
                <a:latin typeface="Century Gothic"/>
              </a:rPr>
              <a:t>Despite installed capacity rising six-fold to</a:t>
            </a:r>
            <a:r>
              <a:rPr lang="en-IN" sz="2000" dirty="0">
                <a:solidFill>
                  <a:schemeClr val="bg2">
                    <a:lumMod val="25000"/>
                  </a:schemeClr>
                </a:solidFill>
                <a:latin typeface="Century Gothic"/>
                <a:sym typeface="Wingdings" panose="05000000000000000000" pitchFamily="2" charset="2"/>
              </a:rPr>
              <a:t> nearly 86 gigawatts in 2019</a:t>
            </a:r>
            <a:r>
              <a:rPr lang="en-IN" sz="2000" dirty="0">
                <a:solidFill>
                  <a:schemeClr val="bg2">
                    <a:lumMod val="25000"/>
                  </a:schemeClr>
                </a:solidFill>
                <a:latin typeface="Century Gothic"/>
              </a:rPr>
              <a:t>, </a:t>
            </a:r>
          </a:p>
          <a:p>
            <a:endParaRPr lang="en-IN" sz="2000" dirty="0">
              <a:solidFill>
                <a:schemeClr val="bg2">
                  <a:lumMod val="25000"/>
                </a:schemeClr>
              </a:solidFill>
              <a:latin typeface="Century Gothic"/>
            </a:endParaRPr>
          </a:p>
          <a:p>
            <a:r>
              <a:rPr lang="en-IN" sz="2000" dirty="0">
                <a:solidFill>
                  <a:schemeClr val="bg2">
                    <a:lumMod val="25000"/>
                  </a:schemeClr>
                </a:solidFill>
                <a:latin typeface="Century Gothic"/>
              </a:rPr>
              <a:t>only one-third of distributed generation targets are expected  to be met by 2022. </a:t>
            </a:r>
            <a:endParaRPr lang="en-IN" i="1" dirty="0">
              <a:solidFill>
                <a:schemeClr val="bg2">
                  <a:lumMod val="25000"/>
                </a:schemeClr>
              </a:solidFill>
              <a:latin typeface="Century Gothic"/>
            </a:endParaRPr>
          </a:p>
          <a:p>
            <a:endParaRPr lang="en-IN" i="1" dirty="0">
              <a:solidFill>
                <a:schemeClr val="bg2">
                  <a:lumMod val="25000"/>
                </a:schemeClr>
              </a:solidFill>
              <a:latin typeface="Century Gothic"/>
            </a:endParaRPr>
          </a:p>
          <a:p>
            <a:r>
              <a:rPr lang="en-IN" sz="1100" i="1" dirty="0">
                <a:solidFill>
                  <a:schemeClr val="tx1">
                    <a:lumMod val="60000"/>
                    <a:lumOff val="40000"/>
                  </a:schemeClr>
                </a:solidFill>
                <a:latin typeface="Century Gothic"/>
              </a:rPr>
              <a:t>Source: JMK Research</a:t>
            </a:r>
            <a:endParaRPr lang="en-US" sz="1100" i="1" dirty="0">
              <a:solidFill>
                <a:schemeClr val="tx1">
                  <a:lumMod val="60000"/>
                  <a:lumOff val="40000"/>
                </a:schemeClr>
              </a:solidFill>
              <a:latin typeface="Century Gothic"/>
            </a:endParaRPr>
          </a:p>
        </p:txBody>
      </p:sp>
      <p:sp>
        <p:nvSpPr>
          <p:cNvPr id="4" name="Rectangle 3">
            <a:extLst>
              <a:ext uri="{FF2B5EF4-FFF2-40B4-BE49-F238E27FC236}">
                <a16:creationId xmlns:a16="http://schemas.microsoft.com/office/drawing/2014/main" id="{3047912B-76AC-45AA-910A-008AD25D873C}"/>
              </a:ext>
            </a:extLst>
          </p:cNvPr>
          <p:cNvSpPr/>
          <p:nvPr/>
        </p:nvSpPr>
        <p:spPr>
          <a:xfrm>
            <a:off x="4823871" y="6098548"/>
            <a:ext cx="1726755" cy="261610"/>
          </a:xfrm>
          <a:prstGeom prst="rect">
            <a:avLst/>
          </a:prstGeom>
        </p:spPr>
        <p:txBody>
          <a:bodyPr wrap="none">
            <a:spAutoFit/>
          </a:bodyPr>
          <a:lstStyle/>
          <a:p>
            <a:r>
              <a:rPr lang="en-IN" sz="1100" i="1" dirty="0">
                <a:solidFill>
                  <a:schemeClr val="bg2">
                    <a:lumMod val="75000"/>
                  </a:schemeClr>
                </a:solidFill>
                <a:latin typeface="Century Gothic"/>
              </a:rPr>
              <a:t>Source: Bridge to India</a:t>
            </a:r>
          </a:p>
        </p:txBody>
      </p:sp>
      <p:sp>
        <p:nvSpPr>
          <p:cNvPr id="6" name="TextBox 5">
            <a:extLst>
              <a:ext uri="{FF2B5EF4-FFF2-40B4-BE49-F238E27FC236}">
                <a16:creationId xmlns:a16="http://schemas.microsoft.com/office/drawing/2014/main" id="{4410A0AD-B9A0-44F8-BFD6-286B8DF39027}"/>
              </a:ext>
            </a:extLst>
          </p:cNvPr>
          <p:cNvSpPr txBox="1"/>
          <p:nvPr/>
        </p:nvSpPr>
        <p:spPr>
          <a:xfrm>
            <a:off x="5238665" y="2117500"/>
            <a:ext cx="5757789" cy="400110"/>
          </a:xfrm>
          <a:prstGeom prst="rect">
            <a:avLst/>
          </a:prstGeom>
          <a:noFill/>
        </p:spPr>
        <p:txBody>
          <a:bodyPr wrap="square" rtlCol="0">
            <a:spAutoFit/>
          </a:bodyPr>
          <a:lstStyle/>
          <a:p>
            <a:pPr algn="ctr"/>
            <a:r>
              <a:rPr lang="en-IN" sz="2000" b="1" dirty="0">
                <a:latin typeface="+mj-lt"/>
              </a:rPr>
              <a:t>Annual renewable energy installation trends</a:t>
            </a:r>
          </a:p>
        </p:txBody>
      </p:sp>
      <p:pic>
        <p:nvPicPr>
          <p:cNvPr id="1026" name="Picture 2">
            <a:extLst>
              <a:ext uri="{FF2B5EF4-FFF2-40B4-BE49-F238E27FC236}">
                <a16:creationId xmlns:a16="http://schemas.microsoft.com/office/drawing/2014/main" id="{2B2C17D7-58F5-41F9-953E-E6C19B204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738" y="2630547"/>
            <a:ext cx="7015089" cy="3738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A6CD352-67B6-494A-98C3-7F3381D46C29}"/>
              </a:ext>
            </a:extLst>
          </p:cNvPr>
          <p:cNvSpPr/>
          <p:nvPr/>
        </p:nvSpPr>
        <p:spPr>
          <a:xfrm>
            <a:off x="4823871" y="1916962"/>
            <a:ext cx="6587378" cy="4344442"/>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Tree>
    <p:extLst>
      <p:ext uri="{BB962C8B-B14F-4D97-AF65-F5344CB8AC3E}">
        <p14:creationId xmlns:p14="http://schemas.microsoft.com/office/powerpoint/2010/main" val="208238730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0A9AFC-FCE3-4818-B1CA-61C021BF7832}"/>
              </a:ext>
            </a:extLst>
          </p:cNvPr>
          <p:cNvCxnSpPr>
            <a:cxnSpLocks/>
          </p:cNvCxnSpPr>
          <p:nvPr/>
        </p:nvCxnSpPr>
        <p:spPr>
          <a:xfrm>
            <a:off x="1524001" y="2062145"/>
            <a:ext cx="9143999" cy="0"/>
          </a:xfrm>
          <a:prstGeom prst="line">
            <a:avLst/>
          </a:prstGeom>
          <a:ln w="76200">
            <a:solidFill>
              <a:srgbClr val="036C97"/>
            </a:solidFill>
          </a:ln>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5214EDBB-28A3-4444-B75A-3733F88A7C19}"/>
              </a:ext>
            </a:extLst>
          </p:cNvPr>
          <p:cNvSpPr txBox="1"/>
          <p:nvPr/>
        </p:nvSpPr>
        <p:spPr>
          <a:xfrm>
            <a:off x="1524001" y="2165240"/>
            <a:ext cx="9267825" cy="1754326"/>
          </a:xfrm>
          <a:prstGeom prst="rect">
            <a:avLst/>
          </a:prstGeom>
          <a:noFill/>
        </p:spPr>
        <p:txBody>
          <a:bodyPr wrap="square" rtlCol="0">
            <a:spAutoFit/>
          </a:bodyPr>
          <a:lstStyle/>
          <a:p>
            <a:r>
              <a:rPr lang="en-IN" sz="5400" b="1" dirty="0">
                <a:solidFill>
                  <a:srgbClr val="036C97"/>
                </a:solidFill>
                <a:latin typeface="Century Gothic" panose="020B0502020202020204" pitchFamily="34" charset="0"/>
              </a:rPr>
              <a:t>WHAT IS USICEF &amp; HOW DOES IT WORK?</a:t>
            </a:r>
            <a:endParaRPr lang="en-US" sz="5400" b="1" dirty="0">
              <a:solidFill>
                <a:srgbClr val="036C97"/>
              </a:solidFill>
              <a:latin typeface="Century Gothic" panose="020B0502020202020204" pitchFamily="34" charset="0"/>
            </a:endParaRPr>
          </a:p>
        </p:txBody>
      </p:sp>
    </p:spTree>
    <p:extLst>
      <p:ext uri="{BB962C8B-B14F-4D97-AF65-F5344CB8AC3E}">
        <p14:creationId xmlns:p14="http://schemas.microsoft.com/office/powerpoint/2010/main" val="240748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cell, water, people&#10;&#10;Description automatically generated">
            <a:extLst>
              <a:ext uri="{FF2B5EF4-FFF2-40B4-BE49-F238E27FC236}">
                <a16:creationId xmlns:a16="http://schemas.microsoft.com/office/drawing/2014/main" id="{D88DBB3D-EC24-4580-8B8B-1691DF103D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239" r="9520"/>
          <a:stretch/>
        </p:blipFill>
        <p:spPr>
          <a:xfrm>
            <a:off x="0" y="0"/>
            <a:ext cx="3981600" cy="6858000"/>
          </a:xfrm>
          <a:prstGeom prst="rect">
            <a:avLst/>
          </a:prstGeom>
        </p:spPr>
      </p:pic>
      <p:sp>
        <p:nvSpPr>
          <p:cNvPr id="11" name="TextBox 10">
            <a:extLst>
              <a:ext uri="{FF2B5EF4-FFF2-40B4-BE49-F238E27FC236}">
                <a16:creationId xmlns:a16="http://schemas.microsoft.com/office/drawing/2014/main" id="{BA289F38-CDAC-5440-9284-77BBD37BC473}"/>
              </a:ext>
            </a:extLst>
          </p:cNvPr>
          <p:cNvSpPr txBox="1"/>
          <p:nvPr/>
        </p:nvSpPr>
        <p:spPr>
          <a:xfrm>
            <a:off x="4471200" y="2048260"/>
            <a:ext cx="7063915" cy="3785652"/>
          </a:xfrm>
          <a:prstGeom prst="rect">
            <a:avLst/>
          </a:prstGeom>
          <a:noFill/>
        </p:spPr>
        <p:txBody>
          <a:bodyPr wrap="square" rtlCol="0">
            <a:spAutoFit/>
          </a:bodyPr>
          <a:lstStyle/>
          <a:p>
            <a:pPr lvl="0"/>
            <a:r>
              <a:rPr lang="en-IN" sz="2400" dirty="0">
                <a:solidFill>
                  <a:schemeClr val="bg2">
                    <a:lumMod val="25000"/>
                  </a:schemeClr>
                </a:solidFill>
                <a:latin typeface="Century Gothic"/>
              </a:rPr>
              <a:t>The U.S.-India Clean Energy Finance (USICEF) initiative is India’s first project</a:t>
            </a:r>
          </a:p>
          <a:p>
            <a:pPr lvl="0"/>
            <a:r>
              <a:rPr lang="en-IN" sz="2400" dirty="0">
                <a:solidFill>
                  <a:schemeClr val="bg2">
                    <a:lumMod val="25000"/>
                  </a:schemeClr>
                </a:solidFill>
                <a:latin typeface="Century Gothic"/>
              </a:rPr>
              <a:t>preparation and pipeline development facility to help promising distributed solar projects develop into viable investment opportunities and drive long-term debt financing. </a:t>
            </a:r>
          </a:p>
          <a:p>
            <a:pPr lvl="0"/>
            <a:endParaRPr lang="en-IN" sz="2400" dirty="0">
              <a:solidFill>
                <a:schemeClr val="bg2">
                  <a:lumMod val="25000"/>
                </a:schemeClr>
              </a:solidFill>
              <a:latin typeface="Century Gothic"/>
            </a:endParaRPr>
          </a:p>
          <a:p>
            <a:pPr lvl="0"/>
            <a:r>
              <a:rPr lang="en-IN" sz="2400" dirty="0">
                <a:solidFill>
                  <a:schemeClr val="bg2">
                    <a:lumMod val="25000"/>
                  </a:schemeClr>
                </a:solidFill>
                <a:latin typeface="Century Gothic"/>
              </a:rPr>
              <a:t>USICEF is a critical step towards increasing access to reliable energy in underserved regions in India. </a:t>
            </a:r>
            <a:endParaRPr lang="pl-PL" sz="2400" dirty="0">
              <a:solidFill>
                <a:schemeClr val="bg2">
                  <a:lumMod val="25000"/>
                </a:schemeClr>
              </a:solidFill>
              <a:latin typeface="Century Gothic"/>
            </a:endParaRPr>
          </a:p>
        </p:txBody>
      </p:sp>
      <p:pic>
        <p:nvPicPr>
          <p:cNvPr id="3" name="Picture 2" descr="A picture containing plate, clock&#10;&#10;Description automatically generated">
            <a:extLst>
              <a:ext uri="{FF2B5EF4-FFF2-40B4-BE49-F238E27FC236}">
                <a16:creationId xmlns:a16="http://schemas.microsoft.com/office/drawing/2014/main" id="{E093DFF7-6828-43E4-9960-EA818FFBF5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5835" y="629954"/>
            <a:ext cx="2110165" cy="894576"/>
          </a:xfrm>
          <a:prstGeom prst="rect">
            <a:avLst/>
          </a:prstGeom>
        </p:spPr>
      </p:pic>
    </p:spTree>
    <p:extLst>
      <p:ext uri="{BB962C8B-B14F-4D97-AF65-F5344CB8AC3E}">
        <p14:creationId xmlns:p14="http://schemas.microsoft.com/office/powerpoint/2010/main" val="337262511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7E57A5A-56CD-5743-9DA0-2F180CB32216}"/>
              </a:ext>
            </a:extLst>
          </p:cNvPr>
          <p:cNvSpPr txBox="1"/>
          <p:nvPr/>
        </p:nvSpPr>
        <p:spPr>
          <a:xfrm>
            <a:off x="560172" y="2335583"/>
            <a:ext cx="150833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PARTNERS</a:t>
            </a:r>
          </a:p>
        </p:txBody>
      </p:sp>
      <p:sp>
        <p:nvSpPr>
          <p:cNvPr id="156" name="Title 77">
            <a:extLst>
              <a:ext uri="{FF2B5EF4-FFF2-40B4-BE49-F238E27FC236}">
                <a16:creationId xmlns:a16="http://schemas.microsoft.com/office/drawing/2014/main" id="{227353E7-8445-B543-89FD-C389583517FC}"/>
              </a:ext>
            </a:extLst>
          </p:cNvPr>
          <p:cNvSpPr>
            <a:spLocks noGrp="1"/>
          </p:cNvSpPr>
          <p:nvPr>
            <p:ph type="title"/>
          </p:nvPr>
        </p:nvSpPr>
        <p:spPr>
          <a:xfrm>
            <a:off x="560172" y="747214"/>
            <a:ext cx="10976832" cy="947207"/>
          </a:xfrm>
        </p:spPr>
        <p:txBody>
          <a:bodyPr>
            <a:noAutofit/>
          </a:bodyPr>
          <a:lstStyle/>
          <a:p>
            <a:pPr>
              <a:lnSpc>
                <a:spcPts val="3300"/>
              </a:lnSpc>
            </a:pPr>
            <a:r>
              <a:rPr lang="en-IN" dirty="0"/>
              <a:t>USICEF stems from a partnership between the Indian Ministry of New and Renewable Energy, the Overseas Private Investment Corporation (OPIC), and a consortium of foundations and investors.</a:t>
            </a:r>
            <a:endParaRPr lang="en-US" dirty="0"/>
          </a:p>
        </p:txBody>
      </p:sp>
      <p:sp>
        <p:nvSpPr>
          <p:cNvPr id="179" name="TextBox 33">
            <a:extLst>
              <a:ext uri="{FF2B5EF4-FFF2-40B4-BE49-F238E27FC236}">
                <a16:creationId xmlns:a16="http://schemas.microsoft.com/office/drawing/2014/main" id="{F78620C5-9204-0640-9C86-38BA3EE817AD}"/>
              </a:ext>
            </a:extLst>
          </p:cNvPr>
          <p:cNvSpPr txBox="1"/>
          <p:nvPr/>
        </p:nvSpPr>
        <p:spPr>
          <a:xfrm>
            <a:off x="8713562" y="2335583"/>
            <a:ext cx="2191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PROJECT MANAGER</a:t>
            </a:r>
            <a:endParaRPr kumimoji="0" lang="en-US" sz="1600" b="1" i="0" u="none" strike="noStrike" kern="1200" cap="none" spc="0" normalizeH="0" baseline="0" noProof="0" dirty="0">
              <a:ln>
                <a:noFill/>
              </a:ln>
              <a:solidFill>
                <a:schemeClr val="accent2"/>
              </a:solidFill>
              <a:effectLst/>
              <a:uLnTx/>
              <a:uFillTx/>
              <a:latin typeface="Century Gothic"/>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3586AAE8-EB1A-4D43-8429-17182E07EF16}"/>
              </a:ext>
            </a:extLst>
          </p:cNvPr>
          <p:cNvPicPr>
            <a:picLocks noChangeAspect="1"/>
          </p:cNvPicPr>
          <p:nvPr/>
        </p:nvPicPr>
        <p:blipFill>
          <a:blip r:embed="rId3"/>
          <a:stretch>
            <a:fillRect/>
          </a:stretch>
        </p:blipFill>
        <p:spPr>
          <a:xfrm>
            <a:off x="8713562" y="2854142"/>
            <a:ext cx="2191400" cy="913083"/>
          </a:xfrm>
          <a:prstGeom prst="rect">
            <a:avLst/>
          </a:prstGeom>
        </p:spPr>
      </p:pic>
      <p:pic>
        <p:nvPicPr>
          <p:cNvPr id="3" name="Picture 2" descr="Logo, company name&#10;&#10;Description automatically generated">
            <a:extLst>
              <a:ext uri="{FF2B5EF4-FFF2-40B4-BE49-F238E27FC236}">
                <a16:creationId xmlns:a16="http://schemas.microsoft.com/office/drawing/2014/main" id="{64C5465A-F924-404A-AF08-62D3E9B66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171" y="2829199"/>
            <a:ext cx="1682444" cy="728306"/>
          </a:xfrm>
          <a:prstGeom prst="rect">
            <a:avLst/>
          </a:prstGeom>
        </p:spPr>
      </p:pic>
      <p:pic>
        <p:nvPicPr>
          <p:cNvPr id="5" name="Graphic 4">
            <a:extLst>
              <a:ext uri="{FF2B5EF4-FFF2-40B4-BE49-F238E27FC236}">
                <a16:creationId xmlns:a16="http://schemas.microsoft.com/office/drawing/2014/main" id="{745BABB1-2291-4043-8040-FF831BD181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5212" y="2925925"/>
            <a:ext cx="2515007" cy="53485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0CBDC22-4E13-4ACB-B1C1-E3BB2E4008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386" y="5273366"/>
            <a:ext cx="1563464" cy="653092"/>
          </a:xfrm>
          <a:prstGeom prst="rect">
            <a:avLst/>
          </a:prstGeom>
        </p:spPr>
      </p:pic>
      <p:pic>
        <p:nvPicPr>
          <p:cNvPr id="2054" name="Picture 6" descr="Grantham Foundation | About">
            <a:extLst>
              <a:ext uri="{FF2B5EF4-FFF2-40B4-BE49-F238E27FC236}">
                <a16:creationId xmlns:a16="http://schemas.microsoft.com/office/drawing/2014/main" id="{A7ED29A1-E3A2-4575-B8C2-BF5789C773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8370" y="5308978"/>
            <a:ext cx="1847199" cy="5818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6819190-8E64-42B7-B126-9381C85A4E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3219" y="3085757"/>
            <a:ext cx="1988750" cy="215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07071275-7841-41BB-8194-378D8CCBB5A3}"/>
              </a:ext>
            </a:extLst>
          </p:cNvPr>
          <p:cNvPicPr>
            <a:picLocks noChangeAspect="1"/>
          </p:cNvPicPr>
          <p:nvPr/>
        </p:nvPicPr>
        <p:blipFill>
          <a:blip r:embed="rId10"/>
          <a:stretch>
            <a:fillRect/>
          </a:stretch>
        </p:blipFill>
        <p:spPr>
          <a:xfrm>
            <a:off x="2505212" y="4091379"/>
            <a:ext cx="2888143" cy="477567"/>
          </a:xfrm>
          <a:prstGeom prst="rect">
            <a:avLst/>
          </a:prstGeom>
        </p:spPr>
      </p:pic>
      <p:pic>
        <p:nvPicPr>
          <p:cNvPr id="13" name="Picture 12" descr="Text&#10;&#10;Description automatically generated">
            <a:extLst>
              <a:ext uri="{FF2B5EF4-FFF2-40B4-BE49-F238E27FC236}">
                <a16:creationId xmlns:a16="http://schemas.microsoft.com/office/drawing/2014/main" id="{10206925-D93C-4767-A85E-1703594AA2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7386" y="3935014"/>
            <a:ext cx="1597891" cy="800506"/>
          </a:xfrm>
          <a:prstGeom prst="rect">
            <a:avLst/>
          </a:prstGeom>
        </p:spPr>
      </p:pic>
      <p:pic>
        <p:nvPicPr>
          <p:cNvPr id="17" name="Picture 16" descr="Map&#10;&#10;Description automatically generated">
            <a:extLst>
              <a:ext uri="{FF2B5EF4-FFF2-40B4-BE49-F238E27FC236}">
                <a16:creationId xmlns:a16="http://schemas.microsoft.com/office/drawing/2014/main" id="{B26E711F-78E6-42FC-97CE-F29C480952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31937" y="3851150"/>
            <a:ext cx="1072668" cy="968233"/>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10F10FA4-4B69-4856-A4F9-5C171394F5C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82649" y="5494342"/>
            <a:ext cx="1465939" cy="303553"/>
          </a:xfrm>
          <a:prstGeom prst="rect">
            <a:avLst/>
          </a:prstGeom>
        </p:spPr>
      </p:pic>
      <p:pic>
        <p:nvPicPr>
          <p:cNvPr id="2052" name="Picture 4" descr="EDGI Receives Grant from the David and Lucile Packard Foundation –  Environmental Data and Governance Initiative">
            <a:extLst>
              <a:ext uri="{FF2B5EF4-FFF2-40B4-BE49-F238E27FC236}">
                <a16:creationId xmlns:a16="http://schemas.microsoft.com/office/drawing/2014/main" id="{A3A2EFA8-7C68-47E2-8E82-8F16DC4C08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5212" y="5249009"/>
            <a:ext cx="1576860" cy="5962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TC India Financial Services Ltd to address resignations at board level |  EquityBulls">
            <a:extLst>
              <a:ext uri="{FF2B5EF4-FFF2-40B4-BE49-F238E27FC236}">
                <a16:creationId xmlns:a16="http://schemas.microsoft.com/office/drawing/2014/main" id="{92F80D79-5EB7-4884-A87B-A6FC2C25767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866" r="17769"/>
          <a:stretch/>
        </p:blipFill>
        <p:spPr bwMode="auto">
          <a:xfrm>
            <a:off x="6914387" y="3787695"/>
            <a:ext cx="1213840" cy="103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61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E090E3-A53A-1847-BB06-F9597F98DB75}"/>
              </a:ext>
            </a:extLst>
          </p:cNvPr>
          <p:cNvSpPr/>
          <p:nvPr/>
        </p:nvSpPr>
        <p:spPr>
          <a:xfrm>
            <a:off x="11583731" y="6030164"/>
            <a:ext cx="608269" cy="82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1D7601-4F93-0C47-B2F9-CAA4F3F9DFB0}"/>
              </a:ext>
            </a:extLst>
          </p:cNvPr>
          <p:cNvSpPr/>
          <p:nvPr/>
        </p:nvSpPr>
        <p:spPr>
          <a:xfrm>
            <a:off x="2700458" y="1462007"/>
            <a:ext cx="2185261" cy="5053088"/>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133442E-631D-2A49-AAD2-C8E123866A06}"/>
              </a:ext>
            </a:extLst>
          </p:cNvPr>
          <p:cNvSpPr/>
          <p:nvPr/>
        </p:nvSpPr>
        <p:spPr>
          <a:xfrm>
            <a:off x="427764" y="1462007"/>
            <a:ext cx="2185261" cy="5053088"/>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D06528-7D28-BB43-9B79-C3073DA328B7}"/>
              </a:ext>
            </a:extLst>
          </p:cNvPr>
          <p:cNvSpPr/>
          <p:nvPr/>
        </p:nvSpPr>
        <p:spPr>
          <a:xfrm>
            <a:off x="4974622" y="1462007"/>
            <a:ext cx="2185261" cy="5053088"/>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D4F906E-20DE-EE49-97C5-2E4FD613817E}"/>
              </a:ext>
            </a:extLst>
          </p:cNvPr>
          <p:cNvSpPr/>
          <p:nvPr/>
        </p:nvSpPr>
        <p:spPr>
          <a:xfrm>
            <a:off x="7257814" y="1462007"/>
            <a:ext cx="2185261" cy="5053088"/>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34C76E-29C3-AE47-AB21-E62E03A78F7C}"/>
              </a:ext>
            </a:extLst>
          </p:cNvPr>
          <p:cNvSpPr/>
          <p:nvPr/>
        </p:nvSpPr>
        <p:spPr>
          <a:xfrm>
            <a:off x="9519013" y="1462007"/>
            <a:ext cx="2185261" cy="5053088"/>
          </a:xfrm>
          <a:prstGeom prst="rect">
            <a:avLst/>
          </a:prstGeom>
          <a:solidFill>
            <a:srgbClr val="036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908830-296D-6C40-8E69-870F46522E63}"/>
              </a:ext>
            </a:extLst>
          </p:cNvPr>
          <p:cNvSpPr txBox="1"/>
          <p:nvPr/>
        </p:nvSpPr>
        <p:spPr>
          <a:xfrm>
            <a:off x="550344" y="3456311"/>
            <a:ext cx="1910590" cy="646331"/>
          </a:xfrm>
          <a:prstGeom prst="rect">
            <a:avLst/>
          </a:prstGeom>
          <a:noFill/>
          <a:ln>
            <a:noFill/>
          </a:ln>
        </p:spPr>
        <p:txBody>
          <a:bodyPr wrap="square" rtlCol="0">
            <a:spAutoFit/>
          </a:bodyPr>
          <a:lstStyle/>
          <a:p>
            <a:r>
              <a:rPr lang="en-US" b="1" dirty="0">
                <a:solidFill>
                  <a:schemeClr val="bg1"/>
                </a:solidFill>
                <a:latin typeface="Century Gothic" panose="020B0502020202020204" pitchFamily="34" charset="0"/>
              </a:rPr>
              <a:t>CALL FOR PROPOSALS</a:t>
            </a:r>
          </a:p>
        </p:txBody>
      </p:sp>
      <p:sp>
        <p:nvSpPr>
          <p:cNvPr id="9" name="TextBox 8">
            <a:extLst>
              <a:ext uri="{FF2B5EF4-FFF2-40B4-BE49-F238E27FC236}">
                <a16:creationId xmlns:a16="http://schemas.microsoft.com/office/drawing/2014/main" id="{72C1A888-1C6B-4B4E-8B39-8975ABF7A5C6}"/>
              </a:ext>
            </a:extLst>
          </p:cNvPr>
          <p:cNvSpPr txBox="1"/>
          <p:nvPr/>
        </p:nvSpPr>
        <p:spPr>
          <a:xfrm>
            <a:off x="2816581" y="3456311"/>
            <a:ext cx="1900752" cy="646331"/>
          </a:xfrm>
          <a:prstGeom prst="rect">
            <a:avLst/>
          </a:prstGeom>
          <a:noFill/>
          <a:ln>
            <a:noFill/>
          </a:ln>
        </p:spPr>
        <p:txBody>
          <a:bodyPr wrap="square" rtlCol="0">
            <a:spAutoFit/>
          </a:bodyPr>
          <a:lstStyle/>
          <a:p>
            <a:r>
              <a:rPr lang="en-US" b="1" dirty="0">
                <a:solidFill>
                  <a:schemeClr val="bg1"/>
                </a:solidFill>
                <a:latin typeface="Century Gothic" panose="020B0502020202020204" pitchFamily="34" charset="0"/>
              </a:rPr>
              <a:t>SCREENING &amp; SELECTION </a:t>
            </a:r>
          </a:p>
        </p:txBody>
      </p:sp>
      <p:sp>
        <p:nvSpPr>
          <p:cNvPr id="10" name="TextBox 9">
            <a:extLst>
              <a:ext uri="{FF2B5EF4-FFF2-40B4-BE49-F238E27FC236}">
                <a16:creationId xmlns:a16="http://schemas.microsoft.com/office/drawing/2014/main" id="{66E1C81C-E0D8-894C-961E-82AFD4BBB4CC}"/>
              </a:ext>
            </a:extLst>
          </p:cNvPr>
          <p:cNvSpPr txBox="1"/>
          <p:nvPr/>
        </p:nvSpPr>
        <p:spPr>
          <a:xfrm>
            <a:off x="5073804" y="3456311"/>
            <a:ext cx="2086079" cy="923330"/>
          </a:xfrm>
          <a:prstGeom prst="rect">
            <a:avLst/>
          </a:prstGeom>
          <a:noFill/>
          <a:ln>
            <a:noFill/>
          </a:ln>
        </p:spPr>
        <p:txBody>
          <a:bodyPr wrap="square" rtlCol="0">
            <a:spAutoFit/>
          </a:bodyPr>
          <a:lstStyle/>
          <a:p>
            <a:r>
              <a:rPr lang="en-US" b="1" dirty="0">
                <a:solidFill>
                  <a:schemeClr val="bg1"/>
                </a:solidFill>
                <a:latin typeface="Century Gothic" panose="020B0502020202020204" pitchFamily="34" charset="0"/>
              </a:rPr>
              <a:t>SELECTION OF  SERVICE PROVIDERS </a:t>
            </a:r>
          </a:p>
        </p:txBody>
      </p:sp>
      <p:sp>
        <p:nvSpPr>
          <p:cNvPr id="11" name="TextBox 10">
            <a:extLst>
              <a:ext uri="{FF2B5EF4-FFF2-40B4-BE49-F238E27FC236}">
                <a16:creationId xmlns:a16="http://schemas.microsoft.com/office/drawing/2014/main" id="{83B3C78E-1473-3C4E-99BA-49A797E607DC}"/>
              </a:ext>
            </a:extLst>
          </p:cNvPr>
          <p:cNvSpPr txBox="1"/>
          <p:nvPr/>
        </p:nvSpPr>
        <p:spPr>
          <a:xfrm>
            <a:off x="7368201" y="3456311"/>
            <a:ext cx="1864258" cy="646331"/>
          </a:xfrm>
          <a:prstGeom prst="rect">
            <a:avLst/>
          </a:prstGeom>
          <a:noFill/>
          <a:ln>
            <a:noFill/>
          </a:ln>
        </p:spPr>
        <p:txBody>
          <a:bodyPr wrap="square" rtlCol="0">
            <a:spAutoFit/>
          </a:bodyPr>
          <a:lstStyle/>
          <a:p>
            <a:r>
              <a:rPr lang="en-US" b="1" dirty="0">
                <a:solidFill>
                  <a:schemeClr val="bg1"/>
                </a:solidFill>
                <a:latin typeface="Century Gothic" panose="020B0502020202020204" pitchFamily="34" charset="0"/>
              </a:rPr>
              <a:t>GRANT DISBURSEMENT </a:t>
            </a:r>
          </a:p>
        </p:txBody>
      </p:sp>
      <p:sp>
        <p:nvSpPr>
          <p:cNvPr id="12" name="TextBox 11">
            <a:extLst>
              <a:ext uri="{FF2B5EF4-FFF2-40B4-BE49-F238E27FC236}">
                <a16:creationId xmlns:a16="http://schemas.microsoft.com/office/drawing/2014/main" id="{099B8A35-1F35-D24B-9B20-63306A020783}"/>
              </a:ext>
            </a:extLst>
          </p:cNvPr>
          <p:cNvSpPr txBox="1"/>
          <p:nvPr/>
        </p:nvSpPr>
        <p:spPr>
          <a:xfrm>
            <a:off x="9624191" y="3456311"/>
            <a:ext cx="1977450" cy="646331"/>
          </a:xfrm>
          <a:prstGeom prst="rect">
            <a:avLst/>
          </a:prstGeom>
          <a:noFill/>
          <a:ln>
            <a:noFill/>
          </a:ln>
        </p:spPr>
        <p:txBody>
          <a:bodyPr wrap="square" rtlCol="0">
            <a:spAutoFit/>
          </a:bodyPr>
          <a:lstStyle/>
          <a:p>
            <a:r>
              <a:rPr lang="en-US" b="1" dirty="0">
                <a:solidFill>
                  <a:schemeClr val="bg1"/>
                </a:solidFill>
                <a:latin typeface="Century Gothic" panose="020B0502020202020204" pitchFamily="34" charset="0"/>
              </a:rPr>
              <a:t>ONGOING SUPPORT</a:t>
            </a:r>
          </a:p>
        </p:txBody>
      </p:sp>
      <p:sp>
        <p:nvSpPr>
          <p:cNvPr id="17" name="Oval 16">
            <a:extLst>
              <a:ext uri="{FF2B5EF4-FFF2-40B4-BE49-F238E27FC236}">
                <a16:creationId xmlns:a16="http://schemas.microsoft.com/office/drawing/2014/main" id="{B4664B4C-9ECE-2948-AF62-54200D895E6A}"/>
              </a:ext>
            </a:extLst>
          </p:cNvPr>
          <p:cNvSpPr/>
          <p:nvPr/>
        </p:nvSpPr>
        <p:spPr>
          <a:xfrm>
            <a:off x="5116011" y="1554358"/>
            <a:ext cx="320477" cy="320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A65"/>
              </a:solidFill>
            </a:endParaRPr>
          </a:p>
        </p:txBody>
      </p:sp>
      <p:sp>
        <p:nvSpPr>
          <p:cNvPr id="18" name="Oval 17">
            <a:extLst>
              <a:ext uri="{FF2B5EF4-FFF2-40B4-BE49-F238E27FC236}">
                <a16:creationId xmlns:a16="http://schemas.microsoft.com/office/drawing/2014/main" id="{62CF5931-4E3B-B649-A57D-8D30DF4BACD6}"/>
              </a:ext>
            </a:extLst>
          </p:cNvPr>
          <p:cNvSpPr/>
          <p:nvPr/>
        </p:nvSpPr>
        <p:spPr>
          <a:xfrm>
            <a:off x="7379151" y="1543207"/>
            <a:ext cx="320477" cy="320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A65"/>
              </a:solidFill>
            </a:endParaRPr>
          </a:p>
        </p:txBody>
      </p:sp>
      <p:sp>
        <p:nvSpPr>
          <p:cNvPr id="19" name="Oval 18">
            <a:extLst>
              <a:ext uri="{FF2B5EF4-FFF2-40B4-BE49-F238E27FC236}">
                <a16:creationId xmlns:a16="http://schemas.microsoft.com/office/drawing/2014/main" id="{B95BF371-82E3-AF4B-A71B-F95E98232E41}"/>
              </a:ext>
            </a:extLst>
          </p:cNvPr>
          <p:cNvSpPr/>
          <p:nvPr/>
        </p:nvSpPr>
        <p:spPr>
          <a:xfrm>
            <a:off x="9648887" y="1531499"/>
            <a:ext cx="320477" cy="320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A65"/>
              </a:solidFill>
            </a:endParaRPr>
          </a:p>
        </p:txBody>
      </p:sp>
      <p:sp>
        <p:nvSpPr>
          <p:cNvPr id="21" name="Oval 20">
            <a:extLst>
              <a:ext uri="{FF2B5EF4-FFF2-40B4-BE49-F238E27FC236}">
                <a16:creationId xmlns:a16="http://schemas.microsoft.com/office/drawing/2014/main" id="{F6286585-8698-C54E-8891-A7EFC514F213}"/>
              </a:ext>
            </a:extLst>
          </p:cNvPr>
          <p:cNvSpPr/>
          <p:nvPr/>
        </p:nvSpPr>
        <p:spPr>
          <a:xfrm>
            <a:off x="554048" y="1559068"/>
            <a:ext cx="320477" cy="320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A65"/>
              </a:solidFill>
            </a:endParaRPr>
          </a:p>
        </p:txBody>
      </p:sp>
      <p:sp>
        <p:nvSpPr>
          <p:cNvPr id="22" name="TextBox 21">
            <a:extLst>
              <a:ext uri="{FF2B5EF4-FFF2-40B4-BE49-F238E27FC236}">
                <a16:creationId xmlns:a16="http://schemas.microsoft.com/office/drawing/2014/main" id="{A5408F7E-5B2F-4948-B41E-B07E3ED57221}"/>
              </a:ext>
            </a:extLst>
          </p:cNvPr>
          <p:cNvSpPr txBox="1"/>
          <p:nvPr/>
        </p:nvSpPr>
        <p:spPr>
          <a:xfrm>
            <a:off x="563653" y="1581928"/>
            <a:ext cx="477566" cy="276999"/>
          </a:xfrm>
          <a:prstGeom prst="rect">
            <a:avLst/>
          </a:prstGeom>
          <a:noFill/>
        </p:spPr>
        <p:txBody>
          <a:bodyPr wrap="square" rtlCol="0">
            <a:spAutoFit/>
          </a:bodyPr>
          <a:lstStyle/>
          <a:p>
            <a:r>
              <a:rPr lang="en-US" sz="1200" b="1" dirty="0">
                <a:solidFill>
                  <a:srgbClr val="036C97"/>
                </a:solidFill>
                <a:latin typeface="+mj-lt"/>
              </a:rPr>
              <a:t>1.</a:t>
            </a:r>
          </a:p>
        </p:txBody>
      </p:sp>
      <p:sp>
        <p:nvSpPr>
          <p:cNvPr id="23" name="Oval 22">
            <a:extLst>
              <a:ext uri="{FF2B5EF4-FFF2-40B4-BE49-F238E27FC236}">
                <a16:creationId xmlns:a16="http://schemas.microsoft.com/office/drawing/2014/main" id="{28EF41B6-E6C2-3C4F-BC58-B7511267D2BE}"/>
              </a:ext>
            </a:extLst>
          </p:cNvPr>
          <p:cNvSpPr/>
          <p:nvPr/>
        </p:nvSpPr>
        <p:spPr>
          <a:xfrm>
            <a:off x="2795443" y="1559068"/>
            <a:ext cx="320477" cy="320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13A65"/>
              </a:solidFill>
            </a:endParaRPr>
          </a:p>
        </p:txBody>
      </p:sp>
      <p:sp>
        <p:nvSpPr>
          <p:cNvPr id="24" name="TextBox 23">
            <a:extLst>
              <a:ext uri="{FF2B5EF4-FFF2-40B4-BE49-F238E27FC236}">
                <a16:creationId xmlns:a16="http://schemas.microsoft.com/office/drawing/2014/main" id="{10D5197E-2FE0-1141-AD1E-FE583921F256}"/>
              </a:ext>
            </a:extLst>
          </p:cNvPr>
          <p:cNvSpPr txBox="1"/>
          <p:nvPr/>
        </p:nvSpPr>
        <p:spPr>
          <a:xfrm>
            <a:off x="2805048" y="1581928"/>
            <a:ext cx="477566" cy="276999"/>
          </a:xfrm>
          <a:prstGeom prst="rect">
            <a:avLst/>
          </a:prstGeom>
          <a:noFill/>
        </p:spPr>
        <p:txBody>
          <a:bodyPr wrap="square" rtlCol="0">
            <a:spAutoFit/>
          </a:bodyPr>
          <a:lstStyle/>
          <a:p>
            <a:r>
              <a:rPr lang="en-US" sz="1200" b="1" dirty="0">
                <a:solidFill>
                  <a:srgbClr val="036C97"/>
                </a:solidFill>
                <a:latin typeface="+mj-lt"/>
              </a:rPr>
              <a:t>2.</a:t>
            </a:r>
          </a:p>
        </p:txBody>
      </p:sp>
      <p:sp>
        <p:nvSpPr>
          <p:cNvPr id="25" name="TextBox 24">
            <a:extLst>
              <a:ext uri="{FF2B5EF4-FFF2-40B4-BE49-F238E27FC236}">
                <a16:creationId xmlns:a16="http://schemas.microsoft.com/office/drawing/2014/main" id="{1C869AD3-CD94-1D4D-99DF-BBB54ABA0BDF}"/>
              </a:ext>
            </a:extLst>
          </p:cNvPr>
          <p:cNvSpPr txBox="1"/>
          <p:nvPr/>
        </p:nvSpPr>
        <p:spPr>
          <a:xfrm>
            <a:off x="5125616" y="1581928"/>
            <a:ext cx="477566" cy="276999"/>
          </a:xfrm>
          <a:prstGeom prst="rect">
            <a:avLst/>
          </a:prstGeom>
          <a:noFill/>
        </p:spPr>
        <p:txBody>
          <a:bodyPr wrap="square" rtlCol="0">
            <a:spAutoFit/>
          </a:bodyPr>
          <a:lstStyle/>
          <a:p>
            <a:r>
              <a:rPr lang="en-US" sz="1200" b="1" dirty="0">
                <a:solidFill>
                  <a:srgbClr val="036C97"/>
                </a:solidFill>
                <a:latin typeface="+mj-lt"/>
              </a:rPr>
              <a:t>3.</a:t>
            </a:r>
          </a:p>
        </p:txBody>
      </p:sp>
      <p:sp>
        <p:nvSpPr>
          <p:cNvPr id="26" name="TextBox 25">
            <a:extLst>
              <a:ext uri="{FF2B5EF4-FFF2-40B4-BE49-F238E27FC236}">
                <a16:creationId xmlns:a16="http://schemas.microsoft.com/office/drawing/2014/main" id="{D7D8E914-13DA-5C46-BD39-088B62F46EF7}"/>
              </a:ext>
            </a:extLst>
          </p:cNvPr>
          <p:cNvSpPr txBox="1"/>
          <p:nvPr/>
        </p:nvSpPr>
        <p:spPr>
          <a:xfrm>
            <a:off x="7388756" y="1559068"/>
            <a:ext cx="477566" cy="276999"/>
          </a:xfrm>
          <a:prstGeom prst="rect">
            <a:avLst/>
          </a:prstGeom>
          <a:noFill/>
        </p:spPr>
        <p:txBody>
          <a:bodyPr wrap="square" rtlCol="0">
            <a:spAutoFit/>
          </a:bodyPr>
          <a:lstStyle/>
          <a:p>
            <a:r>
              <a:rPr lang="en-US" sz="1200" b="1" dirty="0">
                <a:solidFill>
                  <a:srgbClr val="036C97"/>
                </a:solidFill>
                <a:latin typeface="+mj-lt"/>
              </a:rPr>
              <a:t>4.</a:t>
            </a:r>
          </a:p>
        </p:txBody>
      </p:sp>
      <p:sp>
        <p:nvSpPr>
          <p:cNvPr id="27" name="TextBox 26">
            <a:extLst>
              <a:ext uri="{FF2B5EF4-FFF2-40B4-BE49-F238E27FC236}">
                <a16:creationId xmlns:a16="http://schemas.microsoft.com/office/drawing/2014/main" id="{5EBC366D-B1A9-1B40-9633-015F2AA5389A}"/>
              </a:ext>
            </a:extLst>
          </p:cNvPr>
          <p:cNvSpPr txBox="1"/>
          <p:nvPr/>
        </p:nvSpPr>
        <p:spPr>
          <a:xfrm>
            <a:off x="9658492" y="1559068"/>
            <a:ext cx="477566" cy="276999"/>
          </a:xfrm>
          <a:prstGeom prst="rect">
            <a:avLst/>
          </a:prstGeom>
          <a:noFill/>
        </p:spPr>
        <p:txBody>
          <a:bodyPr wrap="square" rtlCol="0">
            <a:spAutoFit/>
          </a:bodyPr>
          <a:lstStyle/>
          <a:p>
            <a:r>
              <a:rPr lang="en-US" sz="1200" b="1" dirty="0">
                <a:solidFill>
                  <a:srgbClr val="036C97"/>
                </a:solidFill>
                <a:latin typeface="+mj-lt"/>
              </a:rPr>
              <a:t>5.</a:t>
            </a:r>
          </a:p>
        </p:txBody>
      </p:sp>
      <p:sp>
        <p:nvSpPr>
          <p:cNvPr id="28" name="Title 4">
            <a:extLst>
              <a:ext uri="{FF2B5EF4-FFF2-40B4-BE49-F238E27FC236}">
                <a16:creationId xmlns:a16="http://schemas.microsoft.com/office/drawing/2014/main" id="{B7DF2685-03A2-C64D-8FC4-0F351B092FE5}"/>
              </a:ext>
            </a:extLst>
          </p:cNvPr>
          <p:cNvSpPr>
            <a:spLocks noGrp="1"/>
          </p:cNvSpPr>
          <p:nvPr>
            <p:ph type="title"/>
          </p:nvPr>
        </p:nvSpPr>
        <p:spPr>
          <a:xfrm>
            <a:off x="560172" y="747214"/>
            <a:ext cx="10089173" cy="947207"/>
          </a:xfrm>
        </p:spPr>
        <p:txBody>
          <a:bodyPr>
            <a:normAutofit/>
          </a:bodyPr>
          <a:lstStyle/>
          <a:p>
            <a:r>
              <a:rPr lang="en-US" dirty="0"/>
              <a:t>How USICEF works: 5-step process </a:t>
            </a:r>
          </a:p>
        </p:txBody>
      </p:sp>
      <p:pic>
        <p:nvPicPr>
          <p:cNvPr id="13" name="Picture 12">
            <a:extLst>
              <a:ext uri="{FF2B5EF4-FFF2-40B4-BE49-F238E27FC236}">
                <a16:creationId xmlns:a16="http://schemas.microsoft.com/office/drawing/2014/main" id="{54A19C34-9255-8245-84A3-371849C83242}"/>
              </a:ext>
            </a:extLst>
          </p:cNvPr>
          <p:cNvPicPr>
            <a:picLocks noChangeAspect="1"/>
          </p:cNvPicPr>
          <p:nvPr/>
        </p:nvPicPr>
        <p:blipFill>
          <a:blip r:embed="rId3"/>
          <a:stretch>
            <a:fillRect/>
          </a:stretch>
        </p:blipFill>
        <p:spPr>
          <a:xfrm>
            <a:off x="1092895" y="2068030"/>
            <a:ext cx="905248" cy="927599"/>
          </a:xfrm>
          <a:prstGeom prst="rect">
            <a:avLst/>
          </a:prstGeom>
        </p:spPr>
      </p:pic>
      <p:pic>
        <p:nvPicPr>
          <p:cNvPr id="14" name="Picture 13">
            <a:extLst>
              <a:ext uri="{FF2B5EF4-FFF2-40B4-BE49-F238E27FC236}">
                <a16:creationId xmlns:a16="http://schemas.microsoft.com/office/drawing/2014/main" id="{76CDF5EF-34FF-8F41-B7D9-A2085841BFEB}"/>
              </a:ext>
            </a:extLst>
          </p:cNvPr>
          <p:cNvPicPr>
            <a:picLocks noChangeAspect="1"/>
          </p:cNvPicPr>
          <p:nvPr/>
        </p:nvPicPr>
        <p:blipFill>
          <a:blip r:embed="rId4"/>
          <a:stretch>
            <a:fillRect/>
          </a:stretch>
        </p:blipFill>
        <p:spPr>
          <a:xfrm>
            <a:off x="3305945" y="2048311"/>
            <a:ext cx="959051" cy="959051"/>
          </a:xfrm>
          <a:prstGeom prst="rect">
            <a:avLst/>
          </a:prstGeom>
        </p:spPr>
      </p:pic>
      <p:pic>
        <p:nvPicPr>
          <p:cNvPr id="15" name="Picture 14">
            <a:extLst>
              <a:ext uri="{FF2B5EF4-FFF2-40B4-BE49-F238E27FC236}">
                <a16:creationId xmlns:a16="http://schemas.microsoft.com/office/drawing/2014/main" id="{B821D932-8302-A947-AA18-340ECF154ADE}"/>
              </a:ext>
            </a:extLst>
          </p:cNvPr>
          <p:cNvPicPr>
            <a:picLocks noChangeAspect="1"/>
          </p:cNvPicPr>
          <p:nvPr/>
        </p:nvPicPr>
        <p:blipFill>
          <a:blip r:embed="rId5"/>
          <a:stretch>
            <a:fillRect/>
          </a:stretch>
        </p:blipFill>
        <p:spPr>
          <a:xfrm>
            <a:off x="10052687" y="1872548"/>
            <a:ext cx="1041400" cy="1143000"/>
          </a:xfrm>
          <a:prstGeom prst="rect">
            <a:avLst/>
          </a:prstGeom>
        </p:spPr>
      </p:pic>
      <p:pic>
        <p:nvPicPr>
          <p:cNvPr id="16" name="Picture 15">
            <a:extLst>
              <a:ext uri="{FF2B5EF4-FFF2-40B4-BE49-F238E27FC236}">
                <a16:creationId xmlns:a16="http://schemas.microsoft.com/office/drawing/2014/main" id="{B9E659F6-30D3-2A4D-BB2E-C1CB5CA7B445}"/>
              </a:ext>
            </a:extLst>
          </p:cNvPr>
          <p:cNvPicPr>
            <a:picLocks noChangeAspect="1"/>
          </p:cNvPicPr>
          <p:nvPr/>
        </p:nvPicPr>
        <p:blipFill>
          <a:blip r:embed="rId6"/>
          <a:stretch>
            <a:fillRect/>
          </a:stretch>
        </p:blipFill>
        <p:spPr>
          <a:xfrm>
            <a:off x="7778196" y="1882096"/>
            <a:ext cx="1143000" cy="1143000"/>
          </a:xfrm>
          <a:prstGeom prst="rect">
            <a:avLst/>
          </a:prstGeom>
        </p:spPr>
      </p:pic>
      <p:pic>
        <p:nvPicPr>
          <p:cNvPr id="20" name="Picture 19">
            <a:extLst>
              <a:ext uri="{FF2B5EF4-FFF2-40B4-BE49-F238E27FC236}">
                <a16:creationId xmlns:a16="http://schemas.microsoft.com/office/drawing/2014/main" id="{0445A32D-8E55-C348-A172-C01482429984}"/>
              </a:ext>
            </a:extLst>
          </p:cNvPr>
          <p:cNvPicPr>
            <a:picLocks noChangeAspect="1"/>
          </p:cNvPicPr>
          <p:nvPr/>
        </p:nvPicPr>
        <p:blipFill>
          <a:blip r:embed="rId7"/>
          <a:stretch>
            <a:fillRect/>
          </a:stretch>
        </p:blipFill>
        <p:spPr>
          <a:xfrm>
            <a:off x="5532152" y="1942398"/>
            <a:ext cx="1041400" cy="1003300"/>
          </a:xfrm>
          <a:prstGeom prst="rect">
            <a:avLst/>
          </a:prstGeom>
        </p:spPr>
      </p:pic>
      <p:sp>
        <p:nvSpPr>
          <p:cNvPr id="29" name="TextBox 28">
            <a:extLst>
              <a:ext uri="{FF2B5EF4-FFF2-40B4-BE49-F238E27FC236}">
                <a16:creationId xmlns:a16="http://schemas.microsoft.com/office/drawing/2014/main" id="{39CD4408-7D89-7066-A188-23972991F4DB}"/>
              </a:ext>
            </a:extLst>
          </p:cNvPr>
          <p:cNvSpPr txBox="1"/>
          <p:nvPr/>
        </p:nvSpPr>
        <p:spPr>
          <a:xfrm>
            <a:off x="550344" y="4462227"/>
            <a:ext cx="1910590" cy="1600438"/>
          </a:xfrm>
          <a:prstGeom prst="rect">
            <a:avLst/>
          </a:prstGeom>
          <a:noFill/>
          <a:ln>
            <a:noFill/>
          </a:ln>
        </p:spPr>
        <p:txBody>
          <a:bodyPr wrap="square" rtlCol="0">
            <a:spAutoFit/>
          </a:bodyPr>
          <a:lstStyle/>
          <a:p>
            <a:endParaRPr lang="en-US" sz="1400" dirty="0">
              <a:solidFill>
                <a:schemeClr val="bg1"/>
              </a:solidFill>
              <a:latin typeface="Century Gothic" panose="020B0502020202020204" pitchFamily="34" charset="0"/>
            </a:endParaRPr>
          </a:p>
          <a:p>
            <a:r>
              <a:rPr lang="en-IN" sz="1400" dirty="0">
                <a:solidFill>
                  <a:schemeClr val="bg1"/>
                </a:solidFill>
                <a:latin typeface="Century Gothic" panose="020B0502020202020204" pitchFamily="34" charset="0"/>
              </a:rPr>
              <a:t>The Project Developer applies for a USICEF grant for project preparation support.</a:t>
            </a:r>
            <a:endParaRPr lang="en-US" sz="1400" dirty="0">
              <a:solidFill>
                <a:schemeClr val="bg1"/>
              </a:solidFill>
              <a:latin typeface="Century Gothic" panose="020B0502020202020204" pitchFamily="34" charset="0"/>
            </a:endParaRPr>
          </a:p>
        </p:txBody>
      </p:sp>
      <p:sp>
        <p:nvSpPr>
          <p:cNvPr id="30" name="TextBox 29">
            <a:extLst>
              <a:ext uri="{FF2B5EF4-FFF2-40B4-BE49-F238E27FC236}">
                <a16:creationId xmlns:a16="http://schemas.microsoft.com/office/drawing/2014/main" id="{F71E0575-A40D-AC90-E398-8326EB0FE141}"/>
              </a:ext>
            </a:extLst>
          </p:cNvPr>
          <p:cNvSpPr txBox="1"/>
          <p:nvPr/>
        </p:nvSpPr>
        <p:spPr>
          <a:xfrm>
            <a:off x="2816581" y="4462227"/>
            <a:ext cx="1900752" cy="1384995"/>
          </a:xfrm>
          <a:prstGeom prst="rect">
            <a:avLst/>
          </a:prstGeom>
          <a:noFill/>
          <a:ln>
            <a:noFill/>
          </a:ln>
        </p:spPr>
        <p:txBody>
          <a:bodyPr wrap="square" rtlCol="0">
            <a:spAutoFit/>
          </a:bodyPr>
          <a:lstStyle/>
          <a:p>
            <a:r>
              <a:rPr lang="en-IN" sz="1400" dirty="0">
                <a:solidFill>
                  <a:schemeClr val="bg1"/>
                </a:solidFill>
                <a:latin typeface="Century Gothic" panose="020B0502020202020204" pitchFamily="34" charset="0"/>
              </a:rPr>
              <a:t>The application is evaluated by</a:t>
            </a:r>
          </a:p>
          <a:p>
            <a:r>
              <a:rPr lang="en-IN" sz="1400" dirty="0">
                <a:solidFill>
                  <a:schemeClr val="bg1"/>
                </a:solidFill>
                <a:latin typeface="Century Gothic" panose="020B0502020202020204" pitchFamily="34" charset="0"/>
              </a:rPr>
              <a:t>CPI, as the Program Manager,</a:t>
            </a:r>
          </a:p>
          <a:p>
            <a:r>
              <a:rPr lang="en-IN" sz="1400" dirty="0">
                <a:solidFill>
                  <a:schemeClr val="bg1"/>
                </a:solidFill>
                <a:latin typeface="Century Gothic" panose="020B0502020202020204" pitchFamily="34" charset="0"/>
              </a:rPr>
              <a:t>and the Advisory Committee.</a:t>
            </a:r>
            <a:endParaRPr lang="en-US" sz="1400" dirty="0">
              <a:solidFill>
                <a:schemeClr val="bg1"/>
              </a:solidFill>
              <a:latin typeface="Century Gothic" panose="020B0502020202020204" pitchFamily="34" charset="0"/>
            </a:endParaRPr>
          </a:p>
        </p:txBody>
      </p:sp>
      <p:sp>
        <p:nvSpPr>
          <p:cNvPr id="31" name="TextBox 30">
            <a:extLst>
              <a:ext uri="{FF2B5EF4-FFF2-40B4-BE49-F238E27FC236}">
                <a16:creationId xmlns:a16="http://schemas.microsoft.com/office/drawing/2014/main" id="{4B0CC108-2AE9-6FB7-9CE8-262A34A9BBC5}"/>
              </a:ext>
            </a:extLst>
          </p:cNvPr>
          <p:cNvSpPr txBox="1"/>
          <p:nvPr/>
        </p:nvSpPr>
        <p:spPr>
          <a:xfrm>
            <a:off x="5073804" y="4462227"/>
            <a:ext cx="2109013" cy="1815882"/>
          </a:xfrm>
          <a:prstGeom prst="rect">
            <a:avLst/>
          </a:prstGeom>
          <a:noFill/>
          <a:ln>
            <a:noFill/>
          </a:ln>
        </p:spPr>
        <p:txBody>
          <a:bodyPr wrap="square" rtlCol="0">
            <a:spAutoFit/>
          </a:bodyPr>
          <a:lstStyle/>
          <a:p>
            <a:r>
              <a:rPr lang="en-IN" sz="1400" dirty="0">
                <a:solidFill>
                  <a:schemeClr val="bg1"/>
                </a:solidFill>
                <a:latin typeface="Century Gothic" panose="020B0502020202020204" pitchFamily="34" charset="0"/>
              </a:rPr>
              <a:t>Upon approval, the Program Manager engages USICEF’s network of </a:t>
            </a:r>
            <a:r>
              <a:rPr lang="en-IN" sz="1400" dirty="0" err="1">
                <a:solidFill>
                  <a:schemeClr val="bg1"/>
                </a:solidFill>
                <a:latin typeface="Century Gothic" panose="020B0502020202020204" pitchFamily="34" charset="0"/>
              </a:rPr>
              <a:t>empaneled</a:t>
            </a:r>
            <a:r>
              <a:rPr lang="en-IN" sz="1400" dirty="0">
                <a:solidFill>
                  <a:schemeClr val="bg1"/>
                </a:solidFill>
                <a:latin typeface="Century Gothic" panose="020B0502020202020204" pitchFamily="34" charset="0"/>
              </a:rPr>
              <a:t> Service Providers to provide the relevant project support.</a:t>
            </a:r>
            <a:endParaRPr lang="en-US" sz="140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A2759CEF-630A-54DC-B0B4-877D09B6BDFF}"/>
              </a:ext>
            </a:extLst>
          </p:cNvPr>
          <p:cNvSpPr txBox="1"/>
          <p:nvPr/>
        </p:nvSpPr>
        <p:spPr>
          <a:xfrm>
            <a:off x="7368201" y="4462227"/>
            <a:ext cx="1864258" cy="1169551"/>
          </a:xfrm>
          <a:prstGeom prst="rect">
            <a:avLst/>
          </a:prstGeom>
          <a:noFill/>
          <a:ln>
            <a:noFill/>
          </a:ln>
        </p:spPr>
        <p:txBody>
          <a:bodyPr wrap="square" rtlCol="0">
            <a:spAutoFit/>
          </a:bodyPr>
          <a:lstStyle/>
          <a:p>
            <a:r>
              <a:rPr lang="en-IN" sz="1400" dirty="0">
                <a:solidFill>
                  <a:schemeClr val="bg1"/>
                </a:solidFill>
                <a:latin typeface="Century Gothic" panose="020B0502020202020204" pitchFamily="34" charset="0"/>
              </a:rPr>
              <a:t>Grant money is transferred to the Service Provider upon successful delivery of services.</a:t>
            </a:r>
            <a:endParaRPr lang="en-US" sz="1400"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E1953B43-4C6E-0CE0-D3A0-2F48B8B74FDA}"/>
              </a:ext>
            </a:extLst>
          </p:cNvPr>
          <p:cNvSpPr txBox="1"/>
          <p:nvPr/>
        </p:nvSpPr>
        <p:spPr>
          <a:xfrm>
            <a:off x="9624191" y="4462227"/>
            <a:ext cx="1875551" cy="1815882"/>
          </a:xfrm>
          <a:prstGeom prst="rect">
            <a:avLst/>
          </a:prstGeom>
          <a:noFill/>
          <a:ln>
            <a:noFill/>
          </a:ln>
        </p:spPr>
        <p:txBody>
          <a:bodyPr wrap="square" rtlCol="0">
            <a:spAutoFit/>
          </a:bodyPr>
          <a:lstStyle/>
          <a:p>
            <a:r>
              <a:rPr lang="en-IN" sz="1400" dirty="0">
                <a:solidFill>
                  <a:schemeClr val="bg1"/>
                </a:solidFill>
                <a:latin typeface="Century Gothic" panose="020B0502020202020204" pitchFamily="34" charset="0"/>
              </a:rPr>
              <a:t>Project Developers receive project development support and become eligible for long-term financing from OPIC and other institutions.</a:t>
            </a:r>
            <a:endParaRPr lang="en-US"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35555659"/>
      </p:ext>
    </p:extLst>
  </p:cSld>
  <p:clrMapOvr>
    <a:masterClrMapping/>
  </p:clrMapOvr>
</p:sld>
</file>

<file path=ppt/theme/theme1.xml><?xml version="1.0" encoding="utf-8"?>
<a:theme xmlns:a="http://schemas.openxmlformats.org/drawingml/2006/main" name="Lab_widescreen_theme">
  <a:themeElements>
    <a:clrScheme name="Final Lab Colors">
      <a:dk1>
        <a:srgbClr val="666666"/>
      </a:dk1>
      <a:lt1>
        <a:srgbClr val="FFFFFF"/>
      </a:lt1>
      <a:dk2>
        <a:srgbClr val="444444"/>
      </a:dk2>
      <a:lt2>
        <a:srgbClr val="DFDFDF"/>
      </a:lt2>
      <a:accent1>
        <a:srgbClr val="62B651"/>
      </a:accent1>
      <a:accent2>
        <a:srgbClr val="EE8C20"/>
      </a:accent2>
      <a:accent3>
        <a:srgbClr val="5E80A3"/>
      </a:accent3>
      <a:accent4>
        <a:srgbClr val="EA2F26"/>
      </a:accent4>
      <a:accent5>
        <a:srgbClr val="F7D64D"/>
      </a:accent5>
      <a:accent6>
        <a:srgbClr val="414D87"/>
      </a:accent6>
      <a:hlink>
        <a:srgbClr val="000000"/>
      </a:hlink>
      <a:folHlink>
        <a:srgbClr val="000000"/>
      </a:folHlink>
    </a:clrScheme>
    <a:fontScheme name="Custom 1">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b_widescreen_theme" id="{8440EAE4-7B7F-BF41-845D-F0CD1BD993A8}" vid="{348342DF-8E15-654A-A893-DDACA41CDBC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ab_widescreen_theme">
  <a:themeElements>
    <a:clrScheme name="Final Lab Colors">
      <a:dk1>
        <a:srgbClr val="666666"/>
      </a:dk1>
      <a:lt1>
        <a:srgbClr val="FFFFFF"/>
      </a:lt1>
      <a:dk2>
        <a:srgbClr val="444444"/>
      </a:dk2>
      <a:lt2>
        <a:srgbClr val="DFDFDF"/>
      </a:lt2>
      <a:accent1>
        <a:srgbClr val="62B651"/>
      </a:accent1>
      <a:accent2>
        <a:srgbClr val="EE8C20"/>
      </a:accent2>
      <a:accent3>
        <a:srgbClr val="5E80A3"/>
      </a:accent3>
      <a:accent4>
        <a:srgbClr val="EA2F26"/>
      </a:accent4>
      <a:accent5>
        <a:srgbClr val="F7D64D"/>
      </a:accent5>
      <a:accent6>
        <a:srgbClr val="414D87"/>
      </a:accent6>
      <a:hlink>
        <a:srgbClr val="000000"/>
      </a:hlink>
      <a:folHlink>
        <a:srgbClr val="0000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b_widescreen_theme" id="{8440EAE4-7B7F-BF41-845D-F0CD1BD993A8}" vid="{348342DF-8E15-654A-A893-DDACA41CDBC2}"/>
    </a:ext>
  </a:extLst>
</a:theme>
</file>

<file path=ppt/theme/theme4.xml><?xml version="1.0" encoding="utf-8"?>
<a:theme xmlns:a="http://schemas.openxmlformats.org/drawingml/2006/main" name="Default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entury Gothic"/>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0" cap="rnd" cmpd="sng">
          <a:solidFill>
            <a:schemeClr val="accent6"/>
          </a:solidFill>
        </a:ln>
      </a:spPr>
      <a:bodyPr rtlCol="0" anchor="ctr"/>
      <a:lstStyle>
        <a:defPPr algn="ctr">
          <a:defRPr sz="2000" smtClean="0">
            <a:solidFill>
              <a:schemeClr val="bg1"/>
            </a:solidFill>
          </a:defRPr>
        </a:defPPr>
      </a:lstStyle>
      <a:style>
        <a:lnRef idx="2">
          <a:schemeClr val="accent6"/>
        </a:lnRef>
        <a:fillRef idx="1">
          <a:schemeClr val="lt1"/>
        </a:fillRef>
        <a:effectRef idx="0">
          <a:schemeClr val="accent6"/>
        </a:effectRef>
        <a:fontRef idx="minor">
          <a:schemeClr val="dk1"/>
        </a:fontRef>
      </a:style>
    </a:spDef>
    <a:lnDef>
      <a:spPr>
        <a:ln w="127000">
          <a:solidFill>
            <a:schemeClr val="accent2"/>
          </a:solidFill>
          <a:tailEnd type="triangle" w="sm" len="sm"/>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29428</TotalTime>
  <Words>1945</Words>
  <Application>Microsoft Office PowerPoint</Application>
  <PresentationFormat>Widescreen</PresentationFormat>
  <Paragraphs>221</Paragraphs>
  <Slides>24</Slides>
  <Notes>24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Arial</vt:lpstr>
      <vt:lpstr>Calibri</vt:lpstr>
      <vt:lpstr>Calibri Light</vt:lpstr>
      <vt:lpstr>Century Gothic</vt:lpstr>
      <vt:lpstr>Georgia</vt:lpstr>
      <vt:lpstr>Lab_widescreen_theme</vt:lpstr>
      <vt:lpstr>Custom Design</vt:lpstr>
      <vt:lpstr>1_Lab_widescreen_theme</vt:lpstr>
      <vt:lpstr>Default Theme</vt:lpstr>
      <vt:lpstr>PowerPoint Presentation</vt:lpstr>
      <vt:lpstr>PowerPoint Presentation</vt:lpstr>
      <vt:lpstr>CONTENTS</vt:lpstr>
      <vt:lpstr>PowerPoint Presentation</vt:lpstr>
      <vt:lpstr>India’s distributed renewable energy sector requires significant investment to meet national targets </vt:lpstr>
      <vt:lpstr>PowerPoint Presentation</vt:lpstr>
      <vt:lpstr>PowerPoint Presentation</vt:lpstr>
      <vt:lpstr>USICEF stems from a partnership between the Indian Ministry of New and Renewable Energy, the Overseas Private Investment Corporation (OPIC), and a consortium of foundations and investors.</vt:lpstr>
      <vt:lpstr>How USICEF works: 5-step process </vt:lpstr>
      <vt:lpstr>PowerPoint Presentation</vt:lpstr>
      <vt:lpstr>PowerPoint Presentation</vt:lpstr>
      <vt:lpstr>Since 2017, USICEF has awarded grants to over 47 early-stage businesses for various project preparatory activities including legal, technical, and financial advisory.</vt:lpstr>
      <vt:lpstr>These early-stage businesses belong to six main sub-segments that USICEF targets </vt:lpstr>
      <vt:lpstr>PowerPoint Presentation</vt:lpstr>
      <vt:lpstr>Potential USICEF Impact  </vt:lpstr>
      <vt:lpstr>PowerPoint Presentation</vt:lpstr>
      <vt:lpstr>PowerPoint Presentation</vt:lpstr>
      <vt:lpstr>PowerPoint Presentation</vt:lpstr>
      <vt:lpstr>PowerPoint Presentation</vt:lpstr>
      <vt:lpstr>PowerPoint Presentation</vt:lpstr>
      <vt:lpstr>PowerPoint Presentation</vt:lpstr>
      <vt:lpstr>Projects under USICEF benefit from the support of a robust USICEF network</vt:lpstr>
      <vt:lpstr>This report was prepared by Climate Policy Initiative,  Project Manager for the US-India Clean Energy Finance Initiative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 Jacob</dc:creator>
  <cp:lastModifiedBy>Elana Fortin</cp:lastModifiedBy>
  <cp:revision>197</cp:revision>
  <dcterms:created xsi:type="dcterms:W3CDTF">2020-03-05T09:15:16Z</dcterms:created>
  <dcterms:modified xsi:type="dcterms:W3CDTF">2022-05-04T22:21:34Z</dcterms:modified>
</cp:coreProperties>
</file>