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3.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4">
  <p:sldMasterIdLst>
    <p:sldMasterId id="2147483688" r:id="rId1"/>
  </p:sldMasterIdLst>
  <p:notesMasterIdLst>
    <p:notesMasterId r:id="rId45"/>
  </p:notesMasterIdLst>
  <p:handoutMasterIdLst>
    <p:handoutMasterId r:id="rId46"/>
  </p:handoutMasterIdLst>
  <p:sldIdLst>
    <p:sldId id="542" r:id="rId2"/>
    <p:sldId id="489" r:id="rId3"/>
    <p:sldId id="1214" r:id="rId4"/>
    <p:sldId id="1213" r:id="rId5"/>
    <p:sldId id="1216" r:id="rId6"/>
    <p:sldId id="1190" r:id="rId7"/>
    <p:sldId id="1222" r:id="rId8"/>
    <p:sldId id="1191" r:id="rId9"/>
    <p:sldId id="583" r:id="rId10"/>
    <p:sldId id="551" r:id="rId11"/>
    <p:sldId id="1198" r:id="rId12"/>
    <p:sldId id="1139" r:id="rId13"/>
    <p:sldId id="1136" r:id="rId14"/>
    <p:sldId id="1221" r:id="rId15"/>
    <p:sldId id="1200" r:id="rId16"/>
    <p:sldId id="1225" r:id="rId17"/>
    <p:sldId id="1223" r:id="rId18"/>
    <p:sldId id="1227" r:id="rId19"/>
    <p:sldId id="1224" r:id="rId20"/>
    <p:sldId id="1228" r:id="rId21"/>
    <p:sldId id="1230" r:id="rId22"/>
    <p:sldId id="1232" r:id="rId23"/>
    <p:sldId id="1220" r:id="rId24"/>
    <p:sldId id="1144" r:id="rId25"/>
    <p:sldId id="1201" r:id="rId26"/>
    <p:sldId id="1202" r:id="rId27"/>
    <p:sldId id="1153" r:id="rId28"/>
    <p:sldId id="1155" r:id="rId29"/>
    <p:sldId id="1218" r:id="rId30"/>
    <p:sldId id="1205" r:id="rId31"/>
    <p:sldId id="512" r:id="rId32"/>
    <p:sldId id="1217" r:id="rId33"/>
    <p:sldId id="1193" r:id="rId34"/>
    <p:sldId id="651" r:id="rId35"/>
    <p:sldId id="552" r:id="rId36"/>
    <p:sldId id="1130" r:id="rId37"/>
    <p:sldId id="548" r:id="rId38"/>
    <p:sldId id="1133" r:id="rId39"/>
    <p:sldId id="625" r:id="rId40"/>
    <p:sldId id="617" r:id="rId41"/>
    <p:sldId id="1210" r:id="rId42"/>
    <p:sldId id="1233" r:id="rId43"/>
    <p:sldId id="1234" r:id="rId44"/>
  </p:sldIdLst>
  <p:sldSz cx="12192000" cy="6858000"/>
  <p:notesSz cx="7010400" cy="9296400"/>
  <p:embeddedFontLs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lla Tonkonogy" initials="BT" lastIdx="3" clrIdx="0">
    <p:extLst>
      <p:ext uri="{19B8F6BF-5375-455C-9EA6-DF929625EA0E}">
        <p15:presenceInfo xmlns:p15="http://schemas.microsoft.com/office/powerpoint/2012/main" userId="S-1-5-21-3304803338-235052546-3618928178-61664" providerId="AD"/>
      </p:ext>
    </p:extLst>
  </p:cmAuthor>
  <p:cmAuthor id="2" name="Elysha Davila" initials="ED" lastIdx="1" clrIdx="1">
    <p:extLst>
      <p:ext uri="{19B8F6BF-5375-455C-9EA6-DF929625EA0E}">
        <p15:presenceInfo xmlns:p15="http://schemas.microsoft.com/office/powerpoint/2012/main" userId="S-1-5-21-3304803338-235052546-3618928178-61781" providerId="AD"/>
      </p:ext>
    </p:extLst>
  </p:cmAuthor>
  <p:cmAuthor id="3" name="Pedro Fernandes" initials="PF" lastIdx="15" clrIdx="2">
    <p:extLst>
      <p:ext uri="{19B8F6BF-5375-455C-9EA6-DF929625EA0E}">
        <p15:presenceInfo xmlns:p15="http://schemas.microsoft.com/office/powerpoint/2012/main" userId="1c284c720dc71de7" providerId="Windows Live"/>
      </p:ext>
    </p:extLst>
  </p:cmAuthor>
  <p:cmAuthor id="4" name="Baysa Naran" initials="BN" lastIdx="56" clrIdx="3">
    <p:extLst>
      <p:ext uri="{19B8F6BF-5375-455C-9EA6-DF929625EA0E}">
        <p15:presenceInfo xmlns:p15="http://schemas.microsoft.com/office/powerpoint/2012/main" userId="S::Baysa.Naran@ctd.tech::c9f642a2-9f03-4878-b88c-6fd57aa7d096" providerId="AD"/>
      </p:ext>
    </p:extLst>
  </p:cmAuthor>
  <p:cmAuthor id="5" name="Rajashree Padmanabhi" initials="RP" lastIdx="8" clrIdx="4">
    <p:extLst>
      <p:ext uri="{19B8F6BF-5375-455C-9EA6-DF929625EA0E}">
        <p15:presenceInfo xmlns:p15="http://schemas.microsoft.com/office/powerpoint/2012/main" userId="S::Rajashree.Padmanabhi@cpiglobal.org::4225263b-05df-4140-8e5b-ac240feaee77" providerId="AD"/>
      </p:ext>
    </p:extLst>
  </p:cmAuthor>
  <p:cmAuthor id="6" name="Sean Stout" initials="SS" lastIdx="5" clrIdx="5">
    <p:extLst>
      <p:ext uri="{19B8F6BF-5375-455C-9EA6-DF929625EA0E}">
        <p15:presenceInfo xmlns:p15="http://schemas.microsoft.com/office/powerpoint/2012/main" userId="S::Sean.Stout@cpiglobal.org::4c5cdfc5-ec22-4ad4-8a3e-24a404243415" providerId="AD"/>
      </p:ext>
    </p:extLst>
  </p:cmAuthor>
  <p:cmAuthor id="7" name="Sandra Guzman" initials="SG" lastIdx="11" clrIdx="6">
    <p:extLst>
      <p:ext uri="{19B8F6BF-5375-455C-9EA6-DF929625EA0E}">
        <p15:presenceInfo xmlns:p15="http://schemas.microsoft.com/office/powerpoint/2012/main" userId="aHMuInVVuJr/PZg/Krby+Ip1BLVpvlD4xULnFRzED9k=" providerId="None"/>
      </p:ext>
    </p:extLst>
  </p:cmAuthor>
  <p:cmAuthor id="8" name="Elvis Wakaba" initials="EW" lastIdx="10" clrIdx="7">
    <p:extLst>
      <p:ext uri="{19B8F6BF-5375-455C-9EA6-DF929625EA0E}">
        <p15:presenceInfo xmlns:p15="http://schemas.microsoft.com/office/powerpoint/2012/main" userId="S::Elvis.Wakaba@cpiglobal.org::ac45cb6a-eb6e-4834-b44b-ac7f323d6938" providerId="AD"/>
      </p:ext>
    </p:extLst>
  </p:cmAuthor>
  <p:cmAuthor id="9" name="Chavi Meattle" initials="CM" lastIdx="45" clrIdx="8">
    <p:extLst>
      <p:ext uri="{19B8F6BF-5375-455C-9EA6-DF929625EA0E}">
        <p15:presenceInfo xmlns:p15="http://schemas.microsoft.com/office/powerpoint/2012/main" userId="S::Chavi.Meattle@cpiglobal.org::d806f008-f2a5-4b85-b3f6-819794fa643f" providerId="AD"/>
      </p:ext>
    </p:extLst>
  </p:cmAuthor>
  <p:cmAuthor id="10" name="Rob Kahn" initials="RK" lastIdx="44" clrIdx="9">
    <p:extLst>
      <p:ext uri="{19B8F6BF-5375-455C-9EA6-DF929625EA0E}">
        <p15:presenceInfo xmlns:p15="http://schemas.microsoft.com/office/powerpoint/2012/main" userId="Rob Kahn" providerId="None"/>
      </p:ext>
    </p:extLst>
  </p:cmAuthor>
  <p:cmAuthor id="11" name="Paul Rosane" initials="PR" lastIdx="17" clrIdx="10">
    <p:extLst>
      <p:ext uri="{19B8F6BF-5375-455C-9EA6-DF929625EA0E}">
        <p15:presenceInfo xmlns:p15="http://schemas.microsoft.com/office/powerpoint/2012/main" userId="S::Paul.Rosane@cpiclimatefinance.org::c04cd6f1-b7a3-46fd-b026-3ca62bfe7e64" providerId="AD"/>
      </p:ext>
    </p:extLst>
  </p:cmAuthor>
  <p:cmAuthor id="12" name="Angela Falconer" initials="AF" lastIdx="10" clrIdx="11">
    <p:extLst>
      <p:ext uri="{19B8F6BF-5375-455C-9EA6-DF929625EA0E}">
        <p15:presenceInfo xmlns:p15="http://schemas.microsoft.com/office/powerpoint/2012/main" userId="S::angela.falconer@cpiglobal.org::bbba4058-502e-4ecf-a194-44afd3adb7c3" providerId="AD"/>
      </p:ext>
    </p:extLst>
  </p:cmAuthor>
  <p:cmAuthor id="13" name="Costanza Strinati" initials="CS" lastIdx="18" clrIdx="12">
    <p:extLst>
      <p:ext uri="{19B8F6BF-5375-455C-9EA6-DF929625EA0E}">
        <p15:presenceInfo xmlns:p15="http://schemas.microsoft.com/office/powerpoint/2012/main" userId="S::Costanza.Strinati@cpiglobal.org::b2f85884-36ac-45af-be83-a070fb993be7" providerId="AD"/>
      </p:ext>
    </p:extLst>
  </p:cmAuthor>
  <p:cmAuthor id="14" name="Barbara Buchner" initials="BB" lastIdx="13" clrIdx="13">
    <p:extLst>
      <p:ext uri="{19B8F6BF-5375-455C-9EA6-DF929625EA0E}">
        <p15:presenceInfo xmlns:p15="http://schemas.microsoft.com/office/powerpoint/2012/main" userId="S::Barbara.Buchner@cpiglobal.org::9349f5a3-afbf-4e47-9c29-0d06c5864c59" providerId="AD"/>
      </p:ext>
    </p:extLst>
  </p:cmAuthor>
  <p:cmAuthor id="15" name="Caroline Dreyer" initials="CD" lastIdx="11" clrIdx="14">
    <p:extLst>
      <p:ext uri="{19B8F6BF-5375-455C-9EA6-DF929625EA0E}">
        <p15:presenceInfo xmlns:p15="http://schemas.microsoft.com/office/powerpoint/2012/main" userId="Caroline Dreyer" providerId="None"/>
      </p:ext>
    </p:extLst>
  </p:cmAuthor>
  <p:cmAuthor id="16" name="Angela Falconer" initials="AF [2]" lastIdx="1" clrIdx="15">
    <p:extLst>
      <p:ext uri="{19B8F6BF-5375-455C-9EA6-DF929625EA0E}">
        <p15:presenceInfo xmlns:p15="http://schemas.microsoft.com/office/powerpoint/2012/main" userId="S::angela.falconer@cpiclimatefinance.org::d4deea6e-245f-46ca-97c0-e2854d62f209" providerId="AD"/>
      </p:ext>
    </p:extLst>
  </p:cmAuthor>
  <p:cmAuthor id="17" name="Matthew Solomon" initials="MS" lastIdx="7" clrIdx="16">
    <p:extLst>
      <p:ext uri="{19B8F6BF-5375-455C-9EA6-DF929625EA0E}">
        <p15:presenceInfo xmlns:p15="http://schemas.microsoft.com/office/powerpoint/2012/main" userId="Matthew Solom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B53C36"/>
    <a:srgbClr val="00CC66"/>
    <a:srgbClr val="393A39"/>
    <a:srgbClr val="4F81BD"/>
    <a:srgbClr val="E69768"/>
    <a:srgbClr val="DC6B28"/>
    <a:srgbClr val="CA6021"/>
    <a:srgbClr val="414D87"/>
    <a:srgbClr val="343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6" autoAdjust="0"/>
    <p:restoredTop sz="66903" autoAdjust="0"/>
  </p:normalViewPr>
  <p:slideViewPr>
    <p:cSldViewPr snapToGrid="0" snapToObjects="1">
      <p:cViewPr varScale="1">
        <p:scale>
          <a:sx n="83" d="100"/>
          <a:sy n="83" d="100"/>
        </p:scale>
        <p:origin x="1512" y="66"/>
      </p:cViewPr>
      <p:guideLst/>
    </p:cSldViewPr>
  </p:slideViewPr>
  <p:notesTextViewPr>
    <p:cViewPr>
      <p:scale>
        <a:sx n="100" d="100"/>
        <a:sy n="100" d="100"/>
      </p:scale>
      <p:origin x="0" y="0"/>
    </p:cViewPr>
  </p:notesTextViewPr>
  <p:notesViewPr>
    <p:cSldViewPr snapToGrid="0" snapToObjects="1">
      <p:cViewPr varScale="1">
        <p:scale>
          <a:sx n="50" d="100"/>
          <a:sy n="50" d="100"/>
        </p:scale>
        <p:origin x="1830" y="2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7" dt="2021-10-14T22:25:03.212" idx="1">
    <p:pos x="2743" y="1454"/>
    <p:text>I just dropped in the draft</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7" dt="2021-10-14T22:44:46.950" idx="3">
    <p:pos x="6278" y="4126"/>
    <p:text>for the webinar I combined LAC, Other Oceania, MENA, and Others/Unknown. Just to fit everything on the page.</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7" dt="2021-10-14T23:51:15.818" idx="7">
    <p:pos x="1022" y="396"/>
    <p:text>It might be helpful to talk through these in the morning - in the report we break it down by taxonomy category, but I think it might be simpler to have some high-level recs that apply across categories/actor types:
- increase ambition in toplevel goals (more investment, stricter financing exclusions, bring in non-OECD FIs)
- provide specificity for current goals
- Work with policymakers to support policies that will make achieving net zero goals easier (climate risk/data disclosure, carbon pricing, concessional finance in developing economies/hard-to-abate sectors)
This won't align with the report, but will be easier to go through quickly/put on one slide.</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22CC31E-63F6-4010-A34C-C70F09508F6F}" type="datetimeFigureOut">
              <a:rPr lang="en-US" smtClean="0"/>
              <a:t>10/18/2021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7D25170-1FBC-456B-8DE5-EE300975E10C}" type="slidenum">
              <a:rPr lang="en-US" smtClean="0"/>
              <a:t>‹#›</a:t>
            </a:fld>
            <a:endParaRPr lang="en-US"/>
          </a:p>
        </p:txBody>
      </p:sp>
    </p:spTree>
    <p:extLst>
      <p:ext uri="{BB962C8B-B14F-4D97-AF65-F5344CB8AC3E}">
        <p14:creationId xmlns:p14="http://schemas.microsoft.com/office/powerpoint/2010/main" val="18734217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03056E4-B90F-4D46-B004-E030F4FF9CED}" type="datetimeFigureOut">
              <a:rPr lang="en-US" smtClean="0"/>
              <a:t>10/18/2021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4C6EDD-D0F5-E24E-B76A-BC31EBA501C1}" type="slidenum">
              <a:rPr lang="en-US" smtClean="0"/>
              <a:t>‹#›</a:t>
            </a:fld>
            <a:endParaRPr lang="en-US"/>
          </a:p>
        </p:txBody>
      </p:sp>
    </p:spTree>
    <p:extLst>
      <p:ext uri="{BB962C8B-B14F-4D97-AF65-F5344CB8AC3E}">
        <p14:creationId xmlns:p14="http://schemas.microsoft.com/office/powerpoint/2010/main" val="12683344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Welcome to the Climate Policy Initiative webinar on the Global Landscape of Climate Finance 2021, which was published today.</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webinar will be presented by some of the CPI Analysts who were heavily involved in the production of this year’s Landscape – Baysa Naran, Matthew Solomon, and Paul Rosane  – following an introduction from Dr. Barbara Buchner, Global Managing Director at CPI.</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format will be a half-hour presentation followed by a question and answer session. You are welcome to submit a question at any point via the Q&amp;A button at the bottom of your screen.</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webinar is being recorded and will be available on the CPI website in the coming days.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And now, I will turn it over to Barbara.</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br>
              <a:rPr lang="en-US" dirty="0"/>
            </a:br>
            <a:r>
              <a:rPr lang="en-US" sz="1800" b="0" i="0" u="none" strike="noStrike" dirty="0">
                <a:solidFill>
                  <a:srgbClr val="000000"/>
                </a:solidFill>
                <a:effectLst/>
                <a:latin typeface="Arial" panose="020B0604020202020204" pitchFamily="34" charset="0"/>
              </a:rPr>
              <a:t>Thank you all for joining us today as we launch our 2021 Global Landscape of Climate Finance report.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With just weeks to go until COP26, this report is being released at a critical time.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As you will soon hear, finance flows are nowhere near the estimated needs. High-emissions investment in the meantime continues to flow in key sectors which are curbing the impact of new finance in climate mitigation and adaptation. Climate investment should ideally count in the trillions, whereas fossil fuel investments should virtually stop this decade.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In fact, this decade will make or break the transition to a sustainable, net zero world. Our findings indicate the urgent need to work towards setting credible commitments - with clear transition plans - to meet our climate targets.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To meet these goals, we need to shift away from baby steps to giant leaps, incrementalism to radical action, and from excuses to execution.</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At Climate Policy Initiative, we hope that by providing decision makers with robust and comprehensive information on progress against real climate investment needs, it will enable them to enact ambitious policies.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If you are not familiar with CPI, we are an analysis and advisory organization with deep expertise in finance and policy. We work with governments, finance institutions, and businesses to drive economic growth while addressing climate change. We have six offices around the world in Brazil, India, Indonesia, Kenya, the U.S., and the UK.</a:t>
            </a:r>
            <a:endParaRPr lang="en-US" b="0" dirty="0">
              <a:effectLst/>
            </a:endParaRPr>
          </a:p>
          <a:p>
            <a:pPr rtl="0">
              <a:spcBef>
                <a:spcPts val="0"/>
              </a:spcBef>
              <a:spcAft>
                <a:spcPts val="0"/>
              </a:spcAft>
            </a:pPr>
            <a:br>
              <a:rPr lang="en-US" b="0" dirty="0">
                <a:effectLst/>
              </a:rPr>
            </a:br>
            <a:r>
              <a:rPr lang="en-US" sz="1800" b="1" i="0" u="none" strike="noStrike" dirty="0">
                <a:solidFill>
                  <a:srgbClr val="FF0000"/>
                </a:solidFill>
                <a:effectLst/>
                <a:highlight>
                  <a:srgbClr val="FFFF00"/>
                </a:highlight>
                <a:latin typeface="Arial" panose="020B0604020202020204" pitchFamily="34" charset="0"/>
              </a:rPr>
              <a:t>&lt;Change slides&gt;</a:t>
            </a:r>
            <a:endParaRPr lang="en-US" b="1" dirty="0">
              <a:solidFill>
                <a:srgbClr val="FF0000"/>
              </a:solidFill>
              <a:effectLst/>
              <a:highlight>
                <a:srgbClr val="FFFF00"/>
              </a:highlight>
            </a:endParaRPr>
          </a:p>
          <a:p>
            <a:br>
              <a:rPr lang="en-US" dirty="0"/>
            </a:br>
            <a:endParaRPr lang="en-GB" dirty="0"/>
          </a:p>
        </p:txBody>
      </p:sp>
      <p:sp>
        <p:nvSpPr>
          <p:cNvPr id="4" name="Slide Number Placeholder 3"/>
          <p:cNvSpPr>
            <a:spLocks noGrp="1"/>
          </p:cNvSpPr>
          <p:nvPr>
            <p:ph type="sldNum" sz="quarter" idx="5"/>
          </p:nvPr>
        </p:nvSpPr>
        <p:spPr/>
        <p:txBody>
          <a:bodyPr/>
          <a:lstStyle/>
          <a:p>
            <a:fld id="{B44C6EDD-D0F5-E24E-B76A-BC31EBA501C1}" type="slidenum">
              <a:rPr lang="en-US" smtClean="0"/>
              <a:t>1</a:t>
            </a:fld>
            <a:endParaRPr lang="en-US"/>
          </a:p>
        </p:txBody>
      </p:sp>
    </p:spTree>
    <p:extLst>
      <p:ext uri="{BB962C8B-B14F-4D97-AF65-F5344CB8AC3E}">
        <p14:creationId xmlns:p14="http://schemas.microsoft.com/office/powerpoint/2010/main" val="411367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Let me now provide you an overview of the Sankey diagram for this year.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This diagram provides a snapshot of climate finance flows through the lifecycle.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As you see, on the left hand side, capital sources and intermediaries are categorised into private and public, which are further broken down by categories such as commercial financial institutions or corporations, government actors or multilateral climate funds etc.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Next, we see the instruments used to raise finance, such as debt and equity and We also include grants.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Every financial flow is broken down into mitigation, adaptation, and dual benefits. Dual benefits projects target both mitigation and adaptation objectives.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Finally, on the right hand side, the Sankey concludes in the economic sectors,, where the finance is spent, such as renewable energy, transport, and agriculture and land use.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numbers here represent an annual average over 2019 and 2020. We present annual averages to smooth out annual fluctuations in data.</a:t>
            </a:r>
            <a:endParaRPr lang="en-GB" b="0" dirty="0">
              <a:effectLst/>
            </a:endParaRPr>
          </a:p>
          <a:p>
            <a:br>
              <a:rPr lang="en-GB" b="0" dirty="0">
                <a:effectLst/>
              </a:rPr>
            </a:br>
            <a:r>
              <a:rPr lang="en-GB" sz="1800" b="1" i="0" u="none" strike="noStrike" dirty="0">
                <a:solidFill>
                  <a:srgbClr val="000000"/>
                </a:solidFill>
                <a:effectLst/>
                <a:latin typeface="Arial" panose="020B0604020202020204" pitchFamily="34" charset="0"/>
              </a:rPr>
              <a:t> &lt;Change slides&gt;</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10</a:t>
            </a:fld>
            <a:endParaRPr lang="en-US"/>
          </a:p>
        </p:txBody>
      </p:sp>
    </p:spTree>
    <p:extLst>
      <p:ext uri="{BB962C8B-B14F-4D97-AF65-F5344CB8AC3E}">
        <p14:creationId xmlns:p14="http://schemas.microsoft.com/office/powerpoint/2010/main" val="2924233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Let’s take a closer look at climate finance breakdown by use. </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Mitigation finance continues to dominate with over</a:t>
            </a:r>
            <a:r>
              <a:rPr lang="en-GB" sz="1800" b="0" i="0" u="none" strike="noStrike" dirty="0">
                <a:solidFill>
                  <a:srgbClr val="000000"/>
                </a:solidFill>
                <a:effectLst/>
                <a:latin typeface="Arial" panose="020B0604020202020204" pitchFamily="34" charset="0"/>
              </a:rPr>
              <a:t> 90% share in total climate finance. </a:t>
            </a:r>
            <a:endParaRPr lang="en-GB" b="0" dirty="0">
              <a:effectLst/>
            </a:endParaRPr>
          </a:p>
          <a:p>
            <a:pPr rtl="0">
              <a:spcBef>
                <a:spcPts val="0"/>
              </a:spcBef>
              <a:spcAft>
                <a:spcPts val="800"/>
              </a:spcAft>
            </a:pPr>
            <a:br>
              <a:rPr lang="en-GB" b="0" dirty="0">
                <a:effectLst/>
              </a:rPr>
            </a:br>
            <a:r>
              <a:rPr lang="en-GB" sz="1800" b="0" i="0" u="none" strike="noStrike" dirty="0">
                <a:solidFill>
                  <a:srgbClr val="000000"/>
                </a:solidFill>
                <a:effectLst/>
                <a:latin typeface="Arial" panose="020B0604020202020204" pitchFamily="34" charset="0"/>
              </a:rPr>
              <a:t>However, annual adaptation finance increased by almost 53% in the last two years compared to the previous two years and its total share in climate finance increased to 7%. Almost all of adaptation finance is financed by public actors.  </a:t>
            </a:r>
            <a:endParaRPr lang="en-GB" b="0" dirty="0">
              <a:effectLst/>
            </a:endParaRPr>
          </a:p>
          <a:p>
            <a:pPr rtl="0">
              <a:spcBef>
                <a:spcPts val="0"/>
              </a:spcBef>
              <a:spcAft>
                <a:spcPts val="800"/>
              </a:spcAft>
            </a:pPr>
            <a:r>
              <a:rPr lang="en-GB" sz="1800" b="0" i="0" u="none" strike="noStrike" dirty="0">
                <a:solidFill>
                  <a:srgbClr val="000000"/>
                </a:solidFill>
                <a:effectLst/>
                <a:latin typeface="Arial" panose="020B0604020202020204" pitchFamily="34" charset="0"/>
              </a:rPr>
              <a:t>Projects with dual objectives increased by 23% to 15 billion showing also increased participation from the private sector.</a:t>
            </a:r>
          </a:p>
          <a:p>
            <a:pPr rtl="0">
              <a:spcBef>
                <a:spcPts val="0"/>
              </a:spcBef>
              <a:spcAft>
                <a:spcPts val="800"/>
              </a:spcAft>
            </a:pPr>
            <a:endParaRPr lang="en-GB" b="0" dirty="0">
              <a:effectLst/>
            </a:endParaRPr>
          </a:p>
          <a:p>
            <a:r>
              <a:rPr lang="en-GB" sz="1800" b="1" i="0" u="none" strike="noStrike" dirty="0">
                <a:solidFill>
                  <a:srgbClr val="000000"/>
                </a:solidFill>
                <a:effectLst/>
                <a:latin typeface="Arial" panose="020B0604020202020204" pitchFamily="34" charset="0"/>
              </a:rPr>
              <a:t> &lt;Change slides&gt;</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11</a:t>
            </a:fld>
            <a:endParaRPr lang="en-US"/>
          </a:p>
        </p:txBody>
      </p:sp>
    </p:spTree>
    <p:extLst>
      <p:ext uri="{BB962C8B-B14F-4D97-AF65-F5344CB8AC3E}">
        <p14:creationId xmlns:p14="http://schemas.microsoft.com/office/powerpoint/2010/main" val="3669209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Similar to previous years, most climate finance in 2019 and 2020 was raised as debt and primarily market rate debt.</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Low-carbon transport and renewable energy systems received a larger portion of project level market-rate debt of which public institutions provided most of it.</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Equity investments, the next-largest category after debt, increased its share of total climate finance flows, which is mostly corporate actors. While renewable energy continues to be the main destination of equity flows, we see an increase in transport and buildings &amp; infrastructure sectors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And finally, grants increased their share of climate finance, as public actors seek to build strong enabling environments across a range of sectors. Annual grant finance averaged 36 billion dollars or 6% of total flows in the last two years which is a 5% increase compared to the previous period.</a:t>
            </a:r>
            <a:endParaRPr lang="en-GB" b="0" dirty="0">
              <a:effectLst/>
            </a:endParaRPr>
          </a:p>
          <a:p>
            <a:br>
              <a:rPr lang="en-GB" b="0" dirty="0">
                <a:effectLst/>
              </a:rPr>
            </a:br>
            <a:r>
              <a:rPr lang="en-GB" sz="1800" b="1" i="0" u="none" strike="noStrike" dirty="0">
                <a:solidFill>
                  <a:srgbClr val="000000"/>
                </a:solidFill>
                <a:effectLst/>
                <a:latin typeface="Arial" panose="020B0604020202020204" pitchFamily="34" charset="0"/>
              </a:rPr>
              <a:t> &lt;Change slides&gt; </a:t>
            </a:r>
            <a:endParaRPr lang="en-GB" b="1" dirty="0"/>
          </a:p>
        </p:txBody>
      </p:sp>
      <p:sp>
        <p:nvSpPr>
          <p:cNvPr id="4" name="Slide Number Placeholder 3"/>
          <p:cNvSpPr>
            <a:spLocks noGrp="1"/>
          </p:cNvSpPr>
          <p:nvPr>
            <p:ph type="sldNum" sz="quarter" idx="5"/>
          </p:nvPr>
        </p:nvSpPr>
        <p:spPr/>
        <p:txBody>
          <a:bodyPr/>
          <a:lstStyle/>
          <a:p>
            <a:fld id="{B44C6EDD-D0F5-E24E-B76A-BC31EBA501C1}" type="slidenum">
              <a:rPr lang="en-US" smtClean="0"/>
              <a:t>12</a:t>
            </a:fld>
            <a:endParaRPr lang="en-US"/>
          </a:p>
        </p:txBody>
      </p:sp>
    </p:spTree>
    <p:extLst>
      <p:ext uri="{BB962C8B-B14F-4D97-AF65-F5344CB8AC3E}">
        <p14:creationId xmlns:p14="http://schemas.microsoft.com/office/powerpoint/2010/main" val="119554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Let’s look at public actors in more details.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overall share of tracked climate finance provided by public sources are now slightly more than half of the total which is a relatively new trend. CPI has been working on improving our analysis on the role of state owned entities in climate finance which were previously included as private sector actors.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Development financial institutions (national, multilateral and bilateral) continued to provide the majority of public finance, contributing about 220 billion dollars annually.</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State-owned Financial Institutions share increased which is partly due to improved data points on the flows in East Asia and Pacific as well as an uptake of renewable energy financing in the region.</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Tracked climate finance from government budgets and agencies also increased by 17%. As in previous years, the growth is driven by low carbon transport and delivered primarily through grants. </a:t>
            </a:r>
            <a:endParaRPr lang="en-GB" b="0" dirty="0">
              <a:effectLst/>
            </a:endParaRPr>
          </a:p>
          <a:p>
            <a:br>
              <a:rPr lang="en-GB" b="0" dirty="0">
                <a:effectLst/>
              </a:rPr>
            </a:br>
            <a:r>
              <a:rPr lang="en-GB" sz="1800" b="1" i="0" u="none" strike="noStrike" dirty="0">
                <a:solidFill>
                  <a:srgbClr val="000000"/>
                </a:solidFill>
                <a:effectLst/>
                <a:latin typeface="Arial" panose="020B0604020202020204" pitchFamily="34" charset="0"/>
              </a:rPr>
              <a:t> &lt;Change slides&gt;</a:t>
            </a:r>
            <a:endParaRPr lang="en-US" sz="1200" b="1" dirty="0"/>
          </a:p>
          <a:p>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13</a:t>
            </a:fld>
            <a:endParaRPr lang="en-US"/>
          </a:p>
        </p:txBody>
      </p:sp>
    </p:spTree>
    <p:extLst>
      <p:ext uri="{BB962C8B-B14F-4D97-AF65-F5344CB8AC3E}">
        <p14:creationId xmlns:p14="http://schemas.microsoft.com/office/powerpoint/2010/main" val="2700359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Moving on to private finance.</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Private actors provided 310 billion dollar per year during the two year period, that is a 13% increase from the 2017/2018 average.</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Within the private actors, we see that commercial financial institutions made the biggest stride in growth, increasing their share in private climate finance from 18% to 39% in the last two years. Banks are playing more prominent role as intermediaries of sustainable and green debt instruments. </a:t>
            </a: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Households take the third largest share of annual climate finance. For example, their annual spending on electric vehicles was 25 billion dollars on average over the last two years 2019/2020.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This CPI took a close look at private sector financial institution net zero commitments, and I will now handover to Matthew Solomon, who will discuss the findings from this study. </a:t>
            </a:r>
            <a:endParaRPr lang="en-GB" b="0" dirty="0">
              <a:effectLst/>
            </a:endParaRPr>
          </a:p>
          <a:p>
            <a:br>
              <a:rPr lang="en-GB" b="0" dirty="0">
                <a:effectLst/>
              </a:rPr>
            </a:br>
            <a:br>
              <a:rPr lang="en-GB" b="0" dirty="0">
                <a:effectLst/>
              </a:rPr>
            </a:br>
            <a:r>
              <a:rPr lang="en-GB" sz="1800" b="1" i="0" u="none" strike="noStrike" dirty="0">
                <a:solidFill>
                  <a:srgbClr val="000000"/>
                </a:solidFill>
                <a:effectLst/>
                <a:latin typeface="Arial" panose="020B0604020202020204" pitchFamily="34" charset="0"/>
              </a:rPr>
              <a:t>  &lt;Change slides&gt; </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14</a:t>
            </a:fld>
            <a:endParaRPr lang="en-US"/>
          </a:p>
        </p:txBody>
      </p:sp>
    </p:spTree>
    <p:extLst>
      <p:ext uri="{BB962C8B-B14F-4D97-AF65-F5344CB8AC3E}">
        <p14:creationId xmlns:p14="http://schemas.microsoft.com/office/powerpoint/2010/main" val="315272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Thank you, Baysa. We will get back to the Global Landscape in a few minutes, but first I will highlight another report CPI is releasing today.</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This report, titled Private Financial Institutions’ Commitments to Paris Alignment, uses a completely different methodology to track progress towards climate goals - we looked at what announcements financial institutions are making for future action. These are entirely voluntary goals and don’t represent actual finance flows. We wanted to put in context the major headlines you may have seen over the last few years from big institutions like BlackRock and HSBC and the launch of a variety of net zero coalitions and target-setting efforts. In addition to the report, we have a data download on our website containing all of the commitments we tracked.</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This report was made possible with support from the Climate Emergency Collaboration Group, and I want to thank those members of the COP26 unit and Climate Champions teams who provided valuable feedback</a:t>
            </a:r>
            <a:endParaRPr lang="en-US" b="0" dirty="0">
              <a:effectLst/>
            </a:endParaRPr>
          </a:p>
          <a:p>
            <a:br>
              <a:rPr lang="en-US" dirty="0"/>
            </a:br>
            <a:r>
              <a:rPr lang="en-US" b="1" dirty="0"/>
              <a:t>&lt; Change Slide &gt;</a:t>
            </a:r>
            <a:endParaRPr lang="en-GB" b="1" dirty="0"/>
          </a:p>
        </p:txBody>
      </p:sp>
      <p:sp>
        <p:nvSpPr>
          <p:cNvPr id="4" name="Slide Number Placeholder 3"/>
          <p:cNvSpPr>
            <a:spLocks noGrp="1"/>
          </p:cNvSpPr>
          <p:nvPr>
            <p:ph type="sldNum" sz="quarter" idx="5"/>
          </p:nvPr>
        </p:nvSpPr>
        <p:spPr/>
        <p:txBody>
          <a:bodyPr/>
          <a:lstStyle/>
          <a:p>
            <a:fld id="{B44C6EDD-D0F5-E24E-B76A-BC31EBA501C1}" type="slidenum">
              <a:rPr lang="en-US" smtClean="0"/>
              <a:t>15</a:t>
            </a:fld>
            <a:endParaRPr lang="en-US"/>
          </a:p>
        </p:txBody>
      </p:sp>
    </p:spTree>
    <p:extLst>
      <p:ext uri="{BB962C8B-B14F-4D97-AF65-F5344CB8AC3E}">
        <p14:creationId xmlns:p14="http://schemas.microsoft.com/office/powerpoint/2010/main" val="216404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found that 301 financial institutions - representing over 93 </a:t>
            </a:r>
            <a:r>
              <a:rPr lang="en-US" sz="1800" b="0" i="1" u="none" strike="noStrike" dirty="0">
                <a:solidFill>
                  <a:srgbClr val="000000"/>
                </a:solidFill>
                <a:effectLst/>
                <a:latin typeface="Arial" panose="020B0604020202020204" pitchFamily="34" charset="0"/>
              </a:rPr>
              <a:t>trillion</a:t>
            </a:r>
            <a:r>
              <a:rPr lang="en-US" sz="1800" b="0" i="0" u="none" strike="noStrike" dirty="0">
                <a:solidFill>
                  <a:srgbClr val="000000"/>
                </a:solidFill>
                <a:effectLst/>
                <a:latin typeface="Arial" panose="020B0604020202020204" pitchFamily="34" charset="0"/>
              </a:rPr>
              <a:t> of financial assets - are now committed to net zero by 2050. As you can see in this table, the vast majority of institutions and assets that have made this commitment are in Western Europe and US/Canada. These markets contain most of the world’s investable capital, but also have more available data and support for sustainable policies.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Some institutions have announced net zero targets since this data was collected last week, so the overall number is increasing seemingly by the day.</a:t>
            </a:r>
            <a:endParaRPr lang="en-US" b="0" dirty="0">
              <a:effectLst/>
            </a:endParaRPr>
          </a:p>
          <a:p>
            <a:br>
              <a:rPr lang="en-US" dirty="0"/>
            </a:br>
            <a:r>
              <a:rPr lang="en-US" b="1" dirty="0"/>
              <a:t>&lt; Change Slide &gt;</a:t>
            </a:r>
          </a:p>
        </p:txBody>
      </p:sp>
      <p:sp>
        <p:nvSpPr>
          <p:cNvPr id="4" name="Slide Number Placeholder 3"/>
          <p:cNvSpPr>
            <a:spLocks noGrp="1"/>
          </p:cNvSpPr>
          <p:nvPr>
            <p:ph type="sldNum" sz="quarter" idx="5"/>
          </p:nvPr>
        </p:nvSpPr>
        <p:spPr/>
        <p:txBody>
          <a:bodyPr/>
          <a:lstStyle/>
          <a:p>
            <a:fld id="{B44C6EDD-D0F5-E24E-B76A-BC31EBA501C1}" type="slidenum">
              <a:rPr lang="en-US" smtClean="0"/>
              <a:t>16</a:t>
            </a:fld>
            <a:endParaRPr lang="en-US"/>
          </a:p>
        </p:txBody>
      </p:sp>
    </p:spTree>
    <p:extLst>
      <p:ext uri="{BB962C8B-B14F-4D97-AF65-F5344CB8AC3E}">
        <p14:creationId xmlns:p14="http://schemas.microsoft.com/office/powerpoint/2010/main" val="4224057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0" i="0" u="none" strike="noStrike" dirty="0">
                <a:solidFill>
                  <a:srgbClr val="000000"/>
                </a:solidFill>
                <a:effectLst/>
                <a:latin typeface="Arial" panose="020B0604020202020204" pitchFamily="34" charset="0"/>
              </a:rPr>
              <a:t>We focused on four different actor types in this analysis: asset managers, commercial banks, insurers, and asset owners. Of these, asset managers and commercial banks have the most assets committed to net zero - including all of the 20 largest global asset managers and half of the largest commercial banks.</a:t>
            </a:r>
          </a:p>
          <a:p>
            <a:pPr marL="0" indent="0">
              <a:buNone/>
            </a:pPr>
            <a:endParaRPr lang="en-US" sz="1800" b="0" i="0" u="none" strike="noStrike" dirty="0">
              <a:solidFill>
                <a:srgbClr val="000000"/>
              </a:solidFill>
              <a:effectLst/>
              <a:latin typeface="Arial" panose="020B0604020202020204" pitchFamily="34" charset="0"/>
            </a:endParaRPr>
          </a:p>
          <a:p>
            <a:pPr marL="0" indent="0">
              <a:buNone/>
            </a:pPr>
            <a:r>
              <a:rPr lang="en-US" b="1" dirty="0"/>
              <a:t>&lt; Change Slide &gt;</a:t>
            </a: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17</a:t>
            </a:fld>
            <a:endParaRPr lang="en-US"/>
          </a:p>
        </p:txBody>
      </p:sp>
    </p:spTree>
    <p:extLst>
      <p:ext uri="{BB962C8B-B14F-4D97-AF65-F5344CB8AC3E}">
        <p14:creationId xmlns:p14="http://schemas.microsoft.com/office/powerpoint/2010/main" val="259336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Setting a net zero target is just the first step, and we wanted to capture the other climate-related announcements companies are making that may affect the real economy. To do this, we created a new taxonomy of climate commitments described on this slide. Starting from the left-hand side of the screen:</a:t>
            </a:r>
            <a:endParaRPr lang="en-US" b="0" dirty="0">
              <a:effectLst/>
            </a:endParaRPr>
          </a:p>
          <a:p>
            <a:pPr lvl="1"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Mitigation targets</a:t>
            </a:r>
            <a:r>
              <a:rPr lang="en-US" sz="1800" b="0" i="0" u="none" strike="noStrike" dirty="0">
                <a:solidFill>
                  <a:srgbClr val="000000"/>
                </a:solidFill>
                <a:effectLst/>
                <a:latin typeface="Arial" panose="020B0604020202020204" pitchFamily="34" charset="0"/>
              </a:rPr>
              <a:t>, including long- and shorter-term emission reduction goals and Scope 1/2/3 coverage</a:t>
            </a:r>
          </a:p>
          <a:p>
            <a:pPr lvl="1"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Investment goals </a:t>
            </a:r>
            <a:r>
              <a:rPr lang="en-US" sz="1800" b="0" i="0" u="none" strike="noStrike" dirty="0">
                <a:solidFill>
                  <a:srgbClr val="000000"/>
                </a:solidFill>
                <a:effectLst/>
                <a:latin typeface="Arial" panose="020B0604020202020204" pitchFamily="34" charset="0"/>
              </a:rPr>
              <a:t>- covering companies financing projects or companies with debt and/or equity; for this category we captured target sectors and regions when available</a:t>
            </a:r>
          </a:p>
          <a:p>
            <a:pPr lvl="1"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Exclusion and divestment policies </a:t>
            </a:r>
            <a:r>
              <a:rPr lang="en-US" sz="1800" b="0" i="0" u="none" strike="noStrike" dirty="0">
                <a:solidFill>
                  <a:srgbClr val="000000"/>
                </a:solidFill>
                <a:effectLst/>
                <a:latin typeface="Arial" panose="020B0604020202020204" pitchFamily="34" charset="0"/>
              </a:rPr>
              <a:t>- including the specified activity or fuel and conditions for exclusion</a:t>
            </a:r>
          </a:p>
          <a:p>
            <a:pPr lvl="1"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New business practices</a:t>
            </a:r>
            <a:r>
              <a:rPr lang="en-US" sz="1800" b="0" i="0" u="none" strike="noStrike" dirty="0">
                <a:solidFill>
                  <a:srgbClr val="000000"/>
                </a:solidFill>
                <a:effectLst/>
                <a:latin typeface="Arial" panose="020B0604020202020204" pitchFamily="34" charset="0"/>
              </a:rPr>
              <a:t> - a bit of a miscellaneous category covering new products, shareholder actions, and organizational or governance changes</a:t>
            </a:r>
          </a:p>
          <a:p>
            <a:pPr lvl="1"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	</a:t>
            </a:r>
          </a:p>
          <a:p>
            <a:pPr lvl="0"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Arial" panose="020B0604020202020204" pitchFamily="34" charset="0"/>
              </a:rPr>
              <a:t>&lt; Change Slide &gt;</a:t>
            </a:r>
          </a:p>
        </p:txBody>
      </p:sp>
      <p:sp>
        <p:nvSpPr>
          <p:cNvPr id="4" name="Slide Number Placeholder 3"/>
          <p:cNvSpPr>
            <a:spLocks noGrp="1"/>
          </p:cNvSpPr>
          <p:nvPr>
            <p:ph type="sldNum" sz="quarter" idx="5"/>
          </p:nvPr>
        </p:nvSpPr>
        <p:spPr/>
        <p:txBody>
          <a:bodyPr/>
          <a:lstStyle/>
          <a:p>
            <a:fld id="{B44C6EDD-D0F5-E24E-B76A-BC31EBA501C1}" type="slidenum">
              <a:rPr lang="en-US" smtClean="0"/>
              <a:t>18</a:t>
            </a:fld>
            <a:endParaRPr lang="en-US"/>
          </a:p>
        </p:txBody>
      </p:sp>
    </p:spTree>
    <p:extLst>
      <p:ext uri="{BB962C8B-B14F-4D97-AF65-F5344CB8AC3E}">
        <p14:creationId xmlns:p14="http://schemas.microsoft.com/office/powerpoint/2010/main" val="2173045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I’ll go into each category next, but the trend over time of these commitments is no surprise - 2021 has seen a big uptick in climate announcements, with a particular jump in mitigation targets. This is partly driven by the effort to mobilize finance in the run-up to COP26 and the results of the US election last November.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These mitigation targets are still very high level - only 12 entities so far have set interim portfolio emission targets, which are crucial for helping companies meet their long-term goals and provide a way to track progress. The net zero coalitions all require institutions to set interim targets within two years of signing on, so we anticipate this number to grow dramatically over the next year, if not before COP26.</a:t>
            </a:r>
            <a:endParaRPr lang="en-US" b="0" dirty="0">
              <a:effectLst/>
            </a:endParaRPr>
          </a:p>
          <a:p>
            <a:br>
              <a:rPr lang="en-US" dirty="0"/>
            </a:br>
            <a:r>
              <a:rPr lang="en-US" b="1" dirty="0"/>
              <a:t>&lt; Change Slide &gt;</a:t>
            </a:r>
          </a:p>
        </p:txBody>
      </p:sp>
      <p:sp>
        <p:nvSpPr>
          <p:cNvPr id="4" name="Slide Number Placeholder 3"/>
          <p:cNvSpPr>
            <a:spLocks noGrp="1"/>
          </p:cNvSpPr>
          <p:nvPr>
            <p:ph type="sldNum" sz="quarter" idx="5"/>
          </p:nvPr>
        </p:nvSpPr>
        <p:spPr/>
        <p:txBody>
          <a:bodyPr/>
          <a:lstStyle/>
          <a:p>
            <a:fld id="{B44C6EDD-D0F5-E24E-B76A-BC31EBA501C1}" type="slidenum">
              <a:rPr lang="en-US" smtClean="0"/>
              <a:t>19</a:t>
            </a:fld>
            <a:endParaRPr lang="en-US"/>
          </a:p>
        </p:txBody>
      </p:sp>
    </p:spTree>
    <p:extLst>
      <p:ext uri="{BB962C8B-B14F-4D97-AF65-F5344CB8AC3E}">
        <p14:creationId xmlns:p14="http://schemas.microsoft.com/office/powerpoint/2010/main" val="389071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Landscape has the most comprehensive information available about the scale, key actors, instruments, recipients, and uses of finance supporting climate change mitigation and adaptation in 2019 and 2020. We have been doing this analysis for over a decade now.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Previous editions of the report have served as the basis for the Intergovernmental Panel on Climate Change report’s chapter on climate finance and the UNFCCC's Biennial Assessment and Overview of Climate Finance Flows, and as background for G7 statements.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Let me also acknowledge that this report made possible by support from:</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Department of Business, Energy and Industrial Strategy of the government of the UK</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Federal Ministry of the Environment, Nature Conservation and Nuclear Safety of Germany</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Federal Office for the Environment of Switzerland and</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Norwegian Ministry of Climate and Environment</a:t>
            </a:r>
          </a:p>
          <a:p>
            <a:pPr rtl="0">
              <a:spcBef>
                <a:spcPts val="0"/>
              </a:spcBef>
              <a:spcAft>
                <a:spcPts val="0"/>
              </a:spcAft>
            </a:pPr>
            <a:br>
              <a:rPr lang="en-US" b="0" dirty="0">
                <a:effectLst/>
              </a:rPr>
            </a:br>
            <a:r>
              <a:rPr lang="en-US" sz="1800" b="1" i="0" u="none" strike="noStrike" dirty="0">
                <a:solidFill>
                  <a:srgbClr val="000000"/>
                </a:solidFill>
                <a:effectLst/>
                <a:latin typeface="Arial" panose="020B0604020202020204" pitchFamily="34" charset="0"/>
              </a:rPr>
              <a:t>&lt;Change slides&gt;</a:t>
            </a:r>
            <a:endParaRPr lang="en-US" b="1"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2</a:t>
            </a:fld>
            <a:endParaRPr lang="en-US"/>
          </a:p>
        </p:txBody>
      </p:sp>
    </p:spTree>
    <p:extLst>
      <p:ext uri="{BB962C8B-B14F-4D97-AF65-F5344CB8AC3E}">
        <p14:creationId xmlns:p14="http://schemas.microsoft.com/office/powerpoint/2010/main" val="3354418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Similarly to mitigation targets, financial institutions are dramatically raising their ambition when it comes to investment goals. It’s not uncommon now to see multi-hundred billion dollar announcements.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As you can see on this chart, we found that by 2030 financial institutions are committing to financing or investing cumulatively more than 5.5 trillion in climate solutions or green finance. While an apples-to-apples comparison is not feasible, if these goals are met by 2030 it would represent a 95% increase relative to current tracked private finance.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However, even if the topline numbers are ambitious, key details are missing. For example, more than half of the investment goals we identified are committed to a broad “green finance” category, and we only found four region-specific targets (although more recent announcements in the run-up to COP indicate a focus on mobilizing finance for developing economies).</a:t>
            </a:r>
            <a:endParaRPr lang="en-US" b="0" dirty="0">
              <a:effectLst/>
            </a:endParaRPr>
          </a:p>
          <a:p>
            <a:endParaRPr lang="en-US" dirty="0"/>
          </a:p>
          <a:p>
            <a:r>
              <a:rPr lang="en-US" b="1" dirty="0"/>
              <a:t>&lt; Change Slides &gt;</a:t>
            </a:r>
            <a:br>
              <a:rPr lang="en-US" dirty="0"/>
            </a:b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20</a:t>
            </a:fld>
            <a:endParaRPr lang="en-US"/>
          </a:p>
        </p:txBody>
      </p:sp>
    </p:spTree>
    <p:extLst>
      <p:ext uri="{BB962C8B-B14F-4D97-AF65-F5344CB8AC3E}">
        <p14:creationId xmlns:p14="http://schemas.microsoft.com/office/powerpoint/2010/main" val="3833950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Of course, increasing climate investment and financing is only part of the story - financial institutions also need to stop financing fossil fuel infrastructure and work with their portfolio companies to make credible transition plans.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Most commitments we found in this category are coal-focused, as you can see on the top of this chart, and these coal commitments vary widely in stringency.</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Oil and gas exclusions are still rare, and most are focused on specific regions that have received a lot of advocacy attention like Arctic drilling or tar sands. Some institutions, like CDPQ, have drawn a line in the sand on oil and gas, which is hopefully a sign of things to come.</a:t>
            </a:r>
            <a:endParaRPr lang="en-US" b="0" dirty="0">
              <a:effectLst/>
            </a:endParaRPr>
          </a:p>
          <a:p>
            <a:endParaRPr lang="en-US" dirty="0"/>
          </a:p>
          <a:p>
            <a:pPr rtl="0">
              <a:spcBef>
                <a:spcPts val="0"/>
              </a:spcBef>
              <a:spcAft>
                <a:spcPts val="0"/>
              </a:spcAft>
            </a:pPr>
            <a:r>
              <a:rPr lang="en-US" sz="1800" b="0" i="0" u="none" strike="noStrike" dirty="0">
                <a:solidFill>
                  <a:srgbClr val="000000"/>
                </a:solidFill>
                <a:effectLst/>
                <a:latin typeface="Arial" panose="020B0604020202020204" pitchFamily="34" charset="0"/>
              </a:rPr>
              <a:t>Most of the commitments we identified were categorized as divestment, but many allowed for the option of engaging with portfolio companies to set credible transition plans - an especially important option for index funds and other passive managers.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Before I get to recommendations, I’ll note that we captured a variety of new business practices that financial institutions are using to incorporate these climate commitments into their core business models. This sort of whole-of-institution approach will be necessary to ensure that topline goals are met.</a:t>
            </a:r>
            <a:endParaRPr lang="en-US" b="0" dirty="0">
              <a:effectLst/>
            </a:endParaRPr>
          </a:p>
          <a:p>
            <a:endParaRPr lang="en-US" dirty="0"/>
          </a:p>
          <a:p>
            <a:r>
              <a:rPr lang="en-US" b="1" dirty="0"/>
              <a:t>&lt; Change Slide &gt;</a:t>
            </a:r>
            <a:br>
              <a:rPr lang="en-US" dirty="0"/>
            </a:b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21</a:t>
            </a:fld>
            <a:endParaRPr lang="en-US"/>
          </a:p>
        </p:txBody>
      </p:sp>
    </p:spTree>
    <p:extLst>
      <p:ext uri="{BB962C8B-B14F-4D97-AF65-F5344CB8AC3E}">
        <p14:creationId xmlns:p14="http://schemas.microsoft.com/office/powerpoint/2010/main" val="2067165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Now to our recommendations:</a:t>
            </a:r>
            <a:endParaRPr lang="en-US" b="0" dirty="0">
              <a:effectLst/>
            </a:endParaRP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First, financial institutions should provide more details on goals they have already made, including reporting in a standardized way. This is required per joining net zero alliances, so we are hopeful that in a future update we will see progress on this front.</a:t>
            </a: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Next, institutions should of course increase ambition in their top-level goals and seek to be a leader in the industry. </a:t>
            </a: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One way to show leadership is to bring in financial institutions that have not yet made climate commitments and help them meet the minimum, including by helping companies set credible transition plans to both reduce emissions and improve their resilience. This is especially true for institutions in developing economies, many of whom are unable to join net zero alliances due to a lack of data availability.</a:t>
            </a: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Finally, financial institutions and alliances should ensure their policy lobbying is aligned with their net zero goals - policy can make it far easier for them to meet these goals, whether that’s through for example, climate risk disclosure, a price on carbon, or concessional public finance to crowd-in investments in developing economies or hard-to-abate sectors.</a:t>
            </a: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We provide more detailed recommendations by commitment type and for different groups of actors in our report.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With that, I’ll hand it back over to my colleague Paul who will take you through the rest of the Global Landscape.</a:t>
            </a:r>
            <a:endParaRPr lang="en-US" b="0" dirty="0">
              <a:effectLst/>
            </a:endParaRPr>
          </a:p>
          <a:p>
            <a:endParaRPr lang="en-US" dirty="0"/>
          </a:p>
          <a:p>
            <a:r>
              <a:rPr lang="en-US" b="1" dirty="0"/>
              <a:t>&lt; Change Slide &gt;</a:t>
            </a:r>
            <a:br>
              <a:rPr lang="en-US" dirty="0"/>
            </a:b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22</a:t>
            </a:fld>
            <a:endParaRPr lang="en-US"/>
          </a:p>
        </p:txBody>
      </p:sp>
    </p:spTree>
    <p:extLst>
      <p:ext uri="{BB962C8B-B14F-4D97-AF65-F5344CB8AC3E}">
        <p14:creationId xmlns:p14="http://schemas.microsoft.com/office/powerpoint/2010/main" val="2128440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Thank you, Matthew. Going back to the Global Landscape results, let’s now dive into the climate finance flows of the last two years to try to understand: </a:t>
            </a:r>
            <a:endParaRPr lang="en-US" b="0" dirty="0">
              <a:effectLst/>
            </a:endParaRP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climate mitigation and adaptation solutions were invested in?</a:t>
            </a: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Where were these investments flowing to?</a:t>
            </a: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With no further due, let’s jump right into mitigation finance…</a:t>
            </a:r>
            <a:endParaRPr lang="en-US" b="0" dirty="0">
              <a:effectLst/>
            </a:endParaRPr>
          </a:p>
          <a:p>
            <a:r>
              <a:rPr lang="en-US" sz="1800" b="1" i="0" u="none" strike="noStrike" dirty="0">
                <a:solidFill>
                  <a:srgbClr val="000000"/>
                </a:solidFill>
                <a:effectLst/>
                <a:latin typeface="Arial" panose="020B0604020202020204" pitchFamily="34" charset="0"/>
              </a:rPr>
              <a:t>  </a:t>
            </a:r>
          </a:p>
          <a:p>
            <a:r>
              <a:rPr lang="en-US" sz="1800" b="1" i="0" u="none" strike="noStrike" dirty="0">
                <a:solidFill>
                  <a:srgbClr val="000000"/>
                </a:solidFill>
                <a:effectLst/>
                <a:latin typeface="Arial" panose="020B0604020202020204" pitchFamily="34" charset="0"/>
              </a:rPr>
              <a:t>&lt;Change slides&gt;</a:t>
            </a:r>
            <a:endParaRPr lang="en-GB" b="1" dirty="0"/>
          </a:p>
        </p:txBody>
      </p:sp>
      <p:sp>
        <p:nvSpPr>
          <p:cNvPr id="4" name="Slide Number Placeholder 3"/>
          <p:cNvSpPr>
            <a:spLocks noGrp="1"/>
          </p:cNvSpPr>
          <p:nvPr>
            <p:ph type="sldNum" sz="quarter" idx="5"/>
          </p:nvPr>
        </p:nvSpPr>
        <p:spPr/>
        <p:txBody>
          <a:bodyPr/>
          <a:lstStyle/>
          <a:p>
            <a:fld id="{B44C6EDD-D0F5-E24E-B76A-BC31EBA501C1}" type="slidenum">
              <a:rPr lang="en-US" smtClean="0"/>
              <a:t>23</a:t>
            </a:fld>
            <a:endParaRPr lang="en-US"/>
          </a:p>
        </p:txBody>
      </p:sp>
    </p:spTree>
    <p:extLst>
      <p:ext uri="{BB962C8B-B14F-4D97-AF65-F5344CB8AC3E}">
        <p14:creationId xmlns:p14="http://schemas.microsoft.com/office/powerpoint/2010/main" val="2671536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 2019/2020, average annual investment in renewable energies reached USD 324 billion. RE represented 57% of mitigation finance tracked. It’s therefore the largest mitigation sector, by far..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Looking at specific technologies, solar PV and onshore wind continued to be the main recipients of renewable energy finance. Together, they accounted for 81% of total.</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Now let’s put these numbers into perspective…</a:t>
            </a:r>
            <a:endParaRPr lang="en-US" b="0" dirty="0">
              <a:effectLst/>
            </a:endParaRPr>
          </a:p>
          <a:p>
            <a:r>
              <a:rPr lang="en-US" sz="1800" b="1" i="0" u="none" strike="noStrike" dirty="0">
                <a:solidFill>
                  <a:srgbClr val="000000"/>
                </a:solidFill>
                <a:effectLst/>
                <a:latin typeface="Arial" panose="020B0604020202020204" pitchFamily="34" charset="0"/>
              </a:rPr>
              <a:t>  &lt;Change slides&gt; </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24</a:t>
            </a:fld>
            <a:endParaRPr lang="en-US"/>
          </a:p>
        </p:txBody>
      </p:sp>
    </p:spTree>
    <p:extLst>
      <p:ext uri="{BB962C8B-B14F-4D97-AF65-F5344CB8AC3E}">
        <p14:creationId xmlns:p14="http://schemas.microsoft.com/office/powerpoint/2010/main" val="1274573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What you are looking at is: </a:t>
            </a:r>
            <a:endParaRPr lang="en-US" b="0" dirty="0">
              <a:effectLst/>
            </a:endParaRP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On the left, The annual investment levels in RE from the last three landscape editions.</a:t>
            </a: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and from 2021 onwards: a selection of scenarios that estimate the average annual investment in RE required to keep global warming well below 2C. These scenarios come from various sources. As Baysa mentioned when discussing investment needs, each of these estimates explore a specific pathway compatible with our needs to decarbonize the energy sector. Multiple pathways or options exist. What’s important here is that no matter the scenario used as a reference, current investment levels are nowhere near being on track. This is concerning, even more so as it is difficult to read a clear and strong growth trend in recent years.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Unfolding the sources of finance is critical to understanding where the change can come from…</a:t>
            </a:r>
            <a:endParaRPr lang="en-US" b="0" dirty="0">
              <a:effectLst/>
            </a:endParaRPr>
          </a:p>
          <a:p>
            <a:r>
              <a:rPr lang="en-US" sz="1800" b="0" i="0" u="none" strike="noStrike" dirty="0">
                <a:solidFill>
                  <a:srgbClr val="000000"/>
                </a:solidFill>
                <a:effectLst/>
                <a:latin typeface="Arial" panose="020B0604020202020204" pitchFamily="34" charset="0"/>
              </a:rPr>
              <a:t>  </a:t>
            </a:r>
            <a:r>
              <a:rPr lang="en-US" sz="1800" b="1" i="0" u="none" strike="noStrike" dirty="0">
                <a:solidFill>
                  <a:srgbClr val="000000"/>
                </a:solidFill>
                <a:effectLst/>
                <a:latin typeface="Arial" panose="020B0604020202020204" pitchFamily="34" charset="0"/>
              </a:rPr>
              <a:t>&lt;Change slides&gt; </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25</a:t>
            </a:fld>
            <a:endParaRPr lang="en-US" dirty="0"/>
          </a:p>
        </p:txBody>
      </p:sp>
    </p:spTree>
    <p:extLst>
      <p:ext uri="{BB962C8B-B14F-4D97-AF65-F5344CB8AC3E}">
        <p14:creationId xmlns:p14="http://schemas.microsoft.com/office/powerpoint/2010/main" val="1470961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 the last two years, the private sector provided 69% of renewable energy finance.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Renewables are generally able to attract greater shares of private finance compared to other mitigation solutions, because of their higher competitiveness - a result of their continued falling technology costs.</a:t>
            </a:r>
            <a:endParaRPr lang="en-US" b="0" dirty="0">
              <a:effectLst/>
            </a:endParaRPr>
          </a:p>
          <a:p>
            <a:pPr rtl="0">
              <a:spcBef>
                <a:spcPts val="0"/>
              </a:spcBef>
              <a:spcAft>
                <a:spcPts val="0"/>
              </a:spcAft>
            </a:pP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Among private actors, commercial FIs emerge as the main providers of finance for renewables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On the public side, State-owned FIs provided the most public finance for renewables, followed by national DFIs.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While cutting GHG emissions from our energy systems is crucial. Just as important efforts are needed in </a:t>
            </a:r>
            <a:r>
              <a:rPr lang="en-US" sz="1800" b="0" i="0" u="none" strike="noStrike" dirty="0">
                <a:solidFill>
                  <a:srgbClr val="383A38"/>
                </a:solidFill>
                <a:effectLst/>
                <a:latin typeface="Arial" panose="020B0604020202020204" pitchFamily="34" charset="0"/>
              </a:rPr>
              <a:t>three end-use sectors which have been driving global energy demand for years: Transport, Buildings, and Industry.</a:t>
            </a:r>
            <a:endParaRPr lang="en-US" b="0" dirty="0">
              <a:effectLst/>
            </a:endParaRPr>
          </a:p>
          <a:p>
            <a:br>
              <a:rPr lang="en-US" b="0" dirty="0">
                <a:effectLst/>
              </a:rPr>
            </a:br>
            <a:r>
              <a:rPr lang="en-US" sz="1800" b="0" i="0" u="none" strike="noStrike" dirty="0">
                <a:solidFill>
                  <a:srgbClr val="000000"/>
                </a:solidFill>
                <a:effectLst/>
                <a:latin typeface="Arial" panose="020B0604020202020204" pitchFamily="34" charset="0"/>
              </a:rPr>
              <a:t> </a:t>
            </a:r>
            <a:r>
              <a:rPr lang="en-US" sz="1800" b="1" i="0" u="none" strike="noStrike" dirty="0">
                <a:solidFill>
                  <a:srgbClr val="000000"/>
                </a:solidFill>
                <a:effectLst/>
                <a:latin typeface="Arial" panose="020B0604020202020204" pitchFamily="34" charset="0"/>
              </a:rPr>
              <a:t> &lt;Change slides&gt; </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26</a:t>
            </a:fld>
            <a:endParaRPr lang="en-US" dirty="0"/>
          </a:p>
        </p:txBody>
      </p:sp>
    </p:spTree>
    <p:extLst>
      <p:ext uri="{BB962C8B-B14F-4D97-AF65-F5344CB8AC3E}">
        <p14:creationId xmlns:p14="http://schemas.microsoft.com/office/powerpoint/2010/main" val="615847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Decarbonizing our economy relies on their deep and complex transformation. However, mitigation strategies in these sectors rely on three common pillars: energy sobriety, energy efficiency, and low-carbon energy sources. So after renewable energy, let’s discuss mitigation investments in transport.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Mitigation finance in transport reached an all time high of USD173 billion per year in 2019/2020. It is the second-largest sector after RE but it is the fastest-growing one. (+23%)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Investment tracked to road transport (Battery electric vehicles and chargers) accounted for about half of low-carbon transport finance. Battery electric vehicle sales are growing fast - boosted by multiple years of decreasing technology costs and public subsidies. </a:t>
            </a:r>
            <a:endParaRPr lang="en-US" b="0" i="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In comparison, despite gaps, low-carbon investments in Rail &amp; Public transport are lagging.</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Additionally, a large share of the transport finance tracked came with insufficient details to be categorized further.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While tracking climate finance in transport comes with challenges, things only get harder when looking at the buildings and industry sectors.</a:t>
            </a:r>
            <a:endParaRPr lang="en-US" b="0" dirty="0">
              <a:effectLst/>
            </a:endParaRPr>
          </a:p>
          <a:p>
            <a:br>
              <a:rPr lang="en-US" b="0" dirty="0">
                <a:effectLst/>
              </a:rPr>
            </a:br>
            <a:r>
              <a:rPr lang="en-US" sz="1800" b="1" i="0" u="none" strike="noStrike" dirty="0">
                <a:solidFill>
                  <a:srgbClr val="000000"/>
                </a:solidFill>
                <a:effectLst/>
                <a:latin typeface="Arial" panose="020B0604020202020204" pitchFamily="34" charset="0"/>
              </a:rPr>
              <a:t>  &lt;Change slides&gt; </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27</a:t>
            </a:fld>
            <a:endParaRPr lang="en-US"/>
          </a:p>
        </p:txBody>
      </p:sp>
    </p:spTree>
    <p:extLst>
      <p:ext uri="{BB962C8B-B14F-4D97-AF65-F5344CB8AC3E}">
        <p14:creationId xmlns:p14="http://schemas.microsoft.com/office/powerpoint/2010/main" val="4111536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100" b="0" i="0" u="none" strike="noStrike" dirty="0">
                <a:solidFill>
                  <a:srgbClr val="000000"/>
                </a:solidFill>
                <a:effectLst/>
                <a:latin typeface="Arial" panose="020B0604020202020204" pitchFamily="34" charset="0"/>
              </a:rPr>
              <a:t>As you can see here, mitigation finance levels in Buildings and Industry are low. There are multiple reasons why: </a:t>
            </a:r>
            <a:endParaRPr lang="en-US" b="0" dirty="0">
              <a:effectLst/>
            </a:endParaRPr>
          </a:p>
          <a:p>
            <a:pPr lvl="1" rtl="0" fontAlgn="base">
              <a:spcBef>
                <a:spcPts val="0"/>
              </a:spcBef>
              <a:spcAft>
                <a:spcPts val="0"/>
              </a:spcAft>
              <a:buFont typeface="Arial" panose="020B0604020202020204" pitchFamily="34" charset="0"/>
              <a:buChar char="•"/>
            </a:pPr>
            <a:r>
              <a:rPr lang="en-US" sz="1100" b="1" i="0" u="none" strike="noStrike" dirty="0">
                <a:solidFill>
                  <a:srgbClr val="000000"/>
                </a:solidFill>
                <a:effectLst/>
                <a:latin typeface="Arial" panose="020B0604020202020204" pitchFamily="34" charset="0"/>
              </a:rPr>
              <a:t> First, poor data availability</a:t>
            </a:r>
          </a:p>
          <a:p>
            <a:pPr lvl="1" rtl="0" fontAlgn="base">
              <a:spcBef>
                <a:spcPts val="0"/>
              </a:spcBef>
              <a:spcAft>
                <a:spcPts val="0"/>
              </a:spcAft>
              <a:buFont typeface="Arial" panose="020B0604020202020204" pitchFamily="34" charset="0"/>
              <a:buChar char="•"/>
            </a:pPr>
            <a:r>
              <a:rPr lang="en-US" sz="1100" b="1" i="0" u="none" strike="noStrike" dirty="0">
                <a:solidFill>
                  <a:srgbClr val="000000"/>
                </a:solidFill>
                <a:effectLst/>
                <a:latin typeface="Arial" panose="020B0604020202020204" pitchFamily="34" charset="0"/>
              </a:rPr>
              <a:t> Second, inconsistent reporting methodologies and missing definitions:</a:t>
            </a:r>
          </a:p>
          <a:p>
            <a:pPr lvl="2"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For example, in buildings, some data providers report the full cost of low-consumption buildings, while only the incremental cost should be counted. CPI will launch a methodological brief on energy efficiency tracking in Buildings together with the full narrative report, next November.</a:t>
            </a:r>
          </a:p>
          <a:p>
            <a:pPr rtl="0">
              <a:spcBef>
                <a:spcPts val="0"/>
              </a:spcBef>
              <a:spcAft>
                <a:spcPts val="0"/>
              </a:spcAft>
            </a:pPr>
            <a:br>
              <a:rPr lang="en-US" b="0" dirty="0">
                <a:effectLst/>
              </a:rPr>
            </a:br>
            <a:br>
              <a:rPr lang="en-US" b="0" dirty="0">
                <a:effectLst/>
              </a:rPr>
            </a:br>
            <a:r>
              <a:rPr lang="en-US" sz="1100" b="0" i="0" u="none" strike="noStrike" dirty="0">
                <a:solidFill>
                  <a:srgbClr val="000000"/>
                </a:solidFill>
                <a:effectLst/>
                <a:latin typeface="Arial" panose="020B0604020202020204" pitchFamily="34" charset="0"/>
              </a:rPr>
              <a:t>The volume of finance we track is low. But even when using top down estimates of current investment  flows, we’re far from what will be needed in the coming years. According to a range of scenarios, average investment needs in these two sectors combined sit between USD 760 billion and USD 1.5 trillion annually through 2050.</a:t>
            </a:r>
            <a:endParaRPr lang="en-US" b="0" dirty="0">
              <a:effectLst/>
            </a:endParaRPr>
          </a:p>
          <a:p>
            <a:br>
              <a:rPr lang="en-US" b="0" dirty="0">
                <a:effectLst/>
              </a:rPr>
            </a:br>
            <a:br>
              <a:rPr lang="en-US" b="0" dirty="0">
                <a:effectLst/>
              </a:rPr>
            </a:br>
            <a:r>
              <a:rPr lang="en-US" sz="1100" b="0" i="0" u="none" strike="noStrike" dirty="0">
                <a:solidFill>
                  <a:srgbClr val="000000"/>
                </a:solidFill>
                <a:effectLst/>
                <a:latin typeface="Arial" panose="020B0604020202020204" pitchFamily="34" charset="0"/>
              </a:rPr>
              <a:t> </a:t>
            </a:r>
            <a:r>
              <a:rPr lang="en-US" sz="1100" b="1" i="0" u="none" strike="noStrike" dirty="0">
                <a:solidFill>
                  <a:srgbClr val="000000"/>
                </a:solidFill>
                <a:effectLst/>
                <a:latin typeface="Arial" panose="020B0604020202020204" pitchFamily="34" charset="0"/>
              </a:rPr>
              <a:t> &lt;Change slides&gt;</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28</a:t>
            </a:fld>
            <a:endParaRPr lang="en-US"/>
          </a:p>
        </p:txBody>
      </p:sp>
    </p:spTree>
    <p:extLst>
      <p:ext uri="{BB962C8B-B14F-4D97-AF65-F5344CB8AC3E}">
        <p14:creationId xmlns:p14="http://schemas.microsoft.com/office/powerpoint/2010/main" val="3775203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Generally, efforts to mitigate global warming involve systemic changes. While their implementation is at least partly up to us,  some other changes are simply beyond our grasp/control. And result in necessary actions to adapt to a changing climate. So we’ll now look at investments in adaptation to climate change.</a:t>
            </a:r>
          </a:p>
          <a:p>
            <a:endParaRPr lang="en-US" sz="1800" b="0" i="0" u="none" strike="noStrike" dirty="0">
              <a:solidFill>
                <a:srgbClr val="000000"/>
              </a:solidFill>
              <a:effectLst/>
              <a:latin typeface="Arial" panose="020B0604020202020204" pitchFamily="34" charset="0"/>
            </a:endParaRPr>
          </a:p>
          <a:p>
            <a:r>
              <a:rPr lang="en-US" sz="1800" b="1" i="0" u="none" strike="noStrike" dirty="0">
                <a:solidFill>
                  <a:srgbClr val="000000"/>
                </a:solidFill>
                <a:effectLst/>
                <a:latin typeface="Arial" panose="020B0604020202020204" pitchFamily="34" charset="0"/>
              </a:rPr>
              <a:t>&lt;Change Slide&gt;</a:t>
            </a:r>
            <a:endParaRPr lang="en-GB" b="1" dirty="0"/>
          </a:p>
        </p:txBody>
      </p:sp>
      <p:sp>
        <p:nvSpPr>
          <p:cNvPr id="4" name="Slide Number Placeholder 3"/>
          <p:cNvSpPr>
            <a:spLocks noGrp="1"/>
          </p:cNvSpPr>
          <p:nvPr>
            <p:ph type="sldNum" sz="quarter" idx="5"/>
          </p:nvPr>
        </p:nvSpPr>
        <p:spPr/>
        <p:txBody>
          <a:bodyPr/>
          <a:lstStyle/>
          <a:p>
            <a:fld id="{B44C6EDD-D0F5-E24E-B76A-BC31EBA501C1}" type="slidenum">
              <a:rPr lang="en-US" smtClean="0"/>
              <a:t>29</a:t>
            </a:fld>
            <a:endParaRPr lang="en-US"/>
          </a:p>
        </p:txBody>
      </p:sp>
    </p:spTree>
    <p:extLst>
      <p:ext uri="{BB962C8B-B14F-4D97-AF65-F5344CB8AC3E}">
        <p14:creationId xmlns:p14="http://schemas.microsoft.com/office/powerpoint/2010/main" val="133607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year we have made several innovations including:</a:t>
            </a:r>
            <a:endParaRPr lang="en-US" b="0" dirty="0">
              <a:effectLst/>
            </a:endParaRP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Reforming our sector classifications to show where climate finance is flowing in which economic sectors</a:t>
            </a: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Bolstering investment need estimates; and</a:t>
            </a:r>
          </a:p>
          <a:p>
            <a:pPr lvl="1"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Collecting data on gender-tagging and climate finance.</a:t>
            </a:r>
          </a:p>
          <a:p>
            <a:pPr rtl="0">
              <a:spcBef>
                <a:spcPts val="0"/>
              </a:spcBef>
              <a:spcAft>
                <a:spcPts val="0"/>
              </a:spcAft>
            </a:pPr>
            <a:r>
              <a:rPr lang="en-US" sz="1800" b="0" i="0" u="none" strike="noStrike" dirty="0">
                <a:solidFill>
                  <a:srgbClr val="000000"/>
                </a:solidFill>
                <a:effectLst/>
                <a:latin typeface="Arial" panose="020B0604020202020204" pitchFamily="34" charset="0"/>
              </a:rPr>
              <a:t>We will release a more detailed analysis in a full, narrative report that will be published in early December, so please stay tuned for that. </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Arial" panose="020B0604020202020204" pitchFamily="34" charset="0"/>
              </a:rPr>
              <a:t>&lt;Change slides&gt;</a:t>
            </a:r>
            <a:endParaRPr lang="en-US" b="1"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3</a:t>
            </a:fld>
            <a:endParaRPr lang="en-US"/>
          </a:p>
        </p:txBody>
      </p:sp>
    </p:spTree>
    <p:extLst>
      <p:ext uri="{BB962C8B-B14F-4D97-AF65-F5344CB8AC3E}">
        <p14:creationId xmlns:p14="http://schemas.microsoft.com/office/powerpoint/2010/main" val="2530319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Adaptation finance gained momentum in 2019/2020, increasing by 53% compared to 2017/2018 to an annual average of USD 46 billion. This increase stems from an uptick in Water &amp; Wastewater, and other cross-sectoral projects including disaster risk management. However, and this is pretty clear looking at this graphic, adaptation finance falls well short of estimated annual needs through to 2030.</a:t>
            </a:r>
            <a:endParaRPr lang="en-US" b="0" dirty="0">
              <a:effectLst/>
            </a:endParaRPr>
          </a:p>
          <a:p>
            <a:br>
              <a:rPr lang="en-US" b="0" dirty="0">
                <a:effectLst/>
              </a:rPr>
            </a:br>
            <a:r>
              <a:rPr lang="en-US" sz="1800" b="0" i="0" u="none" strike="noStrike" dirty="0">
                <a:solidFill>
                  <a:srgbClr val="000000"/>
                </a:solidFill>
                <a:effectLst/>
                <a:latin typeface="Arial" panose="020B0604020202020204" pitchFamily="34" charset="0"/>
              </a:rPr>
              <a:t> </a:t>
            </a:r>
            <a:r>
              <a:rPr lang="en-US" sz="1800" b="1" i="0" u="none" strike="noStrike" dirty="0">
                <a:solidFill>
                  <a:srgbClr val="000000"/>
                </a:solidFill>
                <a:effectLst/>
                <a:latin typeface="Arial" panose="020B0604020202020204" pitchFamily="34" charset="0"/>
              </a:rPr>
              <a:t>&lt;Change slides&gt;</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30</a:t>
            </a:fld>
            <a:endParaRPr lang="en-US"/>
          </a:p>
        </p:txBody>
      </p:sp>
    </p:spTree>
    <p:extLst>
      <p:ext uri="{BB962C8B-B14F-4D97-AF65-F5344CB8AC3E}">
        <p14:creationId xmlns:p14="http://schemas.microsoft.com/office/powerpoint/2010/main" val="460641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top ten most vulnerable countries to the impacts of climate change are all in Sub-Saharan Africa. The region received the greatest share of international adaptation finance (25%) at USD 7.3 billion, however, commitments are at the lower end needs estimates.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Adaptation in East Asia and Pacific is primarily financed by domestic actors. Globally, 37% of all adaptation flows are sourced domestically, but East Asia and Pacific and China especially, is accounting for the majority of those.</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Public domestic</a:t>
            </a:r>
            <a:endParaRPr lang="en-US" b="0" dirty="0">
              <a:effectLst/>
            </a:endParaRPr>
          </a:p>
          <a:p>
            <a:pPr rtl="0">
              <a:spcBef>
                <a:spcPts val="0"/>
              </a:spcBef>
              <a:spcAft>
                <a:spcPts val="0"/>
              </a:spcAft>
            </a:pPr>
            <a:br>
              <a:rPr lang="en-US" b="0" dirty="0">
                <a:effectLst/>
              </a:rPr>
            </a:br>
            <a:br>
              <a:rPr lang="en-US" b="1" dirty="0">
                <a:effectLst/>
              </a:rPr>
            </a:br>
            <a:r>
              <a:rPr lang="en-US" sz="1800" b="1" i="0" u="none" strike="noStrike" dirty="0">
                <a:solidFill>
                  <a:srgbClr val="000000"/>
                </a:solidFill>
                <a:effectLst/>
                <a:latin typeface="Arial" panose="020B0604020202020204" pitchFamily="34" charset="0"/>
              </a:rPr>
              <a:t>&lt;Change slides&gt;</a:t>
            </a:r>
            <a:endParaRPr lang="en-US" b="1" dirty="0">
              <a:effectLst/>
            </a:endParaRPr>
          </a:p>
          <a:p>
            <a:br>
              <a:rPr lang="en-US" dirty="0"/>
            </a:br>
            <a:endParaRPr lang="en-GB" dirty="0"/>
          </a:p>
        </p:txBody>
      </p:sp>
      <p:sp>
        <p:nvSpPr>
          <p:cNvPr id="4" name="Slide Number Placeholder 3"/>
          <p:cNvSpPr>
            <a:spLocks noGrp="1"/>
          </p:cNvSpPr>
          <p:nvPr>
            <p:ph type="sldNum" sz="quarter" idx="5"/>
          </p:nvPr>
        </p:nvSpPr>
        <p:spPr/>
        <p:txBody>
          <a:bodyPr/>
          <a:lstStyle/>
          <a:p>
            <a:fld id="{B44C6EDD-D0F5-E24E-B76A-BC31EBA501C1}" type="slidenum">
              <a:rPr lang="en-US" smtClean="0"/>
              <a:t>31</a:t>
            </a:fld>
            <a:endParaRPr lang="en-US"/>
          </a:p>
        </p:txBody>
      </p:sp>
    </p:spTree>
    <p:extLst>
      <p:ext uri="{BB962C8B-B14F-4D97-AF65-F5344CB8AC3E}">
        <p14:creationId xmlns:p14="http://schemas.microsoft.com/office/powerpoint/2010/main" val="3270538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But East Asia and Pacific is not only concentrating adaptation finance flows. Let’s take a step back and look into the geographical breakdown of total climate finance.</a:t>
            </a:r>
            <a:endParaRPr lang="en-US" b="0" dirty="0">
              <a:effectLst/>
            </a:endParaRPr>
          </a:p>
          <a:p>
            <a:br>
              <a:rPr lang="en-US" b="0" dirty="0">
                <a:effectLst/>
              </a:rPr>
            </a:br>
            <a:r>
              <a:rPr lang="en-US" sz="1800" b="0" i="0" u="none" strike="noStrike" dirty="0">
                <a:solidFill>
                  <a:srgbClr val="000000"/>
                </a:solidFill>
                <a:effectLst/>
                <a:latin typeface="Arial" panose="020B0604020202020204" pitchFamily="34" charset="0"/>
              </a:rPr>
              <a:t> </a:t>
            </a:r>
            <a:r>
              <a:rPr lang="en-US" sz="1800" b="1" i="0" u="none" strike="noStrike" dirty="0">
                <a:solidFill>
                  <a:srgbClr val="000000"/>
                </a:solidFill>
                <a:effectLst/>
                <a:latin typeface="Arial" panose="020B0604020202020204" pitchFamily="34" charset="0"/>
              </a:rPr>
              <a:t> &lt;Change slides&gt;</a:t>
            </a:r>
            <a:endParaRPr lang="en-GB" b="1" dirty="0"/>
          </a:p>
        </p:txBody>
      </p:sp>
      <p:sp>
        <p:nvSpPr>
          <p:cNvPr id="4" name="Slide Number Placeholder 3"/>
          <p:cNvSpPr>
            <a:spLocks noGrp="1"/>
          </p:cNvSpPr>
          <p:nvPr>
            <p:ph type="sldNum" sz="quarter" idx="5"/>
          </p:nvPr>
        </p:nvSpPr>
        <p:spPr/>
        <p:txBody>
          <a:bodyPr/>
          <a:lstStyle/>
          <a:p>
            <a:fld id="{B44C6EDD-D0F5-E24E-B76A-BC31EBA501C1}" type="slidenum">
              <a:rPr lang="en-US" smtClean="0"/>
              <a:t>32</a:t>
            </a:fld>
            <a:endParaRPr lang="en-US"/>
          </a:p>
        </p:txBody>
      </p:sp>
    </p:spTree>
    <p:extLst>
      <p:ext uri="{BB962C8B-B14F-4D97-AF65-F5344CB8AC3E}">
        <p14:creationId xmlns:p14="http://schemas.microsoft.com/office/powerpoint/2010/main" val="201389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Around USD 479 bn of climate investments were raised and spent within the domestic territories.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The USD 153 billion of international flows grew slightly, primarily driven by increased public investments from multilateral and national DFIs.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Almost half of 2019/2020 tracked global climate investments went to East Asia &amp; Pacific (EAP). China alone represented  81% of that amount. </a:t>
            </a:r>
            <a:endParaRPr lang="en-US" b="0" dirty="0">
              <a:effectLst/>
            </a:endParaRPr>
          </a:p>
          <a:p>
            <a:br>
              <a:rPr lang="en-US" b="0" dirty="0">
                <a:effectLst/>
              </a:rPr>
            </a:br>
            <a:br>
              <a:rPr lang="en-US" b="0" dirty="0">
                <a:effectLst/>
              </a:rPr>
            </a:br>
            <a:r>
              <a:rPr lang="en-US" sz="1800" b="0" i="0" u="none" strike="noStrike" dirty="0">
                <a:solidFill>
                  <a:srgbClr val="000000"/>
                </a:solidFill>
                <a:effectLst/>
                <a:latin typeface="Arial" panose="020B0604020202020204" pitchFamily="34" charset="0"/>
              </a:rPr>
              <a:t> </a:t>
            </a:r>
            <a:r>
              <a:rPr lang="en-US" sz="1800" b="1" i="0" u="none" strike="noStrike" dirty="0">
                <a:solidFill>
                  <a:srgbClr val="000000"/>
                </a:solidFill>
                <a:effectLst/>
                <a:latin typeface="Arial" panose="020B0604020202020204" pitchFamily="34" charset="0"/>
              </a:rPr>
              <a:t>&lt;Change slides&gt; </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33</a:t>
            </a:fld>
            <a:endParaRPr lang="en-US"/>
          </a:p>
        </p:txBody>
      </p:sp>
    </p:spTree>
    <p:extLst>
      <p:ext uri="{BB962C8B-B14F-4D97-AF65-F5344CB8AC3E}">
        <p14:creationId xmlns:p14="http://schemas.microsoft.com/office/powerpoint/2010/main" val="2347527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climate projects in economically advanced regions of Western Europe, US &amp; Canada, and Other Oceania were primarily funded by private finance, while the rest of the regions sourced their climate investments mostly from public sources. </a:t>
            </a:r>
            <a:r>
              <a:rPr lang="en-US" sz="1800" b="0" i="1" u="none" strike="noStrike" dirty="0">
                <a:solidFill>
                  <a:srgbClr val="000000"/>
                </a:solidFill>
                <a:effectLst/>
                <a:latin typeface="Arial" panose="020B0604020202020204" pitchFamily="34" charset="0"/>
              </a:rPr>
              <a:t>strong government support through public spending and national policies towards better investment climate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All regions were mainly funding mitigation actions, with  80% of the mitigation investments concentrated in the high emitting regions of US &amp; Canada, Western Europe, and East Asia and Pacific.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Thank you for attention, I’ll now turn to Baysa to explore what conclusion these results lead to.</a:t>
            </a:r>
            <a:endParaRPr lang="en-US" b="0" dirty="0">
              <a:effectLst/>
            </a:endParaRPr>
          </a:p>
          <a:p>
            <a:r>
              <a:rPr lang="en-US" sz="1800" b="1" i="0" u="none" strike="noStrike" dirty="0">
                <a:solidFill>
                  <a:srgbClr val="000000"/>
                </a:solidFill>
                <a:effectLst/>
                <a:latin typeface="Arial" panose="020B0604020202020204" pitchFamily="34" charset="0"/>
              </a:rPr>
              <a:t> &lt;Change slides&gt; </a:t>
            </a:r>
            <a:endParaRPr lang="en-US" b="1" dirty="0"/>
          </a:p>
        </p:txBody>
      </p:sp>
      <p:sp>
        <p:nvSpPr>
          <p:cNvPr id="4" name="Slide Number Placeholder 3"/>
          <p:cNvSpPr>
            <a:spLocks noGrp="1"/>
          </p:cNvSpPr>
          <p:nvPr>
            <p:ph type="sldNum" sz="quarter" idx="5"/>
          </p:nvPr>
        </p:nvSpPr>
        <p:spPr/>
        <p:txBody>
          <a:bodyPr/>
          <a:lstStyle/>
          <a:p>
            <a:fld id="{B44C6EDD-D0F5-E24E-B76A-BC31EBA501C1}" type="slidenum">
              <a:rPr lang="en-US" smtClean="0"/>
              <a:t>34</a:t>
            </a:fld>
            <a:endParaRPr lang="en-US"/>
          </a:p>
        </p:txBody>
      </p:sp>
    </p:spTree>
    <p:extLst>
      <p:ext uri="{BB962C8B-B14F-4D97-AF65-F5344CB8AC3E}">
        <p14:creationId xmlns:p14="http://schemas.microsoft.com/office/powerpoint/2010/main" val="4248355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300"/>
              </a:spcBef>
              <a:spcAft>
                <a:spcPts val="0"/>
              </a:spcAft>
            </a:pPr>
            <a:r>
              <a:rPr lang="en-GB" sz="1800" b="0" i="0" u="none" strike="noStrike" dirty="0">
                <a:solidFill>
                  <a:srgbClr val="000000"/>
                </a:solidFill>
                <a:effectLst/>
                <a:latin typeface="Arial" panose="020B0604020202020204" pitchFamily="34" charset="0"/>
              </a:rPr>
              <a:t>First: </a:t>
            </a:r>
            <a:r>
              <a:rPr lang="en-GB" sz="1800" b="1" i="0" u="none" strike="noStrike" dirty="0">
                <a:solidFill>
                  <a:srgbClr val="000000"/>
                </a:solidFill>
                <a:effectLst/>
                <a:latin typeface="Arial" panose="020B0604020202020204" pitchFamily="34" charset="0"/>
              </a:rPr>
              <a:t>the finance should increase decisively and should count in trillions, not billions in this decade.</a:t>
            </a:r>
            <a:endParaRPr lang="en-GB" sz="1800" b="0" i="0" u="none" strike="noStrike" dirty="0">
              <a:solidFill>
                <a:srgbClr val="000000"/>
              </a:solidFill>
              <a:effectLst/>
              <a:latin typeface="Arial" panose="020B0604020202020204" pitchFamily="34" charset="0"/>
            </a:endParaRPr>
          </a:p>
          <a:p>
            <a:pPr rtl="0">
              <a:spcBef>
                <a:spcPts val="300"/>
              </a:spcBef>
              <a:spcAft>
                <a:spcPts val="0"/>
              </a:spcAft>
            </a:pPr>
            <a:endParaRPr lang="en-GB" sz="1800" b="0" i="0" u="none" strike="noStrike" dirty="0">
              <a:solidFill>
                <a:srgbClr val="000000"/>
              </a:solidFill>
              <a:effectLst/>
              <a:latin typeface="Arial" panose="020B0604020202020204" pitchFamily="34" charset="0"/>
            </a:endParaRPr>
          </a:p>
          <a:p>
            <a:pPr rtl="0">
              <a:spcBef>
                <a:spcPts val="300"/>
              </a:spcBef>
              <a:spcAft>
                <a:spcPts val="0"/>
              </a:spcAft>
            </a:pPr>
            <a:r>
              <a:rPr lang="en-GB" sz="1800" b="0" i="0" u="none" strike="noStrike" dirty="0">
                <a:solidFill>
                  <a:srgbClr val="000000"/>
                </a:solidFill>
                <a:effectLst/>
                <a:latin typeface="Arial" panose="020B0604020202020204" pitchFamily="34" charset="0"/>
              </a:rPr>
              <a:t>No</a:t>
            </a:r>
            <a:r>
              <a:rPr lang="en-GB" sz="1800" b="0" i="0" u="none" strike="noStrike" dirty="0">
                <a:solidFill>
                  <a:srgbClr val="404040"/>
                </a:solidFill>
                <a:effectLst/>
                <a:latin typeface="Arial" panose="020B0604020202020204" pitchFamily="34" charset="0"/>
              </a:rPr>
              <a:t> sector is on track to meet the required investment levels. Annual renewable energy investments need to at least triple and adaptation finance need to increase at least five times. In doing so, private sector investment should be scaled up as fast as possible.</a:t>
            </a:r>
            <a:endParaRPr lang="en-GB" b="0" dirty="0">
              <a:effectLst/>
            </a:endParaRPr>
          </a:p>
          <a:p>
            <a:pPr rtl="0">
              <a:spcBef>
                <a:spcPts val="0"/>
              </a:spcBef>
              <a:spcAft>
                <a:spcPts val="0"/>
              </a:spcAft>
            </a:pPr>
            <a:br>
              <a:rPr lang="en-GB" b="0" dirty="0">
                <a:effectLst/>
              </a:rPr>
            </a:br>
            <a:r>
              <a:rPr lang="en-GB" sz="1800" b="0" i="0" u="none" strike="noStrike" dirty="0">
                <a:solidFill>
                  <a:srgbClr val="404040"/>
                </a:solidFill>
                <a:effectLst/>
                <a:latin typeface="Arial" panose="020B0604020202020204" pitchFamily="34" charset="0"/>
              </a:rPr>
              <a:t>This can be done through enabling policies and innovative financial solutions to create bankable investment that follow the science.</a:t>
            </a:r>
          </a:p>
          <a:p>
            <a:pPr rtl="0">
              <a:spcBef>
                <a:spcPts val="0"/>
              </a:spcBef>
              <a:spcAft>
                <a:spcPts val="0"/>
              </a:spcAft>
            </a:pPr>
            <a:endParaRPr lang="en-GB" sz="1800" b="0" i="0" u="none" strike="noStrike" dirty="0">
              <a:solidFill>
                <a:srgbClr val="404040"/>
              </a:solidFill>
              <a:effectLst/>
              <a:latin typeface="Arial" panose="020B0604020202020204" pitchFamily="34" charset="0"/>
            </a:endParaRPr>
          </a:p>
          <a:p>
            <a:pPr rtl="0">
              <a:spcBef>
                <a:spcPts val="0"/>
              </a:spcBef>
              <a:spcAft>
                <a:spcPts val="0"/>
              </a:spcAft>
            </a:pPr>
            <a:r>
              <a:rPr lang="en-GB" sz="1800" b="0" i="0" u="none" strike="noStrike" dirty="0">
                <a:solidFill>
                  <a:srgbClr val="404040"/>
                </a:solidFill>
                <a:effectLst/>
                <a:latin typeface="Arial" panose="020B0604020202020204" pitchFamily="34" charset="0"/>
              </a:rPr>
              <a:t>Second: </a:t>
            </a:r>
            <a:r>
              <a:rPr lang="en-GB" sz="1800" b="1" i="0" u="none" strike="noStrike" dirty="0">
                <a:solidFill>
                  <a:srgbClr val="404040"/>
                </a:solidFill>
                <a:effectLst/>
                <a:latin typeface="Arial" panose="020B0604020202020204" pitchFamily="34" charset="0"/>
              </a:rPr>
              <a:t>data on credible climate action and impact on the ground should be now prioritised.</a:t>
            </a:r>
          </a:p>
          <a:p>
            <a:pPr rtl="0">
              <a:spcBef>
                <a:spcPts val="0"/>
              </a:spcBef>
              <a:spcAft>
                <a:spcPts val="0"/>
              </a:spcAft>
            </a:pPr>
            <a:endParaRPr lang="en-GB" sz="1800" b="1" i="0" u="none" strike="noStrike" dirty="0">
              <a:solidFill>
                <a:srgbClr val="404040"/>
              </a:solidFill>
              <a:effectLst/>
              <a:latin typeface="Arial" panose="020B0604020202020204" pitchFamily="34" charset="0"/>
            </a:endParaRPr>
          </a:p>
          <a:p>
            <a:pPr rtl="0">
              <a:spcBef>
                <a:spcPts val="0"/>
              </a:spcBef>
              <a:spcAft>
                <a:spcPts val="0"/>
              </a:spcAft>
            </a:pPr>
            <a:r>
              <a:rPr lang="en-GB" sz="2800" b="0" i="0" dirty="0">
                <a:solidFill>
                  <a:srgbClr val="171717"/>
                </a:solidFill>
                <a:effectLst/>
                <a:latin typeface="Mercury Text G3 A"/>
              </a:rPr>
              <a:t>Currently available disclosure initiatives fall short of providing standardized information on climate investment. </a:t>
            </a:r>
          </a:p>
          <a:p>
            <a:pPr rtl="0">
              <a:spcBef>
                <a:spcPts val="0"/>
              </a:spcBef>
              <a:spcAft>
                <a:spcPts val="0"/>
              </a:spcAft>
            </a:pPr>
            <a:endParaRPr lang="en-GB" sz="2800" b="0" i="0" dirty="0">
              <a:solidFill>
                <a:srgbClr val="171717"/>
              </a:solidFill>
              <a:effectLst/>
              <a:latin typeface="Mercury Text G3 A"/>
            </a:endParaRPr>
          </a:p>
          <a:p>
            <a:pPr rtl="0">
              <a:spcBef>
                <a:spcPts val="0"/>
              </a:spcBef>
              <a:spcAft>
                <a:spcPts val="0"/>
              </a:spcAft>
            </a:pPr>
            <a:r>
              <a:rPr lang="en-GB" sz="2800" b="1" i="0" dirty="0">
                <a:solidFill>
                  <a:srgbClr val="171717"/>
                </a:solidFill>
                <a:effectLst/>
                <a:latin typeface="Mercury Text G3 A"/>
              </a:rPr>
              <a:t>&lt;Change slide&gt;</a:t>
            </a:r>
          </a:p>
          <a:p>
            <a:pPr rtl="0">
              <a:spcBef>
                <a:spcPts val="0"/>
              </a:spcBef>
              <a:spcAft>
                <a:spcPts val="0"/>
              </a:spcAft>
            </a:pPr>
            <a:endParaRPr lang="en-GB" b="0" dirty="0">
              <a:effectLst/>
            </a:endParaRPr>
          </a:p>
          <a:p>
            <a:br>
              <a:rPr lang="en-GB"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C6EDD-D0F5-E24E-B76A-BC31EBA50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89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171717"/>
                </a:solidFill>
                <a:effectLst/>
                <a:latin typeface="Mercury Text G3 A"/>
              </a:rPr>
              <a:t>Information on investment levels in adaptation, buildings, and industry sectors are scarce, particularly for the private sector, and lack shared science-based standards. This information is essential in assessing collective progress, crafting effective policies, and directing finance where it will have the most impact</a:t>
            </a:r>
            <a:r>
              <a:rPr lang="en-US" sz="1200" b="0" i="0" dirty="0">
                <a:solidFill>
                  <a:srgbClr val="171717"/>
                </a:solidFill>
                <a:effectLst/>
                <a:latin typeface="Mercury Text G3 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171717"/>
              </a:solidFill>
              <a:effectLst/>
              <a:latin typeface="Mercury Text G3 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effectLst/>
                <a:latin typeface="Arial" panose="020B0604020202020204" pitchFamily="34" charset="0"/>
              </a:rPr>
              <a:t>Domestic public budget expenditure on climate related activities is not universally available. This is critical information to mainstream and integrate climate framework, policies, and laws into national and sectoral budgets.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40404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dirty="0">
                <a:solidFill>
                  <a:srgbClr val="171717"/>
                </a:solidFill>
                <a:effectLst/>
                <a:latin typeface="Mercury Text G3 A"/>
              </a:rPr>
              <a:t>&lt;Change slide&gt;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i="0" u="none" strike="noStrike" dirty="0">
              <a:solidFill>
                <a:srgbClr val="40404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44C6EDD-D0F5-E24E-B76A-BC31EBA501C1}" type="slidenum">
              <a:rPr lang="en-US" smtClean="0"/>
              <a:t>37</a:t>
            </a:fld>
            <a:endParaRPr lang="en-US"/>
          </a:p>
        </p:txBody>
      </p:sp>
    </p:spTree>
    <p:extLst>
      <p:ext uri="{BB962C8B-B14F-4D97-AF65-F5344CB8AC3E}">
        <p14:creationId xmlns:p14="http://schemas.microsoft.com/office/powerpoint/2010/main" val="4204335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300"/>
              </a:spcBef>
              <a:spcAft>
                <a:spcPts val="1200"/>
              </a:spcAft>
            </a:pPr>
            <a:r>
              <a:rPr lang="en-GB" sz="1800" b="1" i="0" u="none" strike="noStrike" dirty="0">
                <a:solidFill>
                  <a:srgbClr val="404040"/>
                </a:solidFill>
                <a:effectLst/>
                <a:latin typeface="Arial" panose="020B0604020202020204" pitchFamily="34" charset="0"/>
              </a:rPr>
              <a:t>Third, we call for credible and coordinated Net Zero Commitments with clear transition plans, including interim goals by public and private actors.</a:t>
            </a:r>
            <a:r>
              <a:rPr lang="en-GB" sz="1800" b="0" i="0" u="none" strike="noStrike" dirty="0">
                <a:solidFill>
                  <a:srgbClr val="404040"/>
                </a:solidFill>
                <a:effectLst/>
                <a:latin typeface="Arial" panose="020B0604020202020204" pitchFamily="34" charset="0"/>
              </a:rPr>
              <a:t> </a:t>
            </a:r>
            <a:endParaRPr lang="en-GB" b="0" dirty="0">
              <a:effectLst/>
            </a:endParaRPr>
          </a:p>
          <a:p>
            <a:pPr rtl="0">
              <a:spcBef>
                <a:spcPts val="300"/>
              </a:spcBef>
              <a:spcAft>
                <a:spcPts val="1200"/>
              </a:spcAft>
            </a:pPr>
            <a:r>
              <a:rPr lang="en-GB" sz="1800" b="0" i="0" u="none" strike="noStrike" dirty="0">
                <a:solidFill>
                  <a:srgbClr val="404040"/>
                </a:solidFill>
                <a:effectLst/>
                <a:latin typeface="Arial" panose="020B0604020202020204" pitchFamily="34" charset="0"/>
              </a:rPr>
              <a:t>Public and private sectors do not have a commonly accepted definition of climate finance nor an understanding of what all financial actors should be doing at minimum. The siloed approach on the common definitions could impede the pace of change and impact on the real economy.</a:t>
            </a:r>
            <a:endParaRPr lang="en-GB" b="0" dirty="0">
              <a:effectLst/>
            </a:endParaRPr>
          </a:p>
          <a:p>
            <a:pPr rtl="0">
              <a:spcBef>
                <a:spcPts val="300"/>
              </a:spcBef>
              <a:spcAft>
                <a:spcPts val="1200"/>
              </a:spcAft>
            </a:pPr>
            <a:r>
              <a:rPr lang="en-GB" sz="1800" b="0" i="0" u="none" strike="noStrike" dirty="0">
                <a:solidFill>
                  <a:srgbClr val="404040"/>
                </a:solidFill>
                <a:effectLst/>
                <a:latin typeface="Arial" panose="020B0604020202020204" pitchFamily="34" charset="0"/>
              </a:rPr>
              <a:t>Coordination across silos of public and private financial actors are needed to ensure coherence and impact on net zero and sustainability, in alignment with science and with support of civil society.</a:t>
            </a:r>
          </a:p>
          <a:p>
            <a:pPr rtl="0">
              <a:spcBef>
                <a:spcPts val="300"/>
              </a:spcBef>
              <a:spcAft>
                <a:spcPts val="1200"/>
              </a:spcAft>
            </a:pPr>
            <a:endParaRPr lang="en-GB" sz="1800" b="0" i="0" u="none" strike="noStrike" dirty="0">
              <a:solidFill>
                <a:srgbClr val="404040"/>
              </a:solidFill>
              <a:effectLst/>
              <a:latin typeface="Arial" panose="020B0604020202020204" pitchFamily="34" charset="0"/>
            </a:endParaRPr>
          </a:p>
          <a:p>
            <a:pPr rtl="0">
              <a:spcBef>
                <a:spcPts val="0"/>
              </a:spcBef>
              <a:spcAft>
                <a:spcPts val="0"/>
              </a:spcAft>
            </a:pPr>
            <a:r>
              <a:rPr lang="en-GB" sz="1800" b="1" i="0" u="none" strike="noStrike" dirty="0">
                <a:solidFill>
                  <a:srgbClr val="000000"/>
                </a:solidFill>
                <a:effectLst/>
                <a:latin typeface="Arial" panose="020B0604020202020204" pitchFamily="34" charset="0"/>
              </a:rPr>
              <a:t>Finally, we need structural changes focusing on the nexus between the environment, the economy, and the people.</a:t>
            </a:r>
            <a:endParaRPr lang="en-GB" b="1"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The urgent ramping up of mitigation investments is imperative, particularly for developed economies, while building resilience and adaptative capacity should be the critical agenda of climate finance for all economies.</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Structural changes could lead us to identify broader benefits and indicators, considering planetary and social boundaries: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Just transition, Real economy, Planetary and environmental boundaries.</a:t>
            </a:r>
            <a:endParaRPr lang="en-GB" b="0" dirty="0">
              <a:effectLst/>
            </a:endParaRPr>
          </a:p>
          <a:p>
            <a:endParaRPr lang="en-GB" dirty="0"/>
          </a:p>
          <a:p>
            <a:r>
              <a:rPr lang="en-GB" dirty="0"/>
              <a:t>&lt;Change slides&gt;</a:t>
            </a:r>
            <a:br>
              <a:rPr lang="en-GB" dirty="0"/>
            </a:br>
            <a:endParaRPr lang="en-GB" b="0" dirty="0">
              <a:effectLst/>
            </a:endParaRPr>
          </a:p>
          <a:p>
            <a:br>
              <a:rPr lang="en-GB" dirty="0"/>
            </a:b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38</a:t>
            </a:fld>
            <a:endParaRPr lang="en-US"/>
          </a:p>
        </p:txBody>
      </p:sp>
    </p:spTree>
    <p:extLst>
      <p:ext uri="{BB962C8B-B14F-4D97-AF65-F5344CB8AC3E}">
        <p14:creationId xmlns:p14="http://schemas.microsoft.com/office/powerpoint/2010/main" val="2497127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We will now leave some time for questions from you. Please provide your questions in the chat box function. Given the limited time available we may not answer all questions, but we’ll do our best to get through as many as possible.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C6EDD-D0F5-E24E-B76A-BC31EBA50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542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C6EDD-D0F5-E24E-B76A-BC31EBA50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50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Quickly on the agenda, we’ll start looking first at the scope of finance flows.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Then we’ll get into various breakdowns of the total landscape of climate finance globally, including instruments, public and private actors, uses and sectors, and geographical splits. Please note that we will provide investment totals in US dollar terms in annual averages for 2019 and 2020.</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We’ll follow with a brief discussion on opportunities to scale climate finance based on the trends we’re seeing in the data and drawing on CPI’s other research.</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And we’ll end with some time for Q and A.</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Let me now hand it over to my colleague Baysa who will take you through the scope of our report, headline figures and discussion around financial instruments and private and public actors. Baysa, over to you.</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Arial" panose="020B0604020202020204" pitchFamily="34" charset="0"/>
              </a:rPr>
              <a:t>&lt;Change slides&gt;</a:t>
            </a:r>
            <a:endParaRPr lang="en-US" b="1" dirty="0">
              <a:effectLst/>
            </a:endParaRPr>
          </a:p>
          <a:p>
            <a:br>
              <a:rPr lang="en-US" dirty="0"/>
            </a:br>
            <a:endParaRPr lang="en-GB" dirty="0"/>
          </a:p>
        </p:txBody>
      </p:sp>
      <p:sp>
        <p:nvSpPr>
          <p:cNvPr id="4" name="Slide Number Placeholder 3"/>
          <p:cNvSpPr>
            <a:spLocks noGrp="1"/>
          </p:cNvSpPr>
          <p:nvPr>
            <p:ph type="sldNum" sz="quarter" idx="5"/>
          </p:nvPr>
        </p:nvSpPr>
        <p:spPr/>
        <p:txBody>
          <a:bodyPr/>
          <a:lstStyle/>
          <a:p>
            <a:fld id="{B44C6EDD-D0F5-E24E-B76A-BC31EBA501C1}" type="slidenum">
              <a:rPr lang="en-US" smtClean="0"/>
              <a:t>4</a:t>
            </a:fld>
            <a:endParaRPr lang="en-US"/>
          </a:p>
        </p:txBody>
      </p:sp>
    </p:spTree>
    <p:extLst>
      <p:ext uri="{BB962C8B-B14F-4D97-AF65-F5344CB8AC3E}">
        <p14:creationId xmlns:p14="http://schemas.microsoft.com/office/powerpoint/2010/main" val="360939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End slide with contact &amp; websites</a:t>
            </a:r>
          </a:p>
          <a:p>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41</a:t>
            </a:fld>
            <a:endParaRPr lang="en-US"/>
          </a:p>
        </p:txBody>
      </p:sp>
    </p:spTree>
    <p:extLst>
      <p:ext uri="{BB962C8B-B14F-4D97-AF65-F5344CB8AC3E}">
        <p14:creationId xmlns:p14="http://schemas.microsoft.com/office/powerpoint/2010/main" val="331299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Arial" panose="020B0604020202020204" pitchFamily="34" charset="0"/>
              </a:rPr>
              <a:t> &lt;Change slides&gt;</a:t>
            </a:r>
            <a:endParaRPr lang="en-GB" b="1" dirty="0"/>
          </a:p>
        </p:txBody>
      </p:sp>
      <p:sp>
        <p:nvSpPr>
          <p:cNvPr id="4" name="Slide Number Placeholder 3"/>
          <p:cNvSpPr>
            <a:spLocks noGrp="1"/>
          </p:cNvSpPr>
          <p:nvPr>
            <p:ph type="sldNum" sz="quarter" idx="5"/>
          </p:nvPr>
        </p:nvSpPr>
        <p:spPr/>
        <p:txBody>
          <a:bodyPr/>
          <a:lstStyle/>
          <a:p>
            <a:fld id="{B44C6EDD-D0F5-E24E-B76A-BC31EBA501C1}" type="slidenum">
              <a:rPr lang="en-US" smtClean="0"/>
              <a:t>5</a:t>
            </a:fld>
            <a:endParaRPr lang="en-US"/>
          </a:p>
        </p:txBody>
      </p:sp>
    </p:spTree>
    <p:extLst>
      <p:ext uri="{BB962C8B-B14F-4D97-AF65-F5344CB8AC3E}">
        <p14:creationId xmlns:p14="http://schemas.microsoft.com/office/powerpoint/2010/main" val="228374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Thank you, Barbara</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Let me first take you through our headline numbers before going into details.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It has been a decade since CPI started tracking annual finance flows in climate mitigation and adaptation. In 2019 and 2020, annual flows reached 632 billion dollars on average.</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In this diagram, you can see that public and private actors have been steadily increasing their climate investments in the last decade. But the flows largely plateaued in the last 4 years (Figure 2). This is worrying because Covid-19’s impact on climate finance is still yet to be observed in the coming couple of years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Also the flows increased by only 10% compared to 2017/2018. This is </a:t>
            </a:r>
            <a:r>
              <a:rPr lang="en-GB" sz="1800" b="1" i="0" u="none" strike="noStrike" dirty="0">
                <a:solidFill>
                  <a:srgbClr val="000000"/>
                </a:solidFill>
                <a:effectLst/>
                <a:latin typeface="Arial" panose="020B0604020202020204" pitchFamily="34" charset="0"/>
              </a:rPr>
              <a:t>much slower than in the previous periods.</a:t>
            </a:r>
            <a:r>
              <a:rPr lang="en-GB" sz="1800" b="0" i="0" u="none" strike="noStrike" dirty="0">
                <a:solidFill>
                  <a:srgbClr val="000000"/>
                </a:solidFill>
                <a:effectLst/>
                <a:latin typeface="Arial" panose="020B0604020202020204" pitchFamily="34" charset="0"/>
              </a:rPr>
              <a:t> Annual climate finance flows in the previous years, for example, increased by 24 or 25 percent. </a:t>
            </a:r>
            <a:endParaRPr lang="en-GB" b="0" dirty="0">
              <a:effectLst/>
            </a:endParaRPr>
          </a:p>
          <a:p>
            <a:pPr rtl="0">
              <a:spcBef>
                <a:spcPts val="0"/>
              </a:spcBef>
              <a:spcAft>
                <a:spcPts val="800"/>
              </a:spcAft>
            </a:pPr>
            <a:br>
              <a:rPr lang="en-GB" b="0" dirty="0">
                <a:effectLst/>
              </a:rPr>
            </a:br>
            <a:br>
              <a:rPr lang="en-GB" b="0" dirty="0">
                <a:effectLst/>
              </a:rPr>
            </a:br>
            <a:r>
              <a:rPr lang="en-GB" sz="1800" b="1" i="0" u="none" strike="noStrike" dirty="0">
                <a:solidFill>
                  <a:srgbClr val="000000"/>
                </a:solidFill>
                <a:effectLst/>
                <a:latin typeface="Arial" panose="020B0604020202020204" pitchFamily="34" charset="0"/>
              </a:rPr>
              <a:t>&lt;Change slides&gt;</a:t>
            </a:r>
            <a:endParaRPr lang="en-GB" b="1" dirty="0">
              <a:effectLst/>
            </a:endParaRPr>
          </a:p>
          <a:p>
            <a:br>
              <a:rPr lang="en-GB" dirty="0"/>
            </a:br>
            <a:endParaRPr lang="en-GB" sz="1200" b="1" dirty="0"/>
          </a:p>
          <a:p>
            <a:pPr>
              <a:lnSpc>
                <a:spcPct val="107000"/>
              </a:lnSpc>
              <a:spcAft>
                <a:spcPts val="800"/>
              </a:spcAft>
            </a:pPr>
            <a:endParaRPr lang="en-GB" sz="1200" dirty="0"/>
          </a:p>
          <a:p>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6</a:t>
            </a:fld>
            <a:endParaRPr lang="en-US"/>
          </a:p>
        </p:txBody>
      </p:sp>
    </p:spTree>
    <p:extLst>
      <p:ext uri="{BB962C8B-B14F-4D97-AF65-F5344CB8AC3E}">
        <p14:creationId xmlns:p14="http://schemas.microsoft.com/office/powerpoint/2010/main" val="2149307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On top of this challenge, there is still a significant gap between the current flows and what’s needed for a successful low-carbon transition. This year, we’ve done a comprehensive literature review on the climate mitigation and adaptation investment needed through 2050. These studies explore ranges of investment required based on different pathways for net zero by 2050. As shown here, there is a huge gap between the current annual average flows and the required investment as identified by various reputable studies from IEA, IRENA, BNEF and Global Commission of Adaptation.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While there is no definitive estimate of the investment required to achieve global climate goals, it’s clear that incremental increases in climate finance will not be sufficient. The finance should increase decisively and should count in trillions, not billions.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rtl="0">
              <a:spcBef>
                <a:spcPts val="0"/>
              </a:spcBef>
              <a:spcAft>
                <a:spcPts val="0"/>
              </a:spcAft>
            </a:pPr>
            <a:r>
              <a:rPr lang="en-GB" sz="1800" b="1" i="0" u="none" strike="noStrike" dirty="0">
                <a:solidFill>
                  <a:srgbClr val="000000"/>
                </a:solidFill>
                <a:effectLst/>
                <a:latin typeface="Arial" panose="020B0604020202020204" pitchFamily="34" charset="0"/>
              </a:rPr>
              <a:t>&lt;Change slides&gt;</a:t>
            </a:r>
            <a:endParaRPr lang="en-GB" b="1"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B44C6EDD-D0F5-E24E-B76A-BC31EBA501C1}" type="slidenum">
              <a:rPr lang="en-US" smtClean="0"/>
              <a:t>7</a:t>
            </a:fld>
            <a:endParaRPr lang="en-US"/>
          </a:p>
        </p:txBody>
      </p:sp>
    </p:spTree>
    <p:extLst>
      <p:ext uri="{BB962C8B-B14F-4D97-AF65-F5344CB8AC3E}">
        <p14:creationId xmlns:p14="http://schemas.microsoft.com/office/powerpoint/2010/main" val="353750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Just to be clear, these trillions are not unrealistic numbers or unavailable funds - the money Is there.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When you look at conventional non-climate finance investment, we know that trillions are already spent on light vehicle duties alone that consume petrol.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We build new buildings that are mostly high energy intensive. This is not ideal when the global energy mix is still primarily fossil fuel based. </a:t>
            </a:r>
            <a:endParaRPr lang="en-GB" b="0" dirty="0">
              <a:effectLst/>
            </a:endParaRPr>
          </a:p>
          <a:p>
            <a:pPr rtl="0">
              <a:spcBef>
                <a:spcPts val="70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The question is how do we get the trillions in climate investment? There is no single roadmap, but achieving net-zero will require all public and private actors to align our finances with Paris goals.</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&lt;Change slides&gt;</a:t>
            </a:r>
            <a:endParaRPr lang="en-GB" b="1" dirty="0">
              <a:effectLst/>
            </a:endParaRPr>
          </a:p>
          <a:p>
            <a:br>
              <a:rPr lang="en-GB" dirty="0"/>
            </a:br>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8</a:t>
            </a:fld>
            <a:endParaRPr lang="en-US"/>
          </a:p>
        </p:txBody>
      </p:sp>
    </p:spTree>
    <p:extLst>
      <p:ext uri="{BB962C8B-B14F-4D97-AF65-F5344CB8AC3E}">
        <p14:creationId xmlns:p14="http://schemas.microsoft.com/office/powerpoint/2010/main" val="129650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So what exactly does the Landscape track?</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We aim to provide a comprehensive overview of new annual primary finance flows into climate mitigation (that is to avoid and reduce emissions) and climate adaptation interventions (that is improving resilience to the impacts of already manifesting climate change). </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In doing so, we track financial commitments, when an investment decision has been made at the time of financial close of a project, rather than when the actual disbursement of the funds may occur over a project lifetime.</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The focus on primary transactions, ideally at project level, rather than on secondary market activities, is to include investment into new productive assets or activities so we can really focus on the real economy changes.</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We take due care in our methodology that is developed over the years and we aim for a non-double counted number, maximize data granularity and adhere to a principle of conservativeness when reporting our numbers. This has a significant effect on what we track.</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 </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For example,</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        We do not include risk mitigation instruments such as guarantees or insurance in the total flows;</a:t>
            </a:r>
            <a:endParaRPr lang="en-GB" b="0" dirty="0">
              <a:effectLst/>
            </a:endParaRPr>
          </a:p>
          <a:p>
            <a:pPr marL="0" algn="l" rtl="0" fontAlgn="t">
              <a:spcBef>
                <a:spcPts val="0"/>
              </a:spcBef>
              <a:spcAft>
                <a:spcPts val="0"/>
              </a:spcAft>
            </a:pPr>
            <a:r>
              <a:rPr lang="en-GB" sz="1800" b="0" i="0" u="none" strike="noStrike" dirty="0">
                <a:solidFill>
                  <a:srgbClr val="000000"/>
                </a:solidFill>
                <a:effectLst/>
                <a:latin typeface="Arial" panose="020B0604020202020204" pitchFamily="34" charset="0"/>
              </a:rPr>
              <a:t>·        We don’t include secondary market transactions such as non-project bonds, mergers and acquisitions etc.</a:t>
            </a:r>
            <a:endParaRPr lang="en-GB" b="0" dirty="0">
              <a:effectLst/>
            </a:endParaRPr>
          </a:p>
          <a:p>
            <a:pPr marL="0" algn="l" rtl="0" fontAlgn="t">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&lt;Change slides&gt;</a:t>
            </a:r>
            <a:endParaRPr lang="en-GB" b="1" dirty="0">
              <a:effectLst/>
            </a:endParaRP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C6EDD-D0F5-E24E-B76A-BC31EBA50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643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CF9571-12ED-AE4D-A218-9B59A42A9E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2276" y="1965348"/>
            <a:ext cx="3172886" cy="1338198"/>
          </a:xfrm>
          <a:prstGeom prst="rect">
            <a:avLst/>
          </a:prstGeom>
        </p:spPr>
      </p:pic>
      <p:cxnSp>
        <p:nvCxnSpPr>
          <p:cNvPr id="9" name="Straight Connector 8">
            <a:extLst>
              <a:ext uri="{FF2B5EF4-FFF2-40B4-BE49-F238E27FC236}">
                <a16:creationId xmlns:a16="http://schemas.microsoft.com/office/drawing/2014/main" id="{262E9CC3-DA13-7F4D-ACD1-C729239A3CF4}"/>
              </a:ext>
            </a:extLst>
          </p:cNvPr>
          <p:cNvCxnSpPr>
            <a:cxnSpLocks/>
          </p:cNvCxnSpPr>
          <p:nvPr userDrawn="1"/>
        </p:nvCxnSpPr>
        <p:spPr>
          <a:xfrm>
            <a:off x="4782276" y="3437715"/>
            <a:ext cx="4918316"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432E547A-92C4-F24C-A0DC-1626514C6F0C}"/>
              </a:ext>
            </a:extLst>
          </p:cNvPr>
          <p:cNvSpPr>
            <a:spLocks noGrp="1"/>
          </p:cNvSpPr>
          <p:nvPr>
            <p:ph type="body" sz="quarter" idx="10" hasCustomPrompt="1"/>
          </p:nvPr>
        </p:nvSpPr>
        <p:spPr>
          <a:xfrm>
            <a:off x="4827246" y="5104403"/>
            <a:ext cx="4711700" cy="1325564"/>
          </a:xfrm>
          <a:prstGeom prst="rect">
            <a:avLst/>
          </a:prstGeom>
        </p:spPr>
        <p:txBody>
          <a:bodyPr lIns="36000" tIns="72000"/>
          <a:lstStyle>
            <a:lvl1pPr marL="0" indent="0">
              <a:buNone/>
              <a:defRPr lang="en-US" sz="2800" b="0" i="0" kern="1200" dirty="0">
                <a:solidFill>
                  <a:srgbClr val="393A39"/>
                </a:solidFill>
                <a:latin typeface="+mn-lt"/>
                <a:ea typeface="+mn-ea"/>
                <a:cs typeface="Cronos Pro"/>
              </a:defRPr>
            </a:lvl1pPr>
          </a:lstStyle>
          <a:p>
            <a:pPr lvl="0"/>
            <a:r>
              <a:rPr lang="en-US" dirty="0"/>
              <a:t>Name</a:t>
            </a:r>
            <a:br>
              <a:rPr lang="en-US" dirty="0"/>
            </a:br>
            <a:r>
              <a:rPr lang="en-US" dirty="0"/>
              <a:t>Date</a:t>
            </a:r>
          </a:p>
        </p:txBody>
      </p:sp>
      <p:sp>
        <p:nvSpPr>
          <p:cNvPr id="2" name="Title 1">
            <a:extLst>
              <a:ext uri="{FF2B5EF4-FFF2-40B4-BE49-F238E27FC236}">
                <a16:creationId xmlns:a16="http://schemas.microsoft.com/office/drawing/2014/main" id="{1A2E8E3A-2E7F-41A8-ABE4-C668608941AE}"/>
              </a:ext>
            </a:extLst>
          </p:cNvPr>
          <p:cNvSpPr>
            <a:spLocks noGrp="1"/>
          </p:cNvSpPr>
          <p:nvPr>
            <p:ph type="title" hasCustomPrompt="1"/>
          </p:nvPr>
        </p:nvSpPr>
        <p:spPr>
          <a:xfrm>
            <a:off x="4827246" y="3615688"/>
            <a:ext cx="6310445" cy="1325563"/>
          </a:xfrm>
          <a:prstGeom prst="rect">
            <a:avLst/>
          </a:prstGeom>
        </p:spPr>
        <p:txBody>
          <a:bodyPr/>
          <a:lstStyle>
            <a:lvl1pPr marL="0" indent="0" algn="l" defTabSz="457200" rtl="0" eaLnBrk="1" latinLnBrk="0" hangingPunct="1">
              <a:spcBef>
                <a:spcPct val="0"/>
              </a:spcBef>
              <a:buNone/>
              <a:defRPr lang="en-IN" sz="3600" b="1" i="0" kern="1200" dirty="0">
                <a:solidFill>
                  <a:srgbClr val="C0504D"/>
                </a:solidFill>
                <a:latin typeface="+mj-lt"/>
                <a:ea typeface="+mj-ea"/>
                <a:cs typeface="Cronos Pro"/>
              </a:defRPr>
            </a:lvl1pPr>
          </a:lstStyle>
          <a:p>
            <a:r>
              <a:rPr lang="en-IN" dirty="0"/>
              <a:t>Title </a:t>
            </a:r>
          </a:p>
        </p:txBody>
      </p:sp>
    </p:spTree>
    <p:extLst>
      <p:ext uri="{BB962C8B-B14F-4D97-AF65-F5344CB8AC3E}">
        <p14:creationId xmlns:p14="http://schemas.microsoft.com/office/powerpoint/2010/main" val="227646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349A6-F68A-41D6-8173-0BF45DEFD0E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039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0EA8A-FFFD-414A-B3F4-3B503D8B387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611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F2B1B-3E83-E94C-B70E-A7461B444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cxnSp>
        <p:nvCxnSpPr>
          <p:cNvPr id="5" name="Straight Connector 4">
            <a:extLst>
              <a:ext uri="{FF2B5EF4-FFF2-40B4-BE49-F238E27FC236}">
                <a16:creationId xmlns:a16="http://schemas.microsoft.com/office/drawing/2014/main" id="{899E1E00-57A7-2446-A5FA-D1726205DDB2}"/>
              </a:ext>
            </a:extLst>
          </p:cNvPr>
          <p:cNvCxnSpPr>
            <a:cxnSpLocks/>
          </p:cNvCxnSpPr>
          <p:nvPr userDrawn="1"/>
        </p:nvCxnSpPr>
        <p:spPr>
          <a:xfrm>
            <a:off x="1408042" y="422362"/>
            <a:ext cx="1272095" cy="0"/>
          </a:xfrm>
          <a:prstGeom prst="line">
            <a:avLst/>
          </a:prstGeom>
          <a:ln w="53975">
            <a:solidFill>
              <a:srgbClr val="B53C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6BAEB7F-D5B9-614C-97C0-8B7059069CC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74C1A2D-2A18-8E44-8FD0-1EFA6077E417}"/>
              </a:ext>
            </a:extLst>
          </p:cNvPr>
          <p:cNvSpPr>
            <a:spLocks noGrp="1"/>
          </p:cNvSpPr>
          <p:nvPr>
            <p:ph type="body" sz="quarter" idx="11" hasCustomPrompt="1"/>
          </p:nvPr>
        </p:nvSpPr>
        <p:spPr>
          <a:xfrm>
            <a:off x="1408113" y="1208993"/>
            <a:ext cx="9718675" cy="5277715"/>
          </a:xfrm>
          <a:prstGeom prst="rect">
            <a:avLst/>
          </a:prstGeom>
        </p:spPr>
        <p:txBody>
          <a:bodyPr/>
          <a:lstStyle>
            <a:lvl1pPr marL="0" indent="0">
              <a:buNone/>
              <a:defRPr sz="2200"/>
            </a:lvl1pPr>
            <a:lvl2pPr marL="457200" indent="0">
              <a:buNone/>
              <a:defRPr/>
            </a:lvl2pPr>
          </a:lstStyle>
          <a:p>
            <a:pPr lvl="0"/>
            <a:r>
              <a:rPr lang="en-US" dirty="0"/>
              <a:t>Edit Master text styles</a:t>
            </a:r>
          </a:p>
        </p:txBody>
      </p:sp>
      <p:sp>
        <p:nvSpPr>
          <p:cNvPr id="10" name="Text Placeholder 2">
            <a:extLst>
              <a:ext uri="{FF2B5EF4-FFF2-40B4-BE49-F238E27FC236}">
                <a16:creationId xmlns:a16="http://schemas.microsoft.com/office/drawing/2014/main" id="{8DAEF1F5-D000-EF4B-AD1B-82B5B705470A}"/>
              </a:ext>
            </a:extLst>
          </p:cNvPr>
          <p:cNvSpPr>
            <a:spLocks noGrp="1"/>
          </p:cNvSpPr>
          <p:nvPr>
            <p:ph type="body" sz="quarter" idx="14" hasCustomPrompt="1"/>
          </p:nvPr>
        </p:nvSpPr>
        <p:spPr>
          <a:xfrm>
            <a:off x="1408113" y="587144"/>
            <a:ext cx="9718675" cy="510636"/>
          </a:xfrm>
          <a:prstGeom prst="rect">
            <a:avLst/>
          </a:prstGeom>
        </p:spPr>
        <p:txBody>
          <a:bodyPr lIns="36000" tIns="72000" rIns="90000"/>
          <a:lstStyle>
            <a:lvl1pPr marL="0" marR="0" indent="0" algn="l" defTabSz="457200" rtl="0" eaLnBrk="1" fontAlgn="auto" latinLnBrk="0" hangingPunct="1">
              <a:lnSpc>
                <a:spcPct val="100000"/>
              </a:lnSpc>
              <a:spcBef>
                <a:spcPct val="20000"/>
              </a:spcBef>
              <a:spcAft>
                <a:spcPts val="0"/>
              </a:spcAft>
              <a:buClrTx/>
              <a:buSzTx/>
              <a:buFont typeface="Arial"/>
              <a:buNone/>
              <a:tabLst/>
              <a:defRPr sz="2500" b="1">
                <a:ln>
                  <a:noFill/>
                </a:ln>
                <a:solidFill>
                  <a:srgbClr val="B53C36"/>
                </a:solidFill>
              </a:defRPr>
            </a:lvl1pPr>
          </a:lstStyle>
          <a:p>
            <a:pPr lvl="0"/>
            <a:r>
              <a:rPr lang="en-IN" dirty="0"/>
              <a:t>Title – no more than 4-5 words</a:t>
            </a:r>
          </a:p>
        </p:txBody>
      </p:sp>
    </p:spTree>
    <p:extLst>
      <p:ext uri="{BB962C8B-B14F-4D97-AF65-F5344CB8AC3E}">
        <p14:creationId xmlns:p14="http://schemas.microsoft.com/office/powerpoint/2010/main" val="4166357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pic>
        <p:nvPicPr>
          <p:cNvPr id="11" name="Content Placeholder 8">
            <a:extLst>
              <a:ext uri="{FF2B5EF4-FFF2-40B4-BE49-F238E27FC236}">
                <a16:creationId xmlns:a16="http://schemas.microsoft.com/office/drawing/2014/main" id="{1D65A8C4-1820-4B67-8B0D-6D01AEDFD9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148"/>
          <a:stretch/>
        </p:blipFill>
        <p:spPr>
          <a:xfrm>
            <a:off x="-157540" y="1"/>
            <a:ext cx="12330893" cy="6876547"/>
          </a:xfrm>
          <a:prstGeom prst="rect">
            <a:avLst/>
          </a:prstGeom>
          <a:ln>
            <a:noFill/>
          </a:ln>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52818" y="-15607"/>
            <a:ext cx="12241161"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124826381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9267E2B4-BE89-470B-8A10-9E2DE6B089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0" y="-45587"/>
            <a:ext cx="12241161"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67841760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bg>
      <p:bgRef idx="1001">
        <a:schemeClr val="bg1"/>
      </p:bgRef>
    </p:bg>
    <p:spTree>
      <p:nvGrpSpPr>
        <p:cNvPr id="1" name=""/>
        <p:cNvGrpSpPr/>
        <p:nvPr/>
      </p:nvGrpSpPr>
      <p:grpSpPr>
        <a:xfrm>
          <a:off x="0" y="0"/>
          <a:ext cx="0" cy="0"/>
          <a:chOff x="0" y="0"/>
          <a:chExt cx="0" cy="0"/>
        </a:xfrm>
      </p:grpSpPr>
      <p:pic>
        <p:nvPicPr>
          <p:cNvPr id="8" name="Content Placeholder 13" descr="A sunset in the background&#10;&#10;Description generated with very high confidence">
            <a:extLst>
              <a:ext uri="{FF2B5EF4-FFF2-40B4-BE49-F238E27FC236}">
                <a16:creationId xmlns:a16="http://schemas.microsoft.com/office/drawing/2014/main" id="{1CFD31A7-2D6F-49A2-95DC-74AAA4A441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1598" y="1"/>
            <a:ext cx="12293599" cy="6857999"/>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01598" y="0"/>
            <a:ext cx="12293599"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17340403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ection Header">
    <p:bg>
      <p:bgRef idx="1001">
        <a:schemeClr val="bg1"/>
      </p:bgRef>
    </p:bg>
    <p:spTree>
      <p:nvGrpSpPr>
        <p:cNvPr id="1" name=""/>
        <p:cNvGrpSpPr/>
        <p:nvPr/>
      </p:nvGrpSpPr>
      <p:grpSpPr>
        <a:xfrm>
          <a:off x="0" y="0"/>
          <a:ext cx="0" cy="0"/>
          <a:chOff x="0" y="0"/>
          <a:chExt cx="0" cy="0"/>
        </a:xfrm>
      </p:grpSpPr>
      <p:pic>
        <p:nvPicPr>
          <p:cNvPr id="4" name="Picture 3" descr="A tree in a forest&#10;&#10;Description automatically generated">
            <a:extLst>
              <a:ext uri="{FF2B5EF4-FFF2-40B4-BE49-F238E27FC236}">
                <a16:creationId xmlns:a16="http://schemas.microsoft.com/office/drawing/2014/main" id="{9F65589C-4D71-4186-A6FC-E9D58C523E7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6165" b="7532"/>
          <a:stretch/>
        </p:blipFill>
        <p:spPr>
          <a:xfrm>
            <a:off x="0" y="0"/>
            <a:ext cx="12192000" cy="7014712"/>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1"/>
            <a:ext cx="12192000" cy="7014712"/>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102016475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ection Heade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08147-8C88-491D-AFAE-24EBB5237D1B}"/>
              </a:ext>
            </a:extLst>
          </p:cNvPr>
          <p:cNvPicPr>
            <a:picLocks noChangeAspect="1"/>
          </p:cNvPicPr>
          <p:nvPr userDrawn="1"/>
        </p:nvPicPr>
        <p:blipFill rotWithShape="1">
          <a:blip r:embed="rId2"/>
          <a:srcRect t="5242" b="8632"/>
          <a:stretch/>
        </p:blipFill>
        <p:spPr>
          <a:xfrm>
            <a:off x="0" y="0"/>
            <a:ext cx="12192000" cy="699324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89653"/>
            <a:ext cx="12192000"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41832094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Heade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FDBF4-1EA5-47C4-A25B-D3D33DDD58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255" b="12351"/>
          <a:stretch/>
        </p:blipFill>
        <p:spPr>
          <a:xfrm>
            <a:off x="-124264" y="-45587"/>
            <a:ext cx="12316264" cy="6903587"/>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24264" y="-45587"/>
            <a:ext cx="12341248"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344028033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ection Header">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AFA856-FC9B-4BC5-8349-715412E29146}"/>
              </a:ext>
            </a:extLst>
          </p:cNvPr>
          <p:cNvPicPr>
            <a:picLocks noChangeAspect="1"/>
          </p:cNvPicPr>
          <p:nvPr userDrawn="1"/>
        </p:nvPicPr>
        <p:blipFill rotWithShape="1">
          <a:blip r:embed="rId2"/>
          <a:srcRect t="7605" b="8161"/>
          <a:stretch/>
        </p:blipFill>
        <p:spPr>
          <a:xfrm>
            <a:off x="0" y="-45587"/>
            <a:ext cx="12293599" cy="6903587"/>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45587"/>
            <a:ext cx="12293599"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75660490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amp; text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708B3-53E2-D74F-9121-49180F6736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cxnSp>
        <p:nvCxnSpPr>
          <p:cNvPr id="14" name="Straight Connector 13">
            <a:extLst>
              <a:ext uri="{FF2B5EF4-FFF2-40B4-BE49-F238E27FC236}">
                <a16:creationId xmlns:a16="http://schemas.microsoft.com/office/drawing/2014/main" id="{AE6C4BB8-5D48-E14B-8B06-A5D0A3D20046}"/>
              </a:ext>
            </a:extLst>
          </p:cNvPr>
          <p:cNvCxnSpPr>
            <a:cxnSpLocks/>
          </p:cNvCxnSpPr>
          <p:nvPr userDrawn="1"/>
        </p:nvCxnSpPr>
        <p:spPr>
          <a:xfrm>
            <a:off x="1408042" y="422362"/>
            <a:ext cx="1272095" cy="0"/>
          </a:xfrm>
          <a:prstGeom prst="line">
            <a:avLst/>
          </a:prstGeom>
          <a:ln w="53975">
            <a:solidFill>
              <a:srgbClr val="B53C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3216B64-FEEC-0A4E-A28E-7857B8E477D0}"/>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9860C087-9EFF-684F-A746-889E36A5B627}"/>
              </a:ext>
            </a:extLst>
          </p:cNvPr>
          <p:cNvSpPr>
            <a:spLocks noGrp="1"/>
          </p:cNvSpPr>
          <p:nvPr>
            <p:ph type="body" sz="quarter" idx="12"/>
          </p:nvPr>
        </p:nvSpPr>
        <p:spPr>
          <a:xfrm>
            <a:off x="7555046" y="1239002"/>
            <a:ext cx="4096180" cy="5278180"/>
          </a:xfrm>
          <a:prstGeom prst="rect">
            <a:avLst/>
          </a:prstGeom>
        </p:spPr>
        <p:txBody>
          <a:bodyPr/>
          <a:lstStyle>
            <a:lvl1pPr marL="0" indent="0">
              <a:buNone/>
              <a:defRPr sz="2200">
                <a:solidFill>
                  <a:srgbClr val="393A39"/>
                </a:solidFill>
              </a:defRPr>
            </a:lvl1pPr>
          </a:lstStyle>
          <a:p>
            <a:pPr lvl="0"/>
            <a:r>
              <a:rPr lang="en-US" dirty="0"/>
              <a:t>Edit Master text styles</a:t>
            </a:r>
          </a:p>
        </p:txBody>
      </p:sp>
      <p:sp>
        <p:nvSpPr>
          <p:cNvPr id="10" name="Chart Placeholder 9">
            <a:extLst>
              <a:ext uri="{FF2B5EF4-FFF2-40B4-BE49-F238E27FC236}">
                <a16:creationId xmlns:a16="http://schemas.microsoft.com/office/drawing/2014/main" id="{415B5D53-8EDC-0C40-9C98-1ED9EBE448CA}"/>
              </a:ext>
            </a:extLst>
          </p:cNvPr>
          <p:cNvSpPr>
            <a:spLocks noGrp="1"/>
          </p:cNvSpPr>
          <p:nvPr>
            <p:ph type="chart" sz="quarter" idx="13"/>
          </p:nvPr>
        </p:nvSpPr>
        <p:spPr>
          <a:xfrm>
            <a:off x="1408113" y="1239001"/>
            <a:ext cx="5030112" cy="5277688"/>
          </a:xfrm>
          <a:prstGeom prst="rect">
            <a:avLst/>
          </a:prstGeo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97F699DD-0AC7-F841-9EC9-57E1F27C7BFE}"/>
              </a:ext>
            </a:extLst>
          </p:cNvPr>
          <p:cNvSpPr>
            <a:spLocks noGrp="1"/>
          </p:cNvSpPr>
          <p:nvPr>
            <p:ph type="body" sz="quarter" idx="14" hasCustomPrompt="1"/>
          </p:nvPr>
        </p:nvSpPr>
        <p:spPr>
          <a:xfrm>
            <a:off x="1408113" y="557164"/>
            <a:ext cx="5030115" cy="510636"/>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2500" b="1">
                <a:solidFill>
                  <a:srgbClr val="B53C36"/>
                </a:solidFill>
              </a:defRPr>
            </a:lvl1pPr>
          </a:lstStyle>
          <a:p>
            <a:pPr lvl="0"/>
            <a:r>
              <a:rPr lang="en-IN" dirty="0"/>
              <a:t>Title – no more than 4-5 words</a:t>
            </a:r>
          </a:p>
          <a:p>
            <a:pPr lvl="0"/>
            <a:endParaRPr lang="en-IN" dirty="0"/>
          </a:p>
          <a:p>
            <a:pPr lvl="0"/>
            <a:endParaRPr lang="en-US" dirty="0"/>
          </a:p>
        </p:txBody>
      </p:sp>
    </p:spTree>
    <p:extLst>
      <p:ext uri="{BB962C8B-B14F-4D97-AF65-F5344CB8AC3E}">
        <p14:creationId xmlns:p14="http://schemas.microsoft.com/office/powerpoint/2010/main" val="28747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ection Header">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EBBF0-32B6-41E4-BC51-F009545227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1"/>
            <a:ext cx="12192000" cy="6858000"/>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Mitigation Finance</a:t>
            </a:r>
          </a:p>
        </p:txBody>
      </p:sp>
    </p:spTree>
    <p:extLst>
      <p:ext uri="{BB962C8B-B14F-4D97-AF65-F5344CB8AC3E}">
        <p14:creationId xmlns:p14="http://schemas.microsoft.com/office/powerpoint/2010/main" val="23354483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ection Header">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FF097E-AFB7-4167-8E58-D6F50BA67B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1"/>
            <a:ext cx="12192000" cy="6858000"/>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Adaptation Finance</a:t>
            </a:r>
          </a:p>
        </p:txBody>
      </p:sp>
    </p:spTree>
    <p:extLst>
      <p:ext uri="{BB962C8B-B14F-4D97-AF65-F5344CB8AC3E}">
        <p14:creationId xmlns:p14="http://schemas.microsoft.com/office/powerpoint/2010/main" val="39191019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pic>
        <p:nvPicPr>
          <p:cNvPr id="8" name="Picture 7" descr="A body of water with a mountain in the background&#10;&#10;Description generated with very high confidence">
            <a:extLst>
              <a:ext uri="{FF2B5EF4-FFF2-40B4-BE49-F238E27FC236}">
                <a16:creationId xmlns:a16="http://schemas.microsoft.com/office/drawing/2014/main" id="{3F273973-845B-43AB-A3CD-AF41643039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93600" cy="685800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24581" y="-45587"/>
            <a:ext cx="12318181"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92500126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8319A-4CBE-9948-BD1D-98BA0E4F58EB}"/>
              </a:ext>
            </a:extLst>
          </p:cNvPr>
          <p:cNvSpPr/>
          <p:nvPr userDrawn="1"/>
        </p:nvSpPr>
        <p:spPr>
          <a:xfrm>
            <a:off x="-1" y="0"/>
            <a:ext cx="5307105" cy="6858000"/>
          </a:xfrm>
          <a:prstGeom prst="rect">
            <a:avLst/>
          </a:prstGeom>
          <a:solidFill>
            <a:srgbClr val="B53C36"/>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bg1"/>
              </a:solidFill>
            </a:endParaRPr>
          </a:p>
        </p:txBody>
      </p:sp>
      <p:pic>
        <p:nvPicPr>
          <p:cNvPr id="4" name="Picture 3">
            <a:extLst>
              <a:ext uri="{FF2B5EF4-FFF2-40B4-BE49-F238E27FC236}">
                <a16:creationId xmlns:a16="http://schemas.microsoft.com/office/drawing/2014/main" id="{8E6B75DD-2970-9741-8A45-507D3D0EC0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486" y="1579633"/>
            <a:ext cx="2431264" cy="1025411"/>
          </a:xfrm>
          <a:prstGeom prst="rect">
            <a:avLst/>
          </a:prstGeom>
        </p:spPr>
      </p:pic>
      <p:cxnSp>
        <p:nvCxnSpPr>
          <p:cNvPr id="5" name="Straight Connector 4">
            <a:extLst>
              <a:ext uri="{FF2B5EF4-FFF2-40B4-BE49-F238E27FC236}">
                <a16:creationId xmlns:a16="http://schemas.microsoft.com/office/drawing/2014/main" id="{0E7CDA25-8BFD-C649-86BC-66D8E844C86C}"/>
              </a:ext>
            </a:extLst>
          </p:cNvPr>
          <p:cNvCxnSpPr>
            <a:cxnSpLocks/>
          </p:cNvCxnSpPr>
          <p:nvPr userDrawn="1"/>
        </p:nvCxnSpPr>
        <p:spPr>
          <a:xfrm>
            <a:off x="5871486" y="2924587"/>
            <a:ext cx="4918316"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9E9EBAD0-7C86-2B4A-9043-3AFAC7AE476C}"/>
              </a:ext>
            </a:extLst>
          </p:cNvPr>
          <p:cNvSpPr txBox="1">
            <a:spLocks/>
          </p:cNvSpPr>
          <p:nvPr userDrawn="1"/>
        </p:nvSpPr>
        <p:spPr>
          <a:xfrm>
            <a:off x="241725" y="2389784"/>
            <a:ext cx="4312346" cy="540254"/>
          </a:xfrm>
          <a:prstGeom prst="rect">
            <a:avLst/>
          </a:prstGeom>
        </p:spPr>
        <p:txBody>
          <a:bodyPr vert="horz" lIns="36000" tIns="72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400" b="1" dirty="0">
                <a:solidFill>
                  <a:schemeClr val="bg1"/>
                </a:solidFill>
                <a:latin typeface="Century Gothic" panose="020B0502020202020204" pitchFamily="34" charset="0"/>
              </a:rPr>
              <a:t>Contact –</a:t>
            </a:r>
          </a:p>
        </p:txBody>
      </p:sp>
      <p:sp>
        <p:nvSpPr>
          <p:cNvPr id="7" name="Rectangle 6">
            <a:extLst>
              <a:ext uri="{FF2B5EF4-FFF2-40B4-BE49-F238E27FC236}">
                <a16:creationId xmlns:a16="http://schemas.microsoft.com/office/drawing/2014/main" id="{18DA7BF2-4982-5549-9F0C-586C9E3D625D}"/>
              </a:ext>
            </a:extLst>
          </p:cNvPr>
          <p:cNvSpPr/>
          <p:nvPr userDrawn="1"/>
        </p:nvSpPr>
        <p:spPr>
          <a:xfrm>
            <a:off x="241725" y="3213445"/>
            <a:ext cx="3507815" cy="395869"/>
          </a:xfrm>
          <a:prstGeom prst="rect">
            <a:avLst/>
          </a:prstGeom>
        </p:spPr>
        <p:txBody>
          <a:bodyPr wrap="none" lIns="36000" tIns="72000">
            <a:spAutoFit/>
          </a:bodyPr>
          <a:lstStyle/>
          <a:p>
            <a:r>
              <a:rPr lang="en-GB" b="1" dirty="0">
                <a:solidFill>
                  <a:schemeClr val="bg1"/>
                </a:solidFill>
                <a:latin typeface="Century Gothic" panose="020B0502020202020204" pitchFamily="34" charset="0"/>
              </a:rPr>
              <a:t>CPI: </a:t>
            </a:r>
            <a:r>
              <a:rPr lang="en-GB" dirty="0" err="1">
                <a:solidFill>
                  <a:schemeClr val="bg1"/>
                </a:solidFill>
                <a:latin typeface="Century Gothic" panose="020B0502020202020204" pitchFamily="34" charset="0"/>
              </a:rPr>
              <a:t>climatepolicyinitiative.org</a:t>
            </a:r>
            <a:endParaRPr lang="en-GB"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9972B94-029D-4B44-9AB5-296FC77514FE}"/>
              </a:ext>
            </a:extLst>
          </p:cNvPr>
          <p:cNvSpPr/>
          <p:nvPr userDrawn="1"/>
        </p:nvSpPr>
        <p:spPr>
          <a:xfrm>
            <a:off x="241725" y="3582777"/>
            <a:ext cx="4918316" cy="395869"/>
          </a:xfrm>
          <a:prstGeom prst="rect">
            <a:avLst/>
          </a:prstGeom>
        </p:spPr>
        <p:txBody>
          <a:bodyPr wrap="square" lIns="36000" tIns="72000">
            <a:spAutoFit/>
          </a:bodyPr>
          <a:lstStyle/>
          <a:p>
            <a:r>
              <a:rPr lang="en-GB" b="1" dirty="0">
                <a:solidFill>
                  <a:schemeClr val="bg1"/>
                </a:solidFill>
                <a:latin typeface="Century Gothic" panose="020B0502020202020204" pitchFamily="34" charset="0"/>
              </a:rPr>
              <a:t>The Lab:</a:t>
            </a:r>
            <a:r>
              <a:rPr lang="en-GB" dirty="0">
                <a:solidFill>
                  <a:schemeClr val="bg1"/>
                </a:solidFill>
                <a:latin typeface="Century Gothic" panose="020B0502020202020204" pitchFamily="34" charset="0"/>
              </a:rPr>
              <a:t> </a:t>
            </a:r>
            <a:r>
              <a:rPr lang="en-GB" dirty="0" err="1">
                <a:solidFill>
                  <a:schemeClr val="bg1"/>
                </a:solidFill>
                <a:latin typeface="Century Gothic" panose="020B0502020202020204" pitchFamily="34" charset="0"/>
              </a:rPr>
              <a:t>climatefinancelab.org</a:t>
            </a:r>
            <a:endParaRPr lang="en-GB"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C09F8E62-2CCE-8D4B-8FBC-207E1F3D80CE}"/>
              </a:ext>
            </a:extLst>
          </p:cNvPr>
          <p:cNvSpPr/>
          <p:nvPr userDrawn="1"/>
        </p:nvSpPr>
        <p:spPr>
          <a:xfrm>
            <a:off x="241725" y="4411087"/>
            <a:ext cx="4918316" cy="672867"/>
          </a:xfrm>
          <a:prstGeom prst="rect">
            <a:avLst/>
          </a:prstGeom>
        </p:spPr>
        <p:txBody>
          <a:bodyPr wrap="square" lIns="36000" tIns="72000">
            <a:spAutoFit/>
          </a:bodyPr>
          <a:lstStyle/>
          <a:p>
            <a:r>
              <a:rPr lang="en-GB" b="1" dirty="0">
                <a:solidFill>
                  <a:schemeClr val="bg1"/>
                </a:solidFill>
                <a:latin typeface="Century Gothic" panose="020B0502020202020204" pitchFamily="34" charset="0"/>
              </a:rPr>
              <a:t>Global Landscape of Climate Finance: </a:t>
            </a:r>
            <a:r>
              <a:rPr lang="en-GB" dirty="0" err="1">
                <a:solidFill>
                  <a:schemeClr val="bg1"/>
                </a:solidFill>
                <a:latin typeface="Century Gothic" panose="020B0502020202020204" pitchFamily="34" charset="0"/>
              </a:rPr>
              <a:t>climatefinancelandscape.org</a:t>
            </a:r>
            <a:endParaRPr lang="en-GB" dirty="0">
              <a:solidFill>
                <a:schemeClr val="bg1"/>
              </a:solidFill>
              <a:latin typeface="Century Gothic" panose="020B0502020202020204" pitchFamily="34" charset="0"/>
            </a:endParaRPr>
          </a:p>
        </p:txBody>
      </p:sp>
      <p:sp>
        <p:nvSpPr>
          <p:cNvPr id="10" name="Title 3">
            <a:extLst>
              <a:ext uri="{FF2B5EF4-FFF2-40B4-BE49-F238E27FC236}">
                <a16:creationId xmlns:a16="http://schemas.microsoft.com/office/drawing/2014/main" id="{B628494E-509D-4445-A32B-644B313AA2E6}"/>
              </a:ext>
            </a:extLst>
          </p:cNvPr>
          <p:cNvSpPr txBox="1">
            <a:spLocks/>
          </p:cNvSpPr>
          <p:nvPr userDrawn="1"/>
        </p:nvSpPr>
        <p:spPr>
          <a:xfrm>
            <a:off x="5871486" y="3231862"/>
            <a:ext cx="3958314" cy="6892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dirty="0">
                <a:solidFill>
                  <a:srgbClr val="B53C36"/>
                </a:solidFill>
                <a:latin typeface="Century Gothic" panose="020B0502020202020204" pitchFamily="34" charset="0"/>
              </a:rPr>
              <a:t>Thank You</a:t>
            </a:r>
          </a:p>
        </p:txBody>
      </p:sp>
      <p:pic>
        <p:nvPicPr>
          <p:cNvPr id="11" name="Picture 10">
            <a:extLst>
              <a:ext uri="{FF2B5EF4-FFF2-40B4-BE49-F238E27FC236}">
                <a16:creationId xmlns:a16="http://schemas.microsoft.com/office/drawing/2014/main" id="{D2826B4E-B47B-AF4E-BF11-9BABD4A7EF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865" y="5852943"/>
            <a:ext cx="427658" cy="386929"/>
          </a:xfrm>
          <a:prstGeom prst="rect">
            <a:avLst/>
          </a:prstGeom>
        </p:spPr>
      </p:pic>
      <p:pic>
        <p:nvPicPr>
          <p:cNvPr id="12" name="Picture 11">
            <a:extLst>
              <a:ext uri="{FF2B5EF4-FFF2-40B4-BE49-F238E27FC236}">
                <a16:creationId xmlns:a16="http://schemas.microsoft.com/office/drawing/2014/main" id="{7644EECF-5236-544B-93BD-3A6454D23D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535" y="5304409"/>
            <a:ext cx="412842" cy="339643"/>
          </a:xfrm>
          <a:prstGeom prst="rect">
            <a:avLst/>
          </a:prstGeom>
        </p:spPr>
      </p:pic>
      <p:sp>
        <p:nvSpPr>
          <p:cNvPr id="13" name="TextBox 12">
            <a:extLst>
              <a:ext uri="{FF2B5EF4-FFF2-40B4-BE49-F238E27FC236}">
                <a16:creationId xmlns:a16="http://schemas.microsoft.com/office/drawing/2014/main" id="{0A42010B-8F36-B64D-B6B7-EFCBF8275853}"/>
              </a:ext>
            </a:extLst>
          </p:cNvPr>
          <p:cNvSpPr txBox="1"/>
          <p:nvPr userDrawn="1"/>
        </p:nvSpPr>
        <p:spPr>
          <a:xfrm>
            <a:off x="787419" y="5285359"/>
            <a:ext cx="2625850" cy="672867"/>
          </a:xfrm>
          <a:prstGeom prst="rect">
            <a:avLst/>
          </a:prstGeom>
          <a:noFill/>
        </p:spPr>
        <p:txBody>
          <a:bodyPr wrap="square" lIns="36000" tIns="72000" rtlCol="0">
            <a:spAutoFit/>
          </a:bodyPr>
          <a:lstStyle/>
          <a:p>
            <a:r>
              <a:rPr lang="en-GB" dirty="0">
                <a:solidFill>
                  <a:schemeClr val="bg1"/>
                </a:solidFill>
                <a:latin typeface="Century Gothic" panose="020B0502020202020204" pitchFamily="34" charset="0"/>
              </a:rPr>
              <a:t>@</a:t>
            </a:r>
            <a:r>
              <a:rPr lang="en-GB" dirty="0" err="1">
                <a:solidFill>
                  <a:schemeClr val="bg1"/>
                </a:solidFill>
                <a:latin typeface="Century Gothic" panose="020B0502020202020204" pitchFamily="34" charset="0"/>
              </a:rPr>
              <a:t>climatepolicy</a:t>
            </a:r>
            <a:r>
              <a:rPr lang="en-GB" dirty="0">
                <a:solidFill>
                  <a:schemeClr val="bg1"/>
                </a:solidFill>
                <a:latin typeface="Century Gothic" panose="020B0502020202020204" pitchFamily="34" charset="0"/>
              </a:rPr>
              <a:t> </a:t>
            </a:r>
          </a:p>
          <a:p>
            <a:endParaRPr lang="en-US" dirty="0"/>
          </a:p>
        </p:txBody>
      </p:sp>
      <p:sp>
        <p:nvSpPr>
          <p:cNvPr id="14" name="TextBox 13">
            <a:extLst>
              <a:ext uri="{FF2B5EF4-FFF2-40B4-BE49-F238E27FC236}">
                <a16:creationId xmlns:a16="http://schemas.microsoft.com/office/drawing/2014/main" id="{F83F5504-A5B6-2946-A196-CEA9880C70F6}"/>
              </a:ext>
            </a:extLst>
          </p:cNvPr>
          <p:cNvSpPr txBox="1"/>
          <p:nvPr userDrawn="1"/>
        </p:nvSpPr>
        <p:spPr>
          <a:xfrm>
            <a:off x="787419" y="5837058"/>
            <a:ext cx="3123273" cy="672867"/>
          </a:xfrm>
          <a:prstGeom prst="rect">
            <a:avLst/>
          </a:prstGeom>
          <a:noFill/>
        </p:spPr>
        <p:txBody>
          <a:bodyPr wrap="square" lIns="36000" tIns="72000" rtlCol="0">
            <a:spAutoFit/>
          </a:bodyPr>
          <a:lstStyle/>
          <a:p>
            <a:r>
              <a:rPr lang="en-GB" dirty="0">
                <a:solidFill>
                  <a:schemeClr val="bg1"/>
                </a:solidFill>
                <a:latin typeface="Century Gothic" panose="020B0502020202020204" pitchFamily="34" charset="0"/>
              </a:rPr>
              <a:t>@</a:t>
            </a:r>
            <a:r>
              <a:rPr lang="en-GB" dirty="0" err="1">
                <a:solidFill>
                  <a:schemeClr val="bg1"/>
                </a:solidFill>
                <a:latin typeface="Century Gothic" panose="020B0502020202020204" pitchFamily="34" charset="0"/>
              </a:rPr>
              <a:t>climatepolicyinitiative</a:t>
            </a:r>
            <a:r>
              <a:rPr lang="en-GB" dirty="0">
                <a:solidFill>
                  <a:schemeClr val="bg1"/>
                </a:solidFill>
                <a:latin typeface="Century Gothic" panose="020B0502020202020204" pitchFamily="34" charset="0"/>
              </a:rPr>
              <a:t> </a:t>
            </a:r>
          </a:p>
          <a:p>
            <a:endParaRPr lang="en-US" dirty="0"/>
          </a:p>
        </p:txBody>
      </p:sp>
      <p:sp>
        <p:nvSpPr>
          <p:cNvPr id="15" name="Rectangle 14">
            <a:extLst>
              <a:ext uri="{FF2B5EF4-FFF2-40B4-BE49-F238E27FC236}">
                <a16:creationId xmlns:a16="http://schemas.microsoft.com/office/drawing/2014/main" id="{209DB392-9E91-C04D-BB9F-D561674D6644}"/>
              </a:ext>
            </a:extLst>
          </p:cNvPr>
          <p:cNvSpPr/>
          <p:nvPr userDrawn="1"/>
        </p:nvSpPr>
        <p:spPr>
          <a:xfrm>
            <a:off x="241725" y="3991653"/>
            <a:ext cx="4918316" cy="395869"/>
          </a:xfrm>
          <a:prstGeom prst="rect">
            <a:avLst/>
          </a:prstGeom>
        </p:spPr>
        <p:txBody>
          <a:bodyPr wrap="square" lIns="36000" t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USICEF: </a:t>
            </a:r>
            <a:r>
              <a:rPr kumimoji="0" lang="en-GB"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usicef.org</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3375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old Statement &amp;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28B491-C884-7344-9700-737805F53603}"/>
              </a:ext>
            </a:extLst>
          </p:cNvPr>
          <p:cNvSpPr/>
          <p:nvPr userDrawn="1"/>
        </p:nvSpPr>
        <p:spPr>
          <a:xfrm>
            <a:off x="1407748" y="394448"/>
            <a:ext cx="3984059" cy="6122241"/>
          </a:xfrm>
          <a:prstGeom prst="rect">
            <a:avLst/>
          </a:prstGeom>
          <a:solidFill>
            <a:srgbClr val="B53C36"/>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667" dirty="0">
              <a:solidFill>
                <a:prstClr val="white"/>
              </a:solidFill>
              <a:latin typeface="Century Gothic"/>
            </a:endParaRPr>
          </a:p>
        </p:txBody>
      </p:sp>
      <p:pic>
        <p:nvPicPr>
          <p:cNvPr id="7" name="Picture 6">
            <a:extLst>
              <a:ext uri="{FF2B5EF4-FFF2-40B4-BE49-F238E27FC236}">
                <a16:creationId xmlns:a16="http://schemas.microsoft.com/office/drawing/2014/main" id="{68827753-8046-3C42-A709-01A92A7DD4E6}"/>
              </a:ext>
            </a:extLst>
          </p:cNvPr>
          <p:cNvPicPr>
            <a:picLocks noChangeAspect="1"/>
          </p:cNvPicPr>
          <p:nvPr userDrawn="1"/>
        </p:nvPicPr>
        <p:blipFill>
          <a:blip r:embed="rId2"/>
          <a:stretch>
            <a:fillRect/>
          </a:stretch>
        </p:blipFill>
        <p:spPr>
          <a:xfrm>
            <a:off x="112655" y="134238"/>
            <a:ext cx="840494" cy="354487"/>
          </a:xfrm>
          <a:prstGeom prst="rect">
            <a:avLst/>
          </a:prstGeom>
        </p:spPr>
      </p:pic>
      <p:cxnSp>
        <p:nvCxnSpPr>
          <p:cNvPr id="9" name="Straight Connector 8">
            <a:extLst>
              <a:ext uri="{FF2B5EF4-FFF2-40B4-BE49-F238E27FC236}">
                <a16:creationId xmlns:a16="http://schemas.microsoft.com/office/drawing/2014/main" id="{3DC721C1-C7E0-C348-8D02-59F1777AA8C7}"/>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9DD333EB-9A04-AE42-AF43-B3CA2FCC2E59}"/>
              </a:ext>
            </a:extLst>
          </p:cNvPr>
          <p:cNvSpPr>
            <a:spLocks noGrp="1"/>
          </p:cNvSpPr>
          <p:nvPr>
            <p:ph type="body" sz="quarter" idx="10" hasCustomPrompt="1"/>
          </p:nvPr>
        </p:nvSpPr>
        <p:spPr>
          <a:xfrm>
            <a:off x="1777352" y="1690995"/>
            <a:ext cx="3244850" cy="3854399"/>
          </a:xfrm>
          <a:prstGeom prst="rect">
            <a:avLst/>
          </a:prstGeom>
        </p:spPr>
        <p:txBody>
          <a:bodyPr lIns="36000" tIns="72000"/>
          <a:lstStyle>
            <a:lvl1pPr marL="0" marR="0" indent="0" algn="l" defTabSz="457200" rtl="0" eaLnBrk="1" fontAlgn="auto" latinLnBrk="0" hangingPunct="1">
              <a:lnSpc>
                <a:spcPct val="100000"/>
              </a:lnSpc>
              <a:spcBef>
                <a:spcPts val="0"/>
              </a:spcBef>
              <a:spcAft>
                <a:spcPts val="0"/>
              </a:spcAft>
              <a:buClrTx/>
              <a:buSzTx/>
              <a:buFontTx/>
              <a:buNone/>
              <a:tabLst/>
              <a:defRPr sz="4000" baseline="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schemeClr val="bg1"/>
                </a:solidFill>
              </a:rPr>
              <a:t>Example – </a:t>
            </a:r>
            <a:r>
              <a:rPr lang="en-US" sz="3200" b="1" dirty="0">
                <a:solidFill>
                  <a:schemeClr val="bg1"/>
                </a:solidFill>
              </a:rPr>
              <a:t>tailor your own content for pitches</a:t>
            </a:r>
          </a:p>
        </p:txBody>
      </p:sp>
    </p:spTree>
    <p:extLst>
      <p:ext uri="{BB962C8B-B14F-4D97-AF65-F5344CB8AC3E}">
        <p14:creationId xmlns:p14="http://schemas.microsoft.com/office/powerpoint/2010/main" val="356818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BE506B8-A5DB-7A49-BB41-952911BC0AC1}"/>
              </a:ext>
            </a:extLst>
          </p:cNvPr>
          <p:cNvSpPr>
            <a:spLocks noGrp="1"/>
          </p:cNvSpPr>
          <p:nvPr>
            <p:ph type="pic" sz="quarter" idx="12"/>
          </p:nvPr>
        </p:nvSpPr>
        <p:spPr>
          <a:xfrm>
            <a:off x="1379470" y="352959"/>
            <a:ext cx="4167253" cy="6164222"/>
          </a:xfrm>
          <a:prstGeom prst="rect">
            <a:avLst/>
          </a:prstGeom>
        </p:spPr>
        <p:txBody>
          <a:bodyPr/>
          <a:lstStyle>
            <a:lvl1pPr marL="0" indent="0">
              <a:buFontTx/>
              <a:buNone/>
              <a:defRPr/>
            </a:lvl1pPr>
          </a:lstStyle>
          <a:p>
            <a:endParaRPr lang="en-US" dirty="0"/>
          </a:p>
        </p:txBody>
      </p:sp>
      <p:cxnSp>
        <p:nvCxnSpPr>
          <p:cNvPr id="22" name="Straight Connector 21">
            <a:extLst>
              <a:ext uri="{FF2B5EF4-FFF2-40B4-BE49-F238E27FC236}">
                <a16:creationId xmlns:a16="http://schemas.microsoft.com/office/drawing/2014/main" id="{FB8BEC51-460E-0846-B84A-39BFD7E5BEA1}"/>
              </a:ext>
            </a:extLst>
          </p:cNvPr>
          <p:cNvCxnSpPr>
            <a:cxnSpLocks/>
          </p:cNvCxnSpPr>
          <p:nvPr userDrawn="1"/>
        </p:nvCxnSpPr>
        <p:spPr>
          <a:xfrm>
            <a:off x="1558820" y="869769"/>
            <a:ext cx="1573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5CE2C66-0E97-C043-B592-F972E2AAC6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16" name="Text Placeholder 15">
            <a:extLst>
              <a:ext uri="{FF2B5EF4-FFF2-40B4-BE49-F238E27FC236}">
                <a16:creationId xmlns:a16="http://schemas.microsoft.com/office/drawing/2014/main" id="{E5EDED6B-F88D-754E-8E8E-280719B6C628}"/>
              </a:ext>
            </a:extLst>
          </p:cNvPr>
          <p:cNvSpPr>
            <a:spLocks noGrp="1"/>
          </p:cNvSpPr>
          <p:nvPr>
            <p:ph type="body" sz="quarter" idx="11"/>
          </p:nvPr>
        </p:nvSpPr>
        <p:spPr>
          <a:xfrm>
            <a:off x="5860389" y="1424066"/>
            <a:ext cx="5908823" cy="5093115"/>
          </a:xfrm>
          <a:prstGeom prst="rect">
            <a:avLst/>
          </a:prstGeom>
        </p:spPr>
        <p:txBody>
          <a:bodyPr/>
          <a:lstStyle>
            <a:lvl1pPr marL="0" indent="0">
              <a:buNone/>
              <a:defRPr sz="2200">
                <a:solidFill>
                  <a:srgbClr val="393A39"/>
                </a:solidFill>
              </a:defRPr>
            </a:lvl1pPr>
          </a:lstStyle>
          <a:p>
            <a:pPr lvl="0"/>
            <a:r>
              <a:rPr lang="en-US" dirty="0"/>
              <a:t>Edit Master text styles</a:t>
            </a:r>
          </a:p>
        </p:txBody>
      </p:sp>
      <p:cxnSp>
        <p:nvCxnSpPr>
          <p:cNvPr id="28" name="Straight Connector 27">
            <a:extLst>
              <a:ext uri="{FF2B5EF4-FFF2-40B4-BE49-F238E27FC236}">
                <a16:creationId xmlns:a16="http://schemas.microsoft.com/office/drawing/2014/main" id="{BCCF3298-7FD0-8F4C-8962-FCD7E3069910}"/>
              </a:ext>
            </a:extLst>
          </p:cNvPr>
          <p:cNvCxnSpPr>
            <a:cxnSpLocks/>
          </p:cNvCxnSpPr>
          <p:nvPr userDrawn="1"/>
        </p:nvCxnSpPr>
        <p:spPr>
          <a:xfrm>
            <a:off x="1507688" y="861941"/>
            <a:ext cx="1573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29C4F6-D49B-124F-84B6-8D899B9CFA2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597C1E5-EFC7-2249-9DBD-A4327C9E2215}"/>
              </a:ext>
            </a:extLst>
          </p:cNvPr>
          <p:cNvSpPr>
            <a:spLocks noGrp="1"/>
          </p:cNvSpPr>
          <p:nvPr>
            <p:ph type="body" sz="quarter" idx="13" hasCustomPrompt="1"/>
          </p:nvPr>
        </p:nvSpPr>
        <p:spPr>
          <a:xfrm>
            <a:off x="1507688" y="495380"/>
            <a:ext cx="2978150" cy="1733550"/>
          </a:xfrm>
          <a:prstGeom prst="rect">
            <a:avLst/>
          </a:prstGeom>
        </p:spPr>
        <p:txBody>
          <a:bodyPr/>
          <a:lstStyle>
            <a:lvl1pPr marL="0" indent="0">
              <a:buNone/>
              <a:defRPr b="1">
                <a:solidFill>
                  <a:schemeClr val="bg1"/>
                </a:solidFill>
              </a:defRPr>
            </a:lvl1pPr>
          </a:lstStyle>
          <a:p>
            <a:pPr lvl="0"/>
            <a:r>
              <a:rPr lang="en-US" dirty="0"/>
              <a:t>Title in white bold</a:t>
            </a:r>
          </a:p>
        </p:txBody>
      </p:sp>
    </p:spTree>
    <p:extLst>
      <p:ext uri="{BB962C8B-B14F-4D97-AF65-F5344CB8AC3E}">
        <p14:creationId xmlns:p14="http://schemas.microsoft.com/office/powerpoint/2010/main" val="353599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title in Red &amp;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EA5AC79-908A-3C4A-975E-BFB418B91155}"/>
              </a:ext>
            </a:extLst>
          </p:cNvPr>
          <p:cNvCxnSpPr>
            <a:cxnSpLocks/>
          </p:cNvCxnSpPr>
          <p:nvPr userDrawn="1"/>
        </p:nvCxnSpPr>
        <p:spPr>
          <a:xfrm>
            <a:off x="5860388" y="1110493"/>
            <a:ext cx="1502938"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5" name="Picture Placeholder 17">
            <a:extLst>
              <a:ext uri="{FF2B5EF4-FFF2-40B4-BE49-F238E27FC236}">
                <a16:creationId xmlns:a16="http://schemas.microsoft.com/office/drawing/2014/main" id="{56175987-1ED0-0C4B-8FAF-BB18E5787A85}"/>
              </a:ext>
            </a:extLst>
          </p:cNvPr>
          <p:cNvSpPr>
            <a:spLocks noGrp="1"/>
          </p:cNvSpPr>
          <p:nvPr>
            <p:ph type="pic" sz="quarter" idx="12" hasCustomPrompt="1"/>
          </p:nvPr>
        </p:nvSpPr>
        <p:spPr>
          <a:xfrm>
            <a:off x="1379470" y="352959"/>
            <a:ext cx="4167253" cy="6164222"/>
          </a:xfrm>
          <a:prstGeom prst="rect">
            <a:avLst/>
          </a:prstGeom>
        </p:spPr>
        <p:txBody>
          <a:bodyPr/>
          <a:lstStyle>
            <a:lvl1pPr marL="0" indent="0">
              <a:buFontTx/>
              <a:buNone/>
              <a:defRPr/>
            </a:lvl1pPr>
          </a:lstStyle>
          <a:p>
            <a:r>
              <a:rPr lang="en-US" dirty="0"/>
              <a:t>Picture of Project</a:t>
            </a:r>
          </a:p>
        </p:txBody>
      </p:sp>
      <p:sp>
        <p:nvSpPr>
          <p:cNvPr id="6" name="TextBox 5">
            <a:extLst>
              <a:ext uri="{FF2B5EF4-FFF2-40B4-BE49-F238E27FC236}">
                <a16:creationId xmlns:a16="http://schemas.microsoft.com/office/drawing/2014/main" id="{15E6781D-78AB-6044-99AB-812DFA9B0A2B}"/>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a:t>
            </a:fld>
            <a:endParaRPr lang="en-US" sz="1100" b="0" i="0" dirty="0">
              <a:solidFill>
                <a:srgbClr val="393A39"/>
              </a:solidFill>
              <a:latin typeface="Georgia" panose="02040502050405020303" pitchFamily="18" charset="0"/>
            </a:endParaRPr>
          </a:p>
        </p:txBody>
      </p:sp>
      <p:pic>
        <p:nvPicPr>
          <p:cNvPr id="7" name="Picture 6">
            <a:extLst>
              <a:ext uri="{FF2B5EF4-FFF2-40B4-BE49-F238E27FC236}">
                <a16:creationId xmlns:a16="http://schemas.microsoft.com/office/drawing/2014/main" id="{FAD3055D-55E0-3D4C-82DD-36B389DB6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 Placeholder 15">
            <a:extLst>
              <a:ext uri="{FF2B5EF4-FFF2-40B4-BE49-F238E27FC236}">
                <a16:creationId xmlns:a16="http://schemas.microsoft.com/office/drawing/2014/main" id="{E737BD2F-1E46-D649-8CDF-3317EA0E61E9}"/>
              </a:ext>
            </a:extLst>
          </p:cNvPr>
          <p:cNvSpPr>
            <a:spLocks noGrp="1"/>
          </p:cNvSpPr>
          <p:nvPr>
            <p:ph type="body" sz="quarter" idx="11"/>
          </p:nvPr>
        </p:nvSpPr>
        <p:spPr>
          <a:xfrm>
            <a:off x="5860389" y="2423836"/>
            <a:ext cx="5908823" cy="4093346"/>
          </a:xfrm>
          <a:prstGeom prst="rect">
            <a:avLst/>
          </a:prstGeom>
        </p:spPr>
        <p:txBody>
          <a:bodyPr/>
          <a:lstStyle>
            <a:lvl1pPr marL="0" indent="0">
              <a:buNone/>
              <a:defRPr sz="2200">
                <a:solidFill>
                  <a:srgbClr val="393A39"/>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2FE74C5-EC1F-B048-9D11-BD3EE68DC12F}"/>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3B25B06-C425-4A7D-8046-D47E2B341796}"/>
              </a:ext>
            </a:extLst>
          </p:cNvPr>
          <p:cNvSpPr>
            <a:spLocks noGrp="1"/>
          </p:cNvSpPr>
          <p:nvPr>
            <p:ph type="body" sz="quarter" idx="13"/>
          </p:nvPr>
        </p:nvSpPr>
        <p:spPr>
          <a:xfrm>
            <a:off x="5860388" y="1290121"/>
            <a:ext cx="5908162" cy="954087"/>
          </a:xfrm>
          <a:prstGeom prst="rect">
            <a:avLst/>
          </a:prstGeom>
        </p:spPr>
        <p:txBody>
          <a:bodyPr/>
          <a:lstStyle>
            <a:lvl1pPr marL="0" indent="0">
              <a:buNone/>
              <a:defRPr sz="25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392087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itle in red &amp; more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28198BC-1675-8748-877E-048389BE42B9}"/>
              </a:ext>
            </a:extLst>
          </p:cNvPr>
          <p:cNvCxnSpPr>
            <a:cxnSpLocks/>
          </p:cNvCxnSpPr>
          <p:nvPr userDrawn="1"/>
        </p:nvCxnSpPr>
        <p:spPr>
          <a:xfrm>
            <a:off x="5860388" y="479867"/>
            <a:ext cx="1502938"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6" name="Picture Placeholder 17">
            <a:extLst>
              <a:ext uri="{FF2B5EF4-FFF2-40B4-BE49-F238E27FC236}">
                <a16:creationId xmlns:a16="http://schemas.microsoft.com/office/drawing/2014/main" id="{E572F6A4-AF62-FE41-99F9-F15BCA5B4D93}"/>
              </a:ext>
            </a:extLst>
          </p:cNvPr>
          <p:cNvSpPr>
            <a:spLocks noGrp="1"/>
          </p:cNvSpPr>
          <p:nvPr>
            <p:ph type="pic" sz="quarter" idx="12" hasCustomPrompt="1"/>
          </p:nvPr>
        </p:nvSpPr>
        <p:spPr>
          <a:xfrm>
            <a:off x="1379470" y="352959"/>
            <a:ext cx="4167253" cy="6164222"/>
          </a:xfrm>
          <a:prstGeom prst="rect">
            <a:avLst/>
          </a:prstGeom>
        </p:spPr>
        <p:txBody>
          <a:bodyPr/>
          <a:lstStyle>
            <a:lvl1pPr marL="0" indent="0">
              <a:buNone/>
              <a:defRPr/>
            </a:lvl1pPr>
          </a:lstStyle>
          <a:p>
            <a:r>
              <a:rPr lang="en-US" dirty="0"/>
              <a:t>Picture of Project</a:t>
            </a:r>
          </a:p>
        </p:txBody>
      </p:sp>
      <p:sp>
        <p:nvSpPr>
          <p:cNvPr id="7" name="TextBox 6">
            <a:extLst>
              <a:ext uri="{FF2B5EF4-FFF2-40B4-BE49-F238E27FC236}">
                <a16:creationId xmlns:a16="http://schemas.microsoft.com/office/drawing/2014/main" id="{12143A58-0349-7C4F-A812-A2808466CA59}"/>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a:t>
            </a:fld>
            <a:endParaRPr lang="en-US" sz="1100" b="0" i="0" dirty="0">
              <a:solidFill>
                <a:srgbClr val="393A39"/>
              </a:solidFill>
              <a:latin typeface="Georgia" panose="02040502050405020303" pitchFamily="18" charset="0"/>
            </a:endParaRPr>
          </a:p>
        </p:txBody>
      </p:sp>
      <p:pic>
        <p:nvPicPr>
          <p:cNvPr id="8" name="Picture 7">
            <a:extLst>
              <a:ext uri="{FF2B5EF4-FFF2-40B4-BE49-F238E27FC236}">
                <a16:creationId xmlns:a16="http://schemas.microsoft.com/office/drawing/2014/main" id="{2247B975-96D6-EA47-9548-5B7E6E0E5F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cxnSp>
        <p:nvCxnSpPr>
          <p:cNvPr id="10" name="Straight Connector 9">
            <a:extLst>
              <a:ext uri="{FF2B5EF4-FFF2-40B4-BE49-F238E27FC236}">
                <a16:creationId xmlns:a16="http://schemas.microsoft.com/office/drawing/2014/main" id="{D32C5008-7318-AE4F-AAC0-F144505D455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C19DF256-5C12-4111-AB13-8FE08BD807A9}"/>
              </a:ext>
            </a:extLst>
          </p:cNvPr>
          <p:cNvSpPr>
            <a:spLocks noGrp="1"/>
          </p:cNvSpPr>
          <p:nvPr>
            <p:ph type="title" hasCustomPrompt="1"/>
          </p:nvPr>
        </p:nvSpPr>
        <p:spPr>
          <a:xfrm>
            <a:off x="5860388" y="734517"/>
            <a:ext cx="5493412" cy="824455"/>
          </a:xfrm>
          <a:prstGeom prst="rect">
            <a:avLst/>
          </a:prstGeom>
        </p:spPr>
        <p:txBody>
          <a:bodyPr/>
          <a:lstStyle>
            <a:lvl1pPr marL="0" indent="0">
              <a:buNone/>
              <a:defRPr sz="2500" b="1" i="0">
                <a:solidFill>
                  <a:schemeClr val="accent2"/>
                </a:solidFill>
              </a:defRPr>
            </a:lvl1pPr>
          </a:lstStyle>
          <a:p>
            <a:pPr marL="0" indent="0">
              <a:buNone/>
            </a:pPr>
            <a:r>
              <a:rPr lang="en-IN" dirty="0"/>
              <a:t>Use this slide if you have a lot of content</a:t>
            </a:r>
            <a:endParaRPr lang="en-US" dirty="0"/>
          </a:p>
        </p:txBody>
      </p:sp>
      <p:sp>
        <p:nvSpPr>
          <p:cNvPr id="15" name="Text Placeholder 14">
            <a:extLst>
              <a:ext uri="{FF2B5EF4-FFF2-40B4-BE49-F238E27FC236}">
                <a16:creationId xmlns:a16="http://schemas.microsoft.com/office/drawing/2014/main" id="{78A3BADE-6609-4163-ACDF-A94CA273CEF0}"/>
              </a:ext>
            </a:extLst>
          </p:cNvPr>
          <p:cNvSpPr>
            <a:spLocks noGrp="1"/>
          </p:cNvSpPr>
          <p:nvPr>
            <p:ph type="body" sz="quarter" idx="13"/>
          </p:nvPr>
        </p:nvSpPr>
        <p:spPr>
          <a:xfrm>
            <a:off x="5860388" y="1813621"/>
            <a:ext cx="5908675" cy="4703560"/>
          </a:xfrm>
          <a:prstGeom prst="rect">
            <a:avLst/>
          </a:prstGeom>
        </p:spPr>
        <p:txBody>
          <a:bodyPr/>
          <a:lstStyle>
            <a:lvl1pPr marL="0" indent="0">
              <a:buFontTx/>
              <a:buNone/>
              <a:defRPr sz="22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dirty="0"/>
              <a:t>Click to edit Master text styles</a:t>
            </a:r>
          </a:p>
        </p:txBody>
      </p:sp>
    </p:spTree>
    <p:extLst>
      <p:ext uri="{BB962C8B-B14F-4D97-AF65-F5344CB8AC3E}">
        <p14:creationId xmlns:p14="http://schemas.microsoft.com/office/powerpoint/2010/main" val="347077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only CPI marg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993D2F-34A3-4144-96F2-50ACF64807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Box 7">
            <a:extLst>
              <a:ext uri="{FF2B5EF4-FFF2-40B4-BE49-F238E27FC236}">
                <a16:creationId xmlns:a16="http://schemas.microsoft.com/office/drawing/2014/main" id="{7D2E0390-B063-B34A-9140-83FD5DF7D4A5}"/>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a:t>
            </a:fld>
            <a:endParaRPr lang="en-US" sz="1100" b="0" i="0" dirty="0">
              <a:solidFill>
                <a:srgbClr val="393A39"/>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FD7AED0B-2884-2B42-9BEC-0F9216C10C2D}"/>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D2C3EDF-D5ED-43DC-A0E3-A59608B7CCEF}"/>
              </a:ext>
            </a:extLst>
          </p:cNvPr>
          <p:cNvSpPr/>
          <p:nvPr userDrawn="1"/>
        </p:nvSpPr>
        <p:spPr>
          <a:xfrm>
            <a:off x="5847076" y="345830"/>
            <a:ext cx="5921289" cy="6166339"/>
          </a:xfrm>
          <a:prstGeom prst="rect">
            <a:avLst/>
          </a:prstGeom>
          <a:solidFill>
            <a:schemeClr val="bg1">
              <a:lumMod val="95000"/>
            </a:scheme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bg1"/>
              </a:solidFill>
            </a:endParaRPr>
          </a:p>
        </p:txBody>
      </p:sp>
      <p:sp>
        <p:nvSpPr>
          <p:cNvPr id="16" name="Text Placeholder 14">
            <a:extLst>
              <a:ext uri="{FF2B5EF4-FFF2-40B4-BE49-F238E27FC236}">
                <a16:creationId xmlns:a16="http://schemas.microsoft.com/office/drawing/2014/main" id="{96547D1A-23CA-4CE7-B73B-F54F359955CB}"/>
              </a:ext>
            </a:extLst>
          </p:cNvPr>
          <p:cNvSpPr>
            <a:spLocks noGrp="1"/>
          </p:cNvSpPr>
          <p:nvPr>
            <p:ph type="body" sz="quarter" idx="11"/>
          </p:nvPr>
        </p:nvSpPr>
        <p:spPr>
          <a:xfrm>
            <a:off x="6226471" y="4598987"/>
            <a:ext cx="5162497" cy="1784639"/>
          </a:xfrm>
          <a:prstGeom prst="rect">
            <a:avLst/>
          </a:prstGeom>
        </p:spPr>
        <p:txBody>
          <a:bodyPr/>
          <a:lstStyle>
            <a:lvl1pPr marL="0" indent="0">
              <a:buNone/>
              <a:defRPr sz="2200"/>
            </a:lvl1pPr>
          </a:lstStyle>
          <a:p>
            <a:pPr lvl="0"/>
            <a:r>
              <a:rPr lang="en-US" dirty="0"/>
              <a:t>Click to edit Master text styles</a:t>
            </a:r>
          </a:p>
        </p:txBody>
      </p:sp>
      <p:sp>
        <p:nvSpPr>
          <p:cNvPr id="19" name="Text Placeholder 17">
            <a:extLst>
              <a:ext uri="{FF2B5EF4-FFF2-40B4-BE49-F238E27FC236}">
                <a16:creationId xmlns:a16="http://schemas.microsoft.com/office/drawing/2014/main" id="{ECA4D81C-EE1B-40D8-9370-D8BCF05C847B}"/>
              </a:ext>
            </a:extLst>
          </p:cNvPr>
          <p:cNvSpPr>
            <a:spLocks noGrp="1"/>
          </p:cNvSpPr>
          <p:nvPr>
            <p:ph type="body" sz="quarter" idx="12"/>
          </p:nvPr>
        </p:nvSpPr>
        <p:spPr>
          <a:xfrm>
            <a:off x="1639888" y="1997075"/>
            <a:ext cx="3581400" cy="3908425"/>
          </a:xfrm>
          <a:prstGeom prst="rect">
            <a:avLst/>
          </a:prstGeom>
        </p:spPr>
        <p:txBody>
          <a:bodyPr/>
          <a:lstStyle>
            <a:lvl1pPr marL="0" indent="0">
              <a:buNone/>
              <a:defRPr b="1"/>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27224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with only CPI marg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993D2F-34A3-4144-96F2-50ACF64807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Box 7">
            <a:extLst>
              <a:ext uri="{FF2B5EF4-FFF2-40B4-BE49-F238E27FC236}">
                <a16:creationId xmlns:a16="http://schemas.microsoft.com/office/drawing/2014/main" id="{7D2E0390-B063-B34A-9140-83FD5DF7D4A5}"/>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a:t>
            </a:fld>
            <a:endParaRPr lang="en-US" sz="1100" b="0" i="0" dirty="0">
              <a:solidFill>
                <a:srgbClr val="393A39"/>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FD7AED0B-2884-2B42-9BEC-0F9216C10C2D}"/>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2A706EB-0477-4B87-894D-320F23120370}"/>
              </a:ext>
            </a:extLst>
          </p:cNvPr>
          <p:cNvSpPr>
            <a:spLocks noGrp="1"/>
          </p:cNvSpPr>
          <p:nvPr>
            <p:ph type="title" hasCustomPrompt="1"/>
          </p:nvPr>
        </p:nvSpPr>
        <p:spPr>
          <a:xfrm>
            <a:off x="2789963" y="2431944"/>
            <a:ext cx="7529695" cy="1785104"/>
          </a:xfrm>
          <a:prstGeom prst="rect">
            <a:avLst/>
          </a:prstGeom>
        </p:spPr>
        <p:txBody>
          <a:bodyPr/>
          <a:lstStyle>
            <a:lvl1pPr>
              <a:defRPr sz="5500" b="1"/>
            </a:lvl1pPr>
          </a:lstStyle>
          <a:p>
            <a:r>
              <a:rPr lang="en-US" dirty="0"/>
              <a:t>Click to add text </a:t>
            </a:r>
            <a:endParaRPr lang="en-IN" dirty="0"/>
          </a:p>
        </p:txBody>
      </p:sp>
    </p:spTree>
    <p:extLst>
      <p:ext uri="{BB962C8B-B14F-4D97-AF65-F5344CB8AC3E}">
        <p14:creationId xmlns:p14="http://schemas.microsoft.com/office/powerpoint/2010/main" val="67744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with only CPI marg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993D2F-34A3-4144-96F2-50ACF64807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Box 7">
            <a:extLst>
              <a:ext uri="{FF2B5EF4-FFF2-40B4-BE49-F238E27FC236}">
                <a16:creationId xmlns:a16="http://schemas.microsoft.com/office/drawing/2014/main" id="{7D2E0390-B063-B34A-9140-83FD5DF7D4A5}"/>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a:t>
            </a:fld>
            <a:endParaRPr lang="en-US" sz="1100" b="0" i="0" dirty="0">
              <a:solidFill>
                <a:srgbClr val="393A39"/>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FD7AED0B-2884-2B42-9BEC-0F9216C10C2D}"/>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9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587320"/>
      </p:ext>
    </p:extLst>
  </p:cSld>
  <p:clrMap bg1="lt1" tx1="dk1" bg2="lt2" tx2="dk2" accent1="accent1" accent2="accent2" accent3="accent3" accent4="accent4" accent5="accent5" accent6="accent6" hlink="hlink" folHlink="folHlink"/>
  <p:sldLayoutIdLst>
    <p:sldLayoutId id="2147483722" r:id="rId1"/>
    <p:sldLayoutId id="2147483691" r:id="rId2"/>
    <p:sldLayoutId id="2147483721" r:id="rId3"/>
    <p:sldLayoutId id="2147483764" r:id="rId4"/>
    <p:sldLayoutId id="2147483765" r:id="rId5"/>
    <p:sldLayoutId id="2147483761" r:id="rId6"/>
    <p:sldLayoutId id="2147483775" r:id="rId7"/>
    <p:sldLayoutId id="2147483776" r:id="rId8"/>
    <p:sldLayoutId id="2147483767" r:id="rId9"/>
    <p:sldLayoutId id="2147483779" r:id="rId10"/>
    <p:sldLayoutId id="2147483778" r:id="rId11"/>
    <p:sldLayoutId id="2147483766" r:id="rId12"/>
    <p:sldLayoutId id="2147483690" r:id="rId13"/>
    <p:sldLayoutId id="2147483769" r:id="rId14"/>
    <p:sldLayoutId id="2147483770" r:id="rId15"/>
    <p:sldLayoutId id="2147483771" r:id="rId16"/>
    <p:sldLayoutId id="2147483774" r:id="rId17"/>
    <p:sldLayoutId id="2147483773" r:id="rId18"/>
    <p:sldLayoutId id="2147483772" r:id="rId19"/>
    <p:sldLayoutId id="2147483780" r:id="rId20"/>
    <p:sldLayoutId id="2147483781" r:id="rId21"/>
    <p:sldLayoutId id="2147483768" r:id="rId22"/>
    <p:sldLayoutId id="2147483763" r:id="rId23"/>
    <p:sldLayoutId id="2147483777" r:id="rId24"/>
  </p:sldLayoutIdLst>
  <p:txStyles>
    <p:titleStyle>
      <a:lvl1pPr algn="l" defTabSz="457200" rtl="0" eaLnBrk="1" latinLnBrk="0" hangingPunct="1">
        <a:spcBef>
          <a:spcPct val="0"/>
        </a:spcBef>
        <a:buNone/>
        <a:defRPr sz="2800" b="0" i="0" kern="1200">
          <a:solidFill>
            <a:srgbClr val="C0504D"/>
          </a:solidFill>
          <a:latin typeface="+mj-lt"/>
          <a:ea typeface="+mj-ea"/>
          <a:cs typeface="Cronos Pro"/>
        </a:defRPr>
      </a:lvl1pPr>
    </p:titleStyle>
    <p:bodyStyle>
      <a:lvl1pPr marL="342900" indent="-342900" algn="l" defTabSz="457200" rtl="0" eaLnBrk="1" latinLnBrk="0" hangingPunct="1">
        <a:spcBef>
          <a:spcPct val="20000"/>
        </a:spcBef>
        <a:buFont typeface="Arial"/>
        <a:buChar char="•"/>
        <a:defRPr sz="3200" b="0" i="0" kern="1200">
          <a:solidFill>
            <a:srgbClr val="404040"/>
          </a:solidFill>
          <a:latin typeface="+mn-lt"/>
          <a:ea typeface="+mn-ea"/>
          <a:cs typeface="Cronos Pro"/>
        </a:defRPr>
      </a:lvl1pPr>
      <a:lvl2pPr marL="742950" indent="-285750" algn="l" defTabSz="457200" rtl="0" eaLnBrk="1" latinLnBrk="0" hangingPunct="1">
        <a:spcBef>
          <a:spcPct val="20000"/>
        </a:spcBef>
        <a:buFont typeface="Arial"/>
        <a:buChar char="–"/>
        <a:defRPr sz="28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2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climatepolicyinitiative.org/publication/net-zero-finance-tracker/"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hyperlink" Target="https://www.seforall.org/system/files/2021-10/EF-2021-UL-ES-SEforALL.pdf" TargetMode="External"/><Relationship Id="rId4" Type="http://schemas.openxmlformats.org/officeDocument/2006/relationships/hyperlink" Target="https://www.climatepolicyinitiative.org/publication/framework-for-sustainable-finance-integrity/"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CFB497-AABF-43F4-8620-41085378C56E}"/>
              </a:ext>
            </a:extLst>
          </p:cNvPr>
          <p:cNvSpPr>
            <a:spLocks noGrp="1"/>
          </p:cNvSpPr>
          <p:nvPr>
            <p:ph type="title"/>
          </p:nvPr>
        </p:nvSpPr>
        <p:spPr/>
        <p:txBody>
          <a:bodyPr/>
          <a:lstStyle/>
          <a:p>
            <a:r>
              <a:rPr lang="en-IN" dirty="0"/>
              <a:t>Global Landscape of Climate Finance 2021</a:t>
            </a:r>
          </a:p>
        </p:txBody>
      </p:sp>
      <p:sp>
        <p:nvSpPr>
          <p:cNvPr id="5" name="TextBox 4">
            <a:extLst>
              <a:ext uri="{FF2B5EF4-FFF2-40B4-BE49-F238E27FC236}">
                <a16:creationId xmlns:a16="http://schemas.microsoft.com/office/drawing/2014/main" id="{032377C7-F9ED-47A5-B25B-D24263BD084A}"/>
              </a:ext>
            </a:extLst>
          </p:cNvPr>
          <p:cNvSpPr txBox="1"/>
          <p:nvPr/>
        </p:nvSpPr>
        <p:spPr>
          <a:xfrm>
            <a:off x="4827245" y="4910227"/>
            <a:ext cx="2026508" cy="307777"/>
          </a:xfrm>
          <a:prstGeom prst="rect">
            <a:avLst/>
          </a:prstGeom>
          <a:noFill/>
        </p:spPr>
        <p:txBody>
          <a:bodyPr wrap="square" rtlCol="0">
            <a:spAutoFit/>
          </a:bodyPr>
          <a:lstStyle/>
          <a:p>
            <a:r>
              <a:rPr lang="en-GB" sz="1400" dirty="0"/>
              <a:t>Supported by:</a:t>
            </a:r>
          </a:p>
        </p:txBody>
      </p:sp>
      <p:pic>
        <p:nvPicPr>
          <p:cNvPr id="6" name="Picture 5">
            <a:extLst>
              <a:ext uri="{FF2B5EF4-FFF2-40B4-BE49-F238E27FC236}">
                <a16:creationId xmlns:a16="http://schemas.microsoft.com/office/drawing/2014/main" id="{C24F83D7-8923-4B65-BB69-FC0F684A032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92955" y="5401494"/>
            <a:ext cx="1808188" cy="622679"/>
          </a:xfrm>
          <a:prstGeom prst="rect">
            <a:avLst/>
          </a:prstGeom>
          <a:noFill/>
          <a:ln>
            <a:noFill/>
          </a:ln>
        </p:spPr>
      </p:pic>
      <p:pic>
        <p:nvPicPr>
          <p:cNvPr id="7" name="Picture 6">
            <a:extLst>
              <a:ext uri="{FF2B5EF4-FFF2-40B4-BE49-F238E27FC236}">
                <a16:creationId xmlns:a16="http://schemas.microsoft.com/office/drawing/2014/main" id="{C71C1DE8-26B7-456F-A174-F32AECCE1FB5}"/>
              </a:ext>
            </a:extLst>
          </p:cNvPr>
          <p:cNvPicPr>
            <a:picLocks noChangeAspect="1"/>
          </p:cNvPicPr>
          <p:nvPr/>
        </p:nvPicPr>
        <p:blipFill>
          <a:blip r:embed="rId4"/>
          <a:stretch>
            <a:fillRect/>
          </a:stretch>
        </p:blipFill>
        <p:spPr>
          <a:xfrm>
            <a:off x="9218513" y="5372268"/>
            <a:ext cx="1729207" cy="917326"/>
          </a:xfrm>
          <a:prstGeom prst="rect">
            <a:avLst/>
          </a:prstGeom>
        </p:spPr>
      </p:pic>
      <p:pic>
        <p:nvPicPr>
          <p:cNvPr id="8" name="Picture 7">
            <a:extLst>
              <a:ext uri="{FF2B5EF4-FFF2-40B4-BE49-F238E27FC236}">
                <a16:creationId xmlns:a16="http://schemas.microsoft.com/office/drawing/2014/main" id="{71023F32-1BF0-4378-A105-E16E064A56B2}"/>
              </a:ext>
            </a:extLst>
          </p:cNvPr>
          <p:cNvPicPr>
            <a:picLocks noChangeAspect="1"/>
          </p:cNvPicPr>
          <p:nvPr/>
        </p:nvPicPr>
        <p:blipFill>
          <a:blip r:embed="rId5"/>
          <a:stretch>
            <a:fillRect/>
          </a:stretch>
        </p:blipFill>
        <p:spPr>
          <a:xfrm>
            <a:off x="7644440" y="5420347"/>
            <a:ext cx="1481512" cy="331499"/>
          </a:xfrm>
          <a:prstGeom prst="rect">
            <a:avLst/>
          </a:prstGeom>
        </p:spPr>
      </p:pic>
      <p:pic>
        <p:nvPicPr>
          <p:cNvPr id="9" name="Picture 2">
            <a:extLst>
              <a:ext uri="{FF2B5EF4-FFF2-40B4-BE49-F238E27FC236}">
                <a16:creationId xmlns:a16="http://schemas.microsoft.com/office/drawing/2014/main" id="{6C62A378-85AA-4B98-B76F-A54183BE6F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7525" y="5453221"/>
            <a:ext cx="832869" cy="4479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6D9542B-DDFB-4E47-9E88-01AA6F4995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86" t="13242" r="67393" b="8478"/>
          <a:stretch/>
        </p:blipFill>
        <p:spPr bwMode="auto">
          <a:xfrm>
            <a:off x="1" y="0"/>
            <a:ext cx="3640508" cy="6867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48EC2A-8160-4DED-8CC4-1735561CEDAB}"/>
              </a:ext>
            </a:extLst>
          </p:cNvPr>
          <p:cNvPicPr>
            <a:picLocks noChangeAspect="1"/>
          </p:cNvPicPr>
          <p:nvPr/>
        </p:nvPicPr>
        <p:blipFill>
          <a:blip r:embed="rId8"/>
          <a:stretch>
            <a:fillRect/>
          </a:stretch>
        </p:blipFill>
        <p:spPr>
          <a:xfrm>
            <a:off x="0" y="0"/>
            <a:ext cx="3640509" cy="6858000"/>
          </a:xfrm>
          <a:prstGeom prst="rect">
            <a:avLst/>
          </a:prstGeom>
        </p:spPr>
      </p:pic>
    </p:spTree>
    <p:extLst>
      <p:ext uri="{BB962C8B-B14F-4D97-AF65-F5344CB8AC3E}">
        <p14:creationId xmlns:p14="http://schemas.microsoft.com/office/powerpoint/2010/main" val="3927741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8E9BB-18D9-469A-9F77-FE91F86477ED}"/>
              </a:ext>
            </a:extLst>
          </p:cNvPr>
          <p:cNvSpPr txBox="1"/>
          <p:nvPr/>
        </p:nvSpPr>
        <p:spPr>
          <a:xfrm>
            <a:off x="9789984" y="89813"/>
            <a:ext cx="1418752" cy="246221"/>
          </a:xfrm>
          <a:prstGeom prst="rect">
            <a:avLst/>
          </a:prstGeom>
          <a:noFill/>
        </p:spPr>
        <p:txBody>
          <a:bodyPr wrap="square" rtlCol="0">
            <a:spAutoFit/>
          </a:bodyPr>
          <a:lstStyle/>
          <a:p>
            <a:r>
              <a:rPr lang="en-GB" sz="1000" b="0" i="0" u="none" dirty="0"/>
              <a:t>Key findings</a:t>
            </a:r>
          </a:p>
        </p:txBody>
      </p:sp>
      <p:cxnSp>
        <p:nvCxnSpPr>
          <p:cNvPr id="11" name="Straight Connector 10">
            <a:extLst>
              <a:ext uri="{FF2B5EF4-FFF2-40B4-BE49-F238E27FC236}">
                <a16:creationId xmlns:a16="http://schemas.microsoft.com/office/drawing/2014/main" id="{070993FB-1FAD-49B0-8E5A-495A81E45193}"/>
              </a:ext>
            </a:extLst>
          </p:cNvPr>
          <p:cNvCxnSpPr>
            <a:cxnSpLocks/>
          </p:cNvCxnSpPr>
          <p:nvPr/>
        </p:nvCxnSpPr>
        <p:spPr>
          <a:xfrm>
            <a:off x="11139382"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0089E03-4FF7-4482-88ED-04CB62F234EE}"/>
              </a:ext>
            </a:extLst>
          </p:cNvPr>
          <p:cNvCxnSpPr>
            <a:cxnSpLocks/>
          </p:cNvCxnSpPr>
          <p:nvPr/>
        </p:nvCxnSpPr>
        <p:spPr>
          <a:xfrm>
            <a:off x="9789984"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EF5123E-D910-434B-BD8F-A13BC7F206E9}"/>
              </a:ext>
            </a:extLst>
          </p:cNvPr>
          <p:cNvPicPr>
            <a:picLocks noChangeAspect="1"/>
          </p:cNvPicPr>
          <p:nvPr/>
        </p:nvPicPr>
        <p:blipFill>
          <a:blip r:embed="rId3"/>
          <a:srcRect t="555" b="555"/>
          <a:stretch/>
        </p:blipFill>
        <p:spPr>
          <a:xfrm>
            <a:off x="279594" y="60424"/>
            <a:ext cx="11699045" cy="6748338"/>
          </a:xfrm>
          <a:prstGeom prst="rect">
            <a:avLst/>
          </a:prstGeom>
        </p:spPr>
      </p:pic>
    </p:spTree>
    <p:extLst>
      <p:ext uri="{BB962C8B-B14F-4D97-AF65-F5344CB8AC3E}">
        <p14:creationId xmlns:p14="http://schemas.microsoft.com/office/powerpoint/2010/main" val="167720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40099E-FCD1-4AEA-9816-E94ED0DBE459}"/>
              </a:ext>
            </a:extLst>
          </p:cNvPr>
          <p:cNvSpPr>
            <a:spLocks noGrp="1"/>
          </p:cNvSpPr>
          <p:nvPr>
            <p:ph type="body" sz="quarter" idx="14"/>
          </p:nvPr>
        </p:nvSpPr>
        <p:spPr/>
        <p:txBody>
          <a:bodyPr/>
          <a:lstStyle/>
          <a:p>
            <a:r>
              <a:rPr lang="en-GB" sz="2800" dirty="0"/>
              <a:t>Majority of climate finance went to mitigation, but adaptation finance is gaining momentum</a:t>
            </a:r>
            <a:endParaRPr lang="en-GB" dirty="0">
              <a:solidFill>
                <a:schemeClr val="accent2"/>
              </a:solidFill>
            </a:endParaRPr>
          </a:p>
          <a:p>
            <a:endParaRPr lang="en-GB" dirty="0"/>
          </a:p>
        </p:txBody>
      </p:sp>
      <p:sp>
        <p:nvSpPr>
          <p:cNvPr id="5" name="TextBox 4">
            <a:extLst>
              <a:ext uri="{FF2B5EF4-FFF2-40B4-BE49-F238E27FC236}">
                <a16:creationId xmlns:a16="http://schemas.microsoft.com/office/drawing/2014/main" id="{7FE60490-3C89-43A9-B571-498DE79E8F40}"/>
              </a:ext>
            </a:extLst>
          </p:cNvPr>
          <p:cNvSpPr txBox="1"/>
          <p:nvPr/>
        </p:nvSpPr>
        <p:spPr>
          <a:xfrm>
            <a:off x="9789984" y="89813"/>
            <a:ext cx="1418752" cy="246221"/>
          </a:xfrm>
          <a:prstGeom prst="rect">
            <a:avLst/>
          </a:prstGeom>
          <a:noFill/>
        </p:spPr>
        <p:txBody>
          <a:bodyPr wrap="square" rtlCol="0">
            <a:spAutoFit/>
          </a:bodyPr>
          <a:lstStyle/>
          <a:p>
            <a:r>
              <a:rPr lang="en-GB" sz="1000" b="0" i="0" u="none" dirty="0"/>
              <a:t>Executive summary</a:t>
            </a:r>
          </a:p>
        </p:txBody>
      </p:sp>
      <p:cxnSp>
        <p:nvCxnSpPr>
          <p:cNvPr id="6" name="Straight Connector 5">
            <a:extLst>
              <a:ext uri="{FF2B5EF4-FFF2-40B4-BE49-F238E27FC236}">
                <a16:creationId xmlns:a16="http://schemas.microsoft.com/office/drawing/2014/main" id="{CB5553A4-8D70-41AD-A474-ECCED0649770}"/>
              </a:ext>
            </a:extLst>
          </p:cNvPr>
          <p:cNvCxnSpPr>
            <a:cxnSpLocks/>
          </p:cNvCxnSpPr>
          <p:nvPr/>
        </p:nvCxnSpPr>
        <p:spPr>
          <a:xfrm>
            <a:off x="11139382"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42A592B-1C6A-47CA-B2ED-2BB62DE5A512}"/>
              </a:ext>
            </a:extLst>
          </p:cNvPr>
          <p:cNvCxnSpPr>
            <a:cxnSpLocks/>
          </p:cNvCxnSpPr>
          <p:nvPr/>
        </p:nvCxnSpPr>
        <p:spPr>
          <a:xfrm>
            <a:off x="9789984"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0C8741D-EEA8-4050-A810-6A812031E996}"/>
              </a:ext>
            </a:extLst>
          </p:cNvPr>
          <p:cNvPicPr>
            <a:picLocks noChangeAspect="1"/>
          </p:cNvPicPr>
          <p:nvPr/>
        </p:nvPicPr>
        <p:blipFill rotWithShape="1">
          <a:blip r:embed="rId3"/>
          <a:srcRect t="10138" b="-1239"/>
          <a:stretch/>
        </p:blipFill>
        <p:spPr>
          <a:xfrm>
            <a:off x="3727329" y="2145321"/>
            <a:ext cx="5546356" cy="4550897"/>
          </a:xfrm>
          <a:prstGeom prst="rect">
            <a:avLst/>
          </a:prstGeom>
        </p:spPr>
      </p:pic>
      <p:sp>
        <p:nvSpPr>
          <p:cNvPr id="8" name="TextBox 7">
            <a:extLst>
              <a:ext uri="{FF2B5EF4-FFF2-40B4-BE49-F238E27FC236}">
                <a16:creationId xmlns:a16="http://schemas.microsoft.com/office/drawing/2014/main" id="{16B38BAA-F1A4-4684-8DAF-8E8508E63A54}"/>
              </a:ext>
            </a:extLst>
          </p:cNvPr>
          <p:cNvSpPr txBox="1"/>
          <p:nvPr/>
        </p:nvSpPr>
        <p:spPr>
          <a:xfrm>
            <a:off x="1410055" y="1708579"/>
            <a:ext cx="8022333" cy="284693"/>
          </a:xfrm>
          <a:prstGeom prst="rect">
            <a:avLst/>
          </a:prstGeom>
          <a:noFill/>
        </p:spPr>
        <p:txBody>
          <a:bodyPr wrap="square" rtlCol="0">
            <a:spAutoFit/>
          </a:bodyPr>
          <a:lstStyle/>
          <a:p>
            <a:r>
              <a:rPr lang="en-US" sz="1250" b="1" dirty="0">
                <a:solidFill>
                  <a:schemeClr val="tx1">
                    <a:lumMod val="65000"/>
                    <a:lumOff val="35000"/>
                  </a:schemeClr>
                </a:solidFill>
              </a:rPr>
              <a:t>Figure 1.5: Biannual average climate finance by mitigation, adaptation and dual objectives (USD bn)</a:t>
            </a:r>
            <a:endParaRPr lang="en-US" sz="1250" b="1" dirty="0">
              <a:solidFill>
                <a:schemeClr val="tx1">
                  <a:lumMod val="65000"/>
                  <a:lumOff val="35000"/>
                </a:schemeClr>
              </a:solidFill>
              <a:highlight>
                <a:srgbClr val="FFFF00"/>
              </a:highlight>
            </a:endParaRPr>
          </a:p>
        </p:txBody>
      </p:sp>
    </p:spTree>
    <p:extLst>
      <p:ext uri="{BB962C8B-B14F-4D97-AF65-F5344CB8AC3E}">
        <p14:creationId xmlns:p14="http://schemas.microsoft.com/office/powerpoint/2010/main" val="364573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98D41B-3CAF-4BF7-9C5B-F41190A7DDE2}"/>
              </a:ext>
            </a:extLst>
          </p:cNvPr>
          <p:cNvSpPr>
            <a:spLocks noGrp="1"/>
          </p:cNvSpPr>
          <p:nvPr>
            <p:ph type="body" sz="quarter" idx="14"/>
          </p:nvPr>
        </p:nvSpPr>
        <p:spPr/>
        <p:txBody>
          <a:bodyPr/>
          <a:lstStyle/>
          <a:p>
            <a:r>
              <a:rPr lang="pt-BR" dirty="0"/>
              <a:t>Debt remains the main instrument for climate finance, but equity’s share and amount has increased.</a:t>
            </a:r>
            <a:endParaRPr lang="en-US" dirty="0"/>
          </a:p>
        </p:txBody>
      </p:sp>
      <p:sp>
        <p:nvSpPr>
          <p:cNvPr id="5" name="TextBox 4">
            <a:extLst>
              <a:ext uri="{FF2B5EF4-FFF2-40B4-BE49-F238E27FC236}">
                <a16:creationId xmlns:a16="http://schemas.microsoft.com/office/drawing/2014/main" id="{1733E432-A074-42FE-B705-443577ACD705}"/>
              </a:ext>
            </a:extLst>
          </p:cNvPr>
          <p:cNvSpPr txBox="1"/>
          <p:nvPr/>
        </p:nvSpPr>
        <p:spPr>
          <a:xfrm>
            <a:off x="9937228" y="89813"/>
            <a:ext cx="1956500" cy="246221"/>
          </a:xfrm>
          <a:prstGeom prst="rect">
            <a:avLst/>
          </a:prstGeom>
          <a:noFill/>
        </p:spPr>
        <p:txBody>
          <a:bodyPr wrap="square" rtlCol="0">
            <a:spAutoFit/>
          </a:bodyPr>
          <a:lstStyle/>
          <a:p>
            <a:r>
              <a:rPr lang="en-GB" sz="1000" b="0" i="0" u="none" dirty="0"/>
              <a:t>Financial instrument</a:t>
            </a:r>
          </a:p>
        </p:txBody>
      </p:sp>
      <p:cxnSp>
        <p:nvCxnSpPr>
          <p:cNvPr id="6" name="Straight Connector 5">
            <a:extLst>
              <a:ext uri="{FF2B5EF4-FFF2-40B4-BE49-F238E27FC236}">
                <a16:creationId xmlns:a16="http://schemas.microsoft.com/office/drawing/2014/main" id="{7841789D-8E7A-4BED-8A88-54BE05D8F67B}"/>
              </a:ext>
            </a:extLst>
          </p:cNvPr>
          <p:cNvCxnSpPr>
            <a:cxnSpLocks/>
          </p:cNvCxnSpPr>
          <p:nvPr/>
        </p:nvCxnSpPr>
        <p:spPr>
          <a:xfrm>
            <a:off x="11339092"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6E11EFC-CA39-4968-BE4D-546C6B1EA139}"/>
              </a:ext>
            </a:extLst>
          </p:cNvPr>
          <p:cNvCxnSpPr>
            <a:cxnSpLocks/>
          </p:cNvCxnSpPr>
          <p:nvPr/>
        </p:nvCxnSpPr>
        <p:spPr>
          <a:xfrm>
            <a:off x="9892258"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4" name="Picture 3" descr="Chart, bar chart&#10;&#10;Description automatically generated">
            <a:extLst>
              <a:ext uri="{FF2B5EF4-FFF2-40B4-BE49-F238E27FC236}">
                <a16:creationId xmlns:a16="http://schemas.microsoft.com/office/drawing/2014/main" id="{FD1896AF-A06F-4A2A-88BA-34894D19F46A}"/>
              </a:ext>
            </a:extLst>
          </p:cNvPr>
          <p:cNvPicPr>
            <a:picLocks noChangeAspect="1"/>
          </p:cNvPicPr>
          <p:nvPr/>
        </p:nvPicPr>
        <p:blipFill rotWithShape="1">
          <a:blip r:embed="rId3"/>
          <a:srcRect t="6161"/>
          <a:stretch/>
        </p:blipFill>
        <p:spPr>
          <a:xfrm>
            <a:off x="3471303" y="1969478"/>
            <a:ext cx="5592294" cy="4846762"/>
          </a:xfrm>
          <a:prstGeom prst="rect">
            <a:avLst/>
          </a:prstGeom>
        </p:spPr>
      </p:pic>
      <p:sp>
        <p:nvSpPr>
          <p:cNvPr id="8" name="TextBox 7">
            <a:extLst>
              <a:ext uri="{FF2B5EF4-FFF2-40B4-BE49-F238E27FC236}">
                <a16:creationId xmlns:a16="http://schemas.microsoft.com/office/drawing/2014/main" id="{9518088A-BCAA-4813-962D-5DAF05D924AE}"/>
              </a:ext>
            </a:extLst>
          </p:cNvPr>
          <p:cNvSpPr txBox="1"/>
          <p:nvPr/>
        </p:nvSpPr>
        <p:spPr>
          <a:xfrm>
            <a:off x="3471303" y="1572241"/>
            <a:ext cx="6143217" cy="284693"/>
          </a:xfrm>
          <a:prstGeom prst="rect">
            <a:avLst/>
          </a:prstGeom>
          <a:noFill/>
        </p:spPr>
        <p:txBody>
          <a:bodyPr wrap="square" rtlCol="0">
            <a:spAutoFit/>
          </a:bodyPr>
          <a:lstStyle/>
          <a:p>
            <a:r>
              <a:rPr lang="en-US" sz="1250" b="1" dirty="0">
                <a:solidFill>
                  <a:schemeClr val="tx1">
                    <a:lumMod val="65000"/>
                    <a:lumOff val="35000"/>
                  </a:schemeClr>
                </a:solidFill>
              </a:rPr>
              <a:t>Figure 3.1: Climate Finance by instrument (USD bn)</a:t>
            </a:r>
          </a:p>
        </p:txBody>
      </p:sp>
    </p:spTree>
    <p:extLst>
      <p:ext uri="{BB962C8B-B14F-4D97-AF65-F5344CB8AC3E}">
        <p14:creationId xmlns:p14="http://schemas.microsoft.com/office/powerpoint/2010/main" val="172751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454D5E-DF4F-424A-87B9-F6B0DB25153B}"/>
              </a:ext>
            </a:extLst>
          </p:cNvPr>
          <p:cNvSpPr>
            <a:spLocks noGrp="1"/>
          </p:cNvSpPr>
          <p:nvPr>
            <p:ph type="body" sz="quarter" idx="14"/>
          </p:nvPr>
        </p:nvSpPr>
        <p:spPr>
          <a:xfrm>
            <a:off x="1448415" y="739484"/>
            <a:ext cx="9718675" cy="894815"/>
          </a:xfrm>
        </p:spPr>
        <p:txBody>
          <a:bodyPr/>
          <a:lstStyle/>
          <a:p>
            <a:r>
              <a:rPr lang="en-US" dirty="0"/>
              <a:t>Public actors slightly ahead of private actors</a:t>
            </a:r>
          </a:p>
        </p:txBody>
      </p:sp>
      <p:sp>
        <p:nvSpPr>
          <p:cNvPr id="5" name="TextBox 4">
            <a:extLst>
              <a:ext uri="{FF2B5EF4-FFF2-40B4-BE49-F238E27FC236}">
                <a16:creationId xmlns:a16="http://schemas.microsoft.com/office/drawing/2014/main" id="{D282CBB0-831A-4436-B5A0-EA8FEBC31C63}"/>
              </a:ext>
            </a:extLst>
          </p:cNvPr>
          <p:cNvSpPr txBox="1"/>
          <p:nvPr/>
        </p:nvSpPr>
        <p:spPr>
          <a:xfrm>
            <a:off x="9937228" y="89813"/>
            <a:ext cx="1956500" cy="253916"/>
          </a:xfrm>
          <a:prstGeom prst="rect">
            <a:avLst/>
          </a:prstGeom>
          <a:noFill/>
        </p:spPr>
        <p:txBody>
          <a:bodyPr wrap="square" rtlCol="0">
            <a:spAutoFit/>
          </a:bodyPr>
          <a:lstStyle/>
          <a:p>
            <a:r>
              <a:rPr lang="en-GB" sz="1050" dirty="0"/>
              <a:t>Sources and intermediaries</a:t>
            </a:r>
            <a:endParaRPr lang="en-GB" sz="1050" i="0" u="none" dirty="0"/>
          </a:p>
        </p:txBody>
      </p:sp>
      <p:cxnSp>
        <p:nvCxnSpPr>
          <p:cNvPr id="6" name="Straight Connector 5">
            <a:extLst>
              <a:ext uri="{FF2B5EF4-FFF2-40B4-BE49-F238E27FC236}">
                <a16:creationId xmlns:a16="http://schemas.microsoft.com/office/drawing/2014/main" id="{08AF5C4F-94B8-4F62-8EA5-482F1D97ABE2}"/>
              </a:ext>
            </a:extLst>
          </p:cNvPr>
          <p:cNvCxnSpPr>
            <a:cxnSpLocks/>
          </p:cNvCxnSpPr>
          <p:nvPr/>
        </p:nvCxnSpPr>
        <p:spPr>
          <a:xfrm>
            <a:off x="11848758"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E70A3CA-61E8-4B0A-87EE-C7596DC62703}"/>
              </a:ext>
            </a:extLst>
          </p:cNvPr>
          <p:cNvCxnSpPr>
            <a:cxnSpLocks/>
          </p:cNvCxnSpPr>
          <p:nvPr/>
        </p:nvCxnSpPr>
        <p:spPr>
          <a:xfrm>
            <a:off x="9892258"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3EB1B6D5-985D-4A36-A56A-87970B35E51C}"/>
              </a:ext>
            </a:extLst>
          </p:cNvPr>
          <p:cNvPicPr>
            <a:picLocks noChangeAspect="1"/>
          </p:cNvPicPr>
          <p:nvPr/>
        </p:nvPicPr>
        <p:blipFill rotWithShape="1">
          <a:blip r:embed="rId3"/>
          <a:srcRect t="7435"/>
          <a:stretch/>
        </p:blipFill>
        <p:spPr>
          <a:xfrm>
            <a:off x="3531325" y="1842867"/>
            <a:ext cx="5945962" cy="4947669"/>
          </a:xfrm>
          <a:prstGeom prst="rect">
            <a:avLst/>
          </a:prstGeom>
        </p:spPr>
      </p:pic>
      <p:sp>
        <p:nvSpPr>
          <p:cNvPr id="7" name="TextBox 6">
            <a:extLst>
              <a:ext uri="{FF2B5EF4-FFF2-40B4-BE49-F238E27FC236}">
                <a16:creationId xmlns:a16="http://schemas.microsoft.com/office/drawing/2014/main" id="{544B05FA-1D93-4447-A7DD-6ADE1B2A08AD}"/>
              </a:ext>
            </a:extLst>
          </p:cNvPr>
          <p:cNvSpPr txBox="1"/>
          <p:nvPr/>
        </p:nvSpPr>
        <p:spPr>
          <a:xfrm>
            <a:off x="3538359" y="1453890"/>
            <a:ext cx="6143217" cy="284693"/>
          </a:xfrm>
          <a:prstGeom prst="rect">
            <a:avLst/>
          </a:prstGeom>
          <a:noFill/>
        </p:spPr>
        <p:txBody>
          <a:bodyPr wrap="square" rtlCol="0">
            <a:spAutoFit/>
          </a:bodyPr>
          <a:lstStyle/>
          <a:p>
            <a:r>
              <a:rPr lang="en-US" sz="1250" b="1" dirty="0">
                <a:solidFill>
                  <a:schemeClr val="tx1">
                    <a:lumMod val="65000"/>
                    <a:lumOff val="35000"/>
                  </a:schemeClr>
                </a:solidFill>
              </a:rPr>
              <a:t>Figure 2.1: Public investment by institutions (USD bn)</a:t>
            </a:r>
          </a:p>
        </p:txBody>
      </p:sp>
    </p:spTree>
    <p:extLst>
      <p:ext uri="{BB962C8B-B14F-4D97-AF65-F5344CB8AC3E}">
        <p14:creationId xmlns:p14="http://schemas.microsoft.com/office/powerpoint/2010/main" val="65905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454D5E-DF4F-424A-87B9-F6B0DB25153B}"/>
              </a:ext>
            </a:extLst>
          </p:cNvPr>
          <p:cNvSpPr>
            <a:spLocks noGrp="1"/>
          </p:cNvSpPr>
          <p:nvPr>
            <p:ph type="body" sz="quarter" idx="14"/>
          </p:nvPr>
        </p:nvSpPr>
        <p:spPr>
          <a:xfrm>
            <a:off x="1448415" y="739484"/>
            <a:ext cx="9718675" cy="894815"/>
          </a:xfrm>
        </p:spPr>
        <p:txBody>
          <a:bodyPr/>
          <a:lstStyle/>
          <a:p>
            <a:r>
              <a:rPr lang="en-US" dirty="0"/>
              <a:t>Commercial financial institutions made the biggest stride in growth</a:t>
            </a:r>
          </a:p>
        </p:txBody>
      </p:sp>
      <p:sp>
        <p:nvSpPr>
          <p:cNvPr id="5" name="TextBox 4">
            <a:extLst>
              <a:ext uri="{FF2B5EF4-FFF2-40B4-BE49-F238E27FC236}">
                <a16:creationId xmlns:a16="http://schemas.microsoft.com/office/drawing/2014/main" id="{D282CBB0-831A-4436-B5A0-EA8FEBC31C63}"/>
              </a:ext>
            </a:extLst>
          </p:cNvPr>
          <p:cNvSpPr txBox="1"/>
          <p:nvPr/>
        </p:nvSpPr>
        <p:spPr>
          <a:xfrm>
            <a:off x="9937228" y="89813"/>
            <a:ext cx="1956500" cy="253916"/>
          </a:xfrm>
          <a:prstGeom prst="rect">
            <a:avLst/>
          </a:prstGeom>
          <a:noFill/>
        </p:spPr>
        <p:txBody>
          <a:bodyPr wrap="square" rtlCol="0">
            <a:spAutoFit/>
          </a:bodyPr>
          <a:lstStyle/>
          <a:p>
            <a:r>
              <a:rPr lang="en-GB" sz="1050" dirty="0"/>
              <a:t>Sources and intermediaries</a:t>
            </a:r>
            <a:endParaRPr lang="en-GB" sz="1050" i="0" u="none" dirty="0"/>
          </a:p>
        </p:txBody>
      </p:sp>
      <p:cxnSp>
        <p:nvCxnSpPr>
          <p:cNvPr id="6" name="Straight Connector 5">
            <a:extLst>
              <a:ext uri="{FF2B5EF4-FFF2-40B4-BE49-F238E27FC236}">
                <a16:creationId xmlns:a16="http://schemas.microsoft.com/office/drawing/2014/main" id="{08AF5C4F-94B8-4F62-8EA5-482F1D97ABE2}"/>
              </a:ext>
            </a:extLst>
          </p:cNvPr>
          <p:cNvCxnSpPr>
            <a:cxnSpLocks/>
          </p:cNvCxnSpPr>
          <p:nvPr/>
        </p:nvCxnSpPr>
        <p:spPr>
          <a:xfrm>
            <a:off x="11848758"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E70A3CA-61E8-4B0A-87EE-C7596DC62703}"/>
              </a:ext>
            </a:extLst>
          </p:cNvPr>
          <p:cNvCxnSpPr>
            <a:cxnSpLocks/>
          </p:cNvCxnSpPr>
          <p:nvPr/>
        </p:nvCxnSpPr>
        <p:spPr>
          <a:xfrm>
            <a:off x="9892258"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C211A13-F031-4997-9414-741B770F83DC}"/>
              </a:ext>
            </a:extLst>
          </p:cNvPr>
          <p:cNvPicPr>
            <a:picLocks noChangeAspect="1"/>
          </p:cNvPicPr>
          <p:nvPr/>
        </p:nvPicPr>
        <p:blipFill rotWithShape="1">
          <a:blip r:embed="rId3"/>
          <a:srcRect t="6331"/>
          <a:stretch/>
        </p:blipFill>
        <p:spPr>
          <a:xfrm>
            <a:off x="3562505" y="1965532"/>
            <a:ext cx="6077656" cy="4782284"/>
          </a:xfrm>
          <a:prstGeom prst="rect">
            <a:avLst/>
          </a:prstGeom>
        </p:spPr>
      </p:pic>
      <p:sp>
        <p:nvSpPr>
          <p:cNvPr id="9" name="TextBox 8">
            <a:extLst>
              <a:ext uri="{FF2B5EF4-FFF2-40B4-BE49-F238E27FC236}">
                <a16:creationId xmlns:a16="http://schemas.microsoft.com/office/drawing/2014/main" id="{DDC5BF06-B303-48EB-8CA5-7E78C58FE0B4}"/>
              </a:ext>
            </a:extLst>
          </p:cNvPr>
          <p:cNvSpPr txBox="1"/>
          <p:nvPr/>
        </p:nvSpPr>
        <p:spPr>
          <a:xfrm>
            <a:off x="3576573" y="1552427"/>
            <a:ext cx="6143217" cy="284693"/>
          </a:xfrm>
          <a:prstGeom prst="rect">
            <a:avLst/>
          </a:prstGeom>
          <a:noFill/>
        </p:spPr>
        <p:txBody>
          <a:bodyPr wrap="square" rtlCol="0">
            <a:spAutoFit/>
          </a:bodyPr>
          <a:lstStyle/>
          <a:p>
            <a:r>
              <a:rPr lang="en-US" sz="1250" b="1" dirty="0">
                <a:solidFill>
                  <a:schemeClr val="tx1">
                    <a:lumMod val="65000"/>
                    <a:lumOff val="35000"/>
                  </a:schemeClr>
                </a:solidFill>
              </a:rPr>
              <a:t>Figure 2.2: Private investment by institution type (USD bn)</a:t>
            </a:r>
          </a:p>
        </p:txBody>
      </p:sp>
    </p:spTree>
    <p:extLst>
      <p:ext uri="{BB962C8B-B14F-4D97-AF65-F5344CB8AC3E}">
        <p14:creationId xmlns:p14="http://schemas.microsoft.com/office/powerpoint/2010/main" val="2771232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51A01D-F961-4623-AE36-E26709112559}"/>
              </a:ext>
            </a:extLst>
          </p:cNvPr>
          <p:cNvSpPr>
            <a:spLocks noGrp="1"/>
          </p:cNvSpPr>
          <p:nvPr>
            <p:ph type="body" sz="quarter" idx="11"/>
          </p:nvPr>
        </p:nvSpPr>
        <p:spPr>
          <a:xfrm>
            <a:off x="990600" y="2240374"/>
            <a:ext cx="11039723" cy="963907"/>
          </a:xfrm>
        </p:spPr>
        <p:txBody>
          <a:bodyPr/>
          <a:lstStyle/>
          <a:p>
            <a:r>
              <a:rPr lang="en-US" dirty="0"/>
              <a:t>FI commitments</a:t>
            </a:r>
          </a:p>
        </p:txBody>
      </p:sp>
    </p:spTree>
    <p:extLst>
      <p:ext uri="{BB962C8B-B14F-4D97-AF65-F5344CB8AC3E}">
        <p14:creationId xmlns:p14="http://schemas.microsoft.com/office/powerpoint/2010/main" val="265145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GB" dirty="0"/>
              <a:t>301 financial institutions – representing USD 93.3 trillion of financial assets – have committed to net zero by 2050, mainly in Western Europe and US &amp; Canada</a:t>
            </a:r>
          </a:p>
        </p:txBody>
      </p:sp>
      <p:graphicFrame>
        <p:nvGraphicFramePr>
          <p:cNvPr id="5" name="Table 4">
            <a:extLst>
              <a:ext uri="{FF2B5EF4-FFF2-40B4-BE49-F238E27FC236}">
                <a16:creationId xmlns:a16="http://schemas.microsoft.com/office/drawing/2014/main" id="{6D7AC4C2-779D-4897-AB6A-EDE08C41D36F}"/>
              </a:ext>
            </a:extLst>
          </p:cNvPr>
          <p:cNvGraphicFramePr>
            <a:graphicFrameLocks noGrp="1"/>
          </p:cNvGraphicFramePr>
          <p:nvPr>
            <p:extLst>
              <p:ext uri="{D42A27DB-BD31-4B8C-83A1-F6EECF244321}">
                <p14:modId xmlns:p14="http://schemas.microsoft.com/office/powerpoint/2010/main" val="3435127636"/>
              </p:ext>
            </p:extLst>
          </p:nvPr>
        </p:nvGraphicFramePr>
        <p:xfrm>
          <a:off x="2360152" y="1840233"/>
          <a:ext cx="8218169" cy="4972047"/>
        </p:xfrm>
        <a:graphic>
          <a:graphicData uri="http://schemas.openxmlformats.org/drawingml/2006/table">
            <a:tbl>
              <a:tblPr firstRow="1" bandRow="1">
                <a:tableStyleId>{5C22544A-7EE6-4342-B048-85BDC9FD1C3A}</a:tableStyleId>
              </a:tblPr>
              <a:tblGrid>
                <a:gridCol w="3131220">
                  <a:extLst>
                    <a:ext uri="{9D8B030D-6E8A-4147-A177-3AD203B41FA5}">
                      <a16:colId xmlns:a16="http://schemas.microsoft.com/office/drawing/2014/main" val="3329774474"/>
                    </a:ext>
                  </a:extLst>
                </a:gridCol>
                <a:gridCol w="2952047">
                  <a:extLst>
                    <a:ext uri="{9D8B030D-6E8A-4147-A177-3AD203B41FA5}">
                      <a16:colId xmlns:a16="http://schemas.microsoft.com/office/drawing/2014/main" val="3894028084"/>
                    </a:ext>
                  </a:extLst>
                </a:gridCol>
                <a:gridCol w="2134902">
                  <a:extLst>
                    <a:ext uri="{9D8B030D-6E8A-4147-A177-3AD203B41FA5}">
                      <a16:colId xmlns:a16="http://schemas.microsoft.com/office/drawing/2014/main" val="185905507"/>
                    </a:ext>
                  </a:extLst>
                </a:gridCol>
              </a:tblGrid>
              <a:tr h="1817367">
                <a:tc>
                  <a:txBody>
                    <a:bodyPr/>
                    <a:lstStyle/>
                    <a:p>
                      <a:pPr marL="0" marR="0">
                        <a:lnSpc>
                          <a:spcPct val="100000"/>
                        </a:lnSpc>
                        <a:spcBef>
                          <a:spcPts val="0"/>
                        </a:spcBef>
                        <a:spcAft>
                          <a:spcPts val="0"/>
                        </a:spcAft>
                      </a:pPr>
                      <a:r>
                        <a:rPr lang="en-US" sz="2400">
                          <a:effectLst/>
                        </a:rPr>
                        <a:t>Region</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80645" marR="80645" marT="40005" marB="40005" anchor="ctr"/>
                </a:tc>
                <a:tc>
                  <a:txBody>
                    <a:bodyPr/>
                    <a:lstStyle/>
                    <a:p>
                      <a:pPr marL="0" marR="0">
                        <a:lnSpc>
                          <a:spcPct val="100000"/>
                        </a:lnSpc>
                        <a:spcBef>
                          <a:spcPts val="0"/>
                        </a:spcBef>
                        <a:spcAft>
                          <a:spcPts val="0"/>
                        </a:spcAft>
                      </a:pPr>
                      <a:r>
                        <a:rPr lang="en-US" sz="2400" dirty="0">
                          <a:effectLst/>
                        </a:rPr>
                        <a:t>Financial Institutions Committed to Net Zero</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80645" marR="80645" marT="40005" marB="40005" anchor="ctr"/>
                </a:tc>
                <a:tc>
                  <a:txBody>
                    <a:bodyPr/>
                    <a:lstStyle/>
                    <a:p>
                      <a:pPr marL="0" marR="0">
                        <a:lnSpc>
                          <a:spcPct val="100000"/>
                        </a:lnSpc>
                        <a:spcBef>
                          <a:spcPts val="0"/>
                        </a:spcBef>
                        <a:spcAft>
                          <a:spcPts val="0"/>
                        </a:spcAft>
                      </a:pPr>
                      <a:r>
                        <a:rPr lang="en-US" sz="2400" dirty="0">
                          <a:effectLst/>
                        </a:rPr>
                        <a:t>Assets Committed to Net Zero (USD billion)</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80645" marR="80645" marT="40005" marB="40005" anchor="ctr"/>
                </a:tc>
                <a:extLst>
                  <a:ext uri="{0D108BD9-81ED-4DB2-BD59-A6C34878D82A}">
                    <a16:rowId xmlns:a16="http://schemas.microsoft.com/office/drawing/2014/main" val="1274219866"/>
                  </a:ext>
                </a:extLst>
              </a:tr>
              <a:tr h="721779">
                <a:tc>
                  <a:txBody>
                    <a:bodyPr/>
                    <a:lstStyle/>
                    <a:p>
                      <a:pPr marL="0" marR="0">
                        <a:lnSpc>
                          <a:spcPts val="1735"/>
                        </a:lnSpc>
                        <a:spcBef>
                          <a:spcPts val="0"/>
                        </a:spcBef>
                        <a:spcAft>
                          <a:spcPts val="1735"/>
                        </a:spcAft>
                      </a:pPr>
                      <a:r>
                        <a:rPr lang="en-US" sz="2400" dirty="0">
                          <a:effectLst/>
                        </a:rPr>
                        <a:t>Western Europe </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dirty="0">
                          <a:effectLst/>
                        </a:rPr>
                        <a:t>181</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dirty="0">
                          <a:effectLst/>
                        </a:rPr>
                        <a:t> $ 44,267</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61593402"/>
                  </a:ext>
                </a:extLst>
              </a:tr>
              <a:tr h="802147">
                <a:tc>
                  <a:txBody>
                    <a:bodyPr/>
                    <a:lstStyle/>
                    <a:p>
                      <a:pPr marL="0" marR="0">
                        <a:lnSpc>
                          <a:spcPts val="1735"/>
                        </a:lnSpc>
                        <a:spcBef>
                          <a:spcPts val="0"/>
                        </a:spcBef>
                        <a:spcAft>
                          <a:spcPts val="1735"/>
                        </a:spcAft>
                      </a:pPr>
                      <a:r>
                        <a:rPr lang="en-US" sz="2400">
                          <a:effectLst/>
                        </a:rPr>
                        <a:t>US &amp; Canada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a:effectLst/>
                        </a:rPr>
                        <a:t>62</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a:effectLst/>
                        </a:rPr>
                        <a:t> $ 40,291</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4066165832"/>
                  </a:ext>
                </a:extLst>
              </a:tr>
              <a:tr h="874217">
                <a:tc>
                  <a:txBody>
                    <a:bodyPr/>
                    <a:lstStyle/>
                    <a:p>
                      <a:pPr marL="0" marR="0">
                        <a:lnSpc>
                          <a:spcPct val="100000"/>
                        </a:lnSpc>
                        <a:spcBef>
                          <a:spcPts val="0"/>
                        </a:spcBef>
                        <a:spcAft>
                          <a:spcPts val="0"/>
                        </a:spcAft>
                      </a:pPr>
                      <a:r>
                        <a:rPr lang="en-US" sz="2400" dirty="0">
                          <a:effectLst/>
                        </a:rPr>
                        <a:t>East Asia and Pacific </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ct val="100000"/>
                        </a:lnSpc>
                        <a:spcBef>
                          <a:spcPts val="0"/>
                        </a:spcBef>
                        <a:spcAft>
                          <a:spcPts val="0"/>
                        </a:spcAft>
                      </a:pPr>
                      <a:r>
                        <a:rPr lang="en-US" sz="2400" dirty="0">
                          <a:effectLst/>
                        </a:rPr>
                        <a:t>15</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ct val="100000"/>
                        </a:lnSpc>
                        <a:spcBef>
                          <a:spcPts val="0"/>
                        </a:spcBef>
                        <a:spcAft>
                          <a:spcPts val="0"/>
                        </a:spcAft>
                      </a:pPr>
                      <a:r>
                        <a:rPr lang="en-US" sz="2400" dirty="0">
                          <a:effectLst/>
                        </a:rPr>
                        <a:t> $ 7,006  </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1121080346"/>
                  </a:ext>
                </a:extLst>
              </a:tr>
              <a:tr h="756537">
                <a:tc>
                  <a:txBody>
                    <a:bodyPr/>
                    <a:lstStyle/>
                    <a:p>
                      <a:pPr marL="0" marR="0">
                        <a:lnSpc>
                          <a:spcPts val="1735"/>
                        </a:lnSpc>
                        <a:spcBef>
                          <a:spcPts val="0"/>
                        </a:spcBef>
                        <a:spcAft>
                          <a:spcPts val="1735"/>
                        </a:spcAft>
                      </a:pPr>
                      <a:r>
                        <a:rPr lang="en-US" sz="2400" dirty="0">
                          <a:effectLst/>
                        </a:rPr>
                        <a:t>Others</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dirty="0">
                          <a:effectLst/>
                        </a:rPr>
                        <a:t>43</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dirty="0">
                          <a:effectLst/>
                        </a:rPr>
                        <a:t> $ 1,746</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3183603626"/>
                  </a:ext>
                </a:extLst>
              </a:tr>
            </a:tbl>
          </a:graphicData>
        </a:graphic>
      </p:graphicFrame>
    </p:spTree>
    <p:extLst>
      <p:ext uri="{BB962C8B-B14F-4D97-AF65-F5344CB8AC3E}">
        <p14:creationId xmlns:p14="http://schemas.microsoft.com/office/powerpoint/2010/main" val="534938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GB" dirty="0"/>
              <a:t>Asset managers and banks are leading the way in net zero targets</a:t>
            </a:r>
          </a:p>
        </p:txBody>
      </p:sp>
      <p:graphicFrame>
        <p:nvGraphicFramePr>
          <p:cNvPr id="6" name="Table 5">
            <a:extLst>
              <a:ext uri="{FF2B5EF4-FFF2-40B4-BE49-F238E27FC236}">
                <a16:creationId xmlns:a16="http://schemas.microsoft.com/office/drawing/2014/main" id="{B1DBFCD5-8AD7-44FC-A850-1D35FFE9A374}"/>
              </a:ext>
            </a:extLst>
          </p:cNvPr>
          <p:cNvGraphicFramePr>
            <a:graphicFrameLocks noGrp="1"/>
          </p:cNvGraphicFramePr>
          <p:nvPr>
            <p:extLst>
              <p:ext uri="{D42A27DB-BD31-4B8C-83A1-F6EECF244321}">
                <p14:modId xmlns:p14="http://schemas.microsoft.com/office/powerpoint/2010/main" val="3297267708"/>
              </p:ext>
            </p:extLst>
          </p:nvPr>
        </p:nvGraphicFramePr>
        <p:xfrm>
          <a:off x="1897380" y="1861368"/>
          <a:ext cx="9395460" cy="4996632"/>
        </p:xfrm>
        <a:graphic>
          <a:graphicData uri="http://schemas.openxmlformats.org/drawingml/2006/table">
            <a:tbl>
              <a:tblPr firstRow="1" bandRow="1">
                <a:tableStyleId>{5C22544A-7EE6-4342-B048-85BDC9FD1C3A}</a:tableStyleId>
              </a:tblPr>
              <a:tblGrid>
                <a:gridCol w="2937510">
                  <a:extLst>
                    <a:ext uri="{9D8B030D-6E8A-4147-A177-3AD203B41FA5}">
                      <a16:colId xmlns:a16="http://schemas.microsoft.com/office/drawing/2014/main" val="4075634628"/>
                    </a:ext>
                  </a:extLst>
                </a:gridCol>
                <a:gridCol w="3330900">
                  <a:extLst>
                    <a:ext uri="{9D8B030D-6E8A-4147-A177-3AD203B41FA5}">
                      <a16:colId xmlns:a16="http://schemas.microsoft.com/office/drawing/2014/main" val="780389576"/>
                    </a:ext>
                  </a:extLst>
                </a:gridCol>
                <a:gridCol w="3127050">
                  <a:extLst>
                    <a:ext uri="{9D8B030D-6E8A-4147-A177-3AD203B41FA5}">
                      <a16:colId xmlns:a16="http://schemas.microsoft.com/office/drawing/2014/main" val="373262410"/>
                    </a:ext>
                  </a:extLst>
                </a:gridCol>
              </a:tblGrid>
              <a:tr h="1379235">
                <a:tc>
                  <a:txBody>
                    <a:bodyPr/>
                    <a:lstStyle/>
                    <a:p>
                      <a:pPr marL="0" marR="0">
                        <a:lnSpc>
                          <a:spcPct val="100000"/>
                        </a:lnSpc>
                        <a:spcBef>
                          <a:spcPts val="0"/>
                        </a:spcBef>
                        <a:spcAft>
                          <a:spcPts val="0"/>
                        </a:spcAft>
                      </a:pPr>
                      <a:r>
                        <a:rPr lang="en-US" sz="2400">
                          <a:effectLst/>
                        </a:rPr>
                        <a:t>Actor Type</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80645" marR="80645" marT="40005" marB="40005" anchor="ctr"/>
                </a:tc>
                <a:tc>
                  <a:txBody>
                    <a:bodyPr/>
                    <a:lstStyle/>
                    <a:p>
                      <a:pPr marL="0" marR="0">
                        <a:lnSpc>
                          <a:spcPct val="100000"/>
                        </a:lnSpc>
                        <a:spcBef>
                          <a:spcPts val="0"/>
                        </a:spcBef>
                        <a:spcAft>
                          <a:spcPts val="0"/>
                        </a:spcAft>
                      </a:pPr>
                      <a:r>
                        <a:rPr lang="en-US" sz="2400">
                          <a:effectLst/>
                        </a:rPr>
                        <a:t>Financial Institutions Committed to Net Zero</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80645" marR="80645" marT="40005" marB="40005" anchor="ctr"/>
                </a:tc>
                <a:tc>
                  <a:txBody>
                    <a:bodyPr/>
                    <a:lstStyle/>
                    <a:p>
                      <a:pPr marL="0" marR="0">
                        <a:lnSpc>
                          <a:spcPct val="100000"/>
                        </a:lnSpc>
                        <a:spcBef>
                          <a:spcPts val="0"/>
                        </a:spcBef>
                        <a:spcAft>
                          <a:spcPts val="0"/>
                        </a:spcAft>
                      </a:pPr>
                      <a:r>
                        <a:rPr lang="en-US" sz="2400" dirty="0">
                          <a:effectLst/>
                        </a:rPr>
                        <a:t>Assets Committed to Net Zero (USD billion)</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80645" marR="80645" marT="40005" marB="40005" anchor="ctr"/>
                </a:tc>
                <a:extLst>
                  <a:ext uri="{0D108BD9-81ED-4DB2-BD59-A6C34878D82A}">
                    <a16:rowId xmlns:a16="http://schemas.microsoft.com/office/drawing/2014/main" val="2003506234"/>
                  </a:ext>
                </a:extLst>
              </a:tr>
              <a:tr h="768237">
                <a:tc>
                  <a:txBody>
                    <a:bodyPr/>
                    <a:lstStyle/>
                    <a:p>
                      <a:pPr marL="0" marR="0">
                        <a:lnSpc>
                          <a:spcPts val="1735"/>
                        </a:lnSpc>
                        <a:spcBef>
                          <a:spcPts val="0"/>
                        </a:spcBef>
                        <a:spcAft>
                          <a:spcPts val="1735"/>
                        </a:spcAft>
                      </a:pPr>
                      <a:r>
                        <a:rPr lang="en-US" sz="2400">
                          <a:effectLst/>
                        </a:rPr>
                        <a:t>Asset manager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80645" marR="80645" marT="40005" marB="40005" anchor="ctr"/>
                </a:tc>
                <a:tc>
                  <a:txBody>
                    <a:bodyPr/>
                    <a:lstStyle/>
                    <a:p>
                      <a:pPr marL="0" marR="184150" algn="r">
                        <a:lnSpc>
                          <a:spcPts val="1735"/>
                        </a:lnSpc>
                        <a:spcBef>
                          <a:spcPts val="0"/>
                        </a:spcBef>
                        <a:spcAft>
                          <a:spcPts val="1735"/>
                        </a:spcAft>
                      </a:pPr>
                      <a:r>
                        <a:rPr lang="en-US" sz="2400">
                          <a:effectLst/>
                        </a:rPr>
                        <a:t>131</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dirty="0">
                          <a:effectLst/>
                        </a:rPr>
                        <a:t> $ 31,109 </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2992671767"/>
                  </a:ext>
                </a:extLst>
              </a:tr>
              <a:tr h="569832">
                <a:tc>
                  <a:txBody>
                    <a:bodyPr/>
                    <a:lstStyle/>
                    <a:p>
                      <a:pPr marL="40640" marR="0">
                        <a:lnSpc>
                          <a:spcPts val="1735"/>
                        </a:lnSpc>
                        <a:spcBef>
                          <a:spcPts val="0"/>
                        </a:spcBef>
                        <a:spcAft>
                          <a:spcPts val="1735"/>
                        </a:spcAft>
                      </a:pPr>
                      <a:r>
                        <a:rPr lang="en-US" sz="2400">
                          <a:effectLst/>
                        </a:rPr>
                        <a:t>Commercial bank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a:effectLst/>
                        </a:rPr>
                        <a:t>72</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a:effectLst/>
                        </a:rPr>
                        <a:t> $ 49,439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1940407145"/>
                  </a:ext>
                </a:extLst>
              </a:tr>
              <a:tr h="569832">
                <a:tc>
                  <a:txBody>
                    <a:bodyPr/>
                    <a:lstStyle/>
                    <a:p>
                      <a:pPr marL="40640" marR="0">
                        <a:lnSpc>
                          <a:spcPts val="1735"/>
                        </a:lnSpc>
                        <a:spcBef>
                          <a:spcPts val="0"/>
                        </a:spcBef>
                        <a:spcAft>
                          <a:spcPts val="1735"/>
                        </a:spcAft>
                      </a:pPr>
                      <a:r>
                        <a:rPr lang="en-US" sz="2400">
                          <a:effectLst/>
                        </a:rPr>
                        <a:t>Insurer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a:effectLst/>
                        </a:rPr>
                        <a:t>22</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a:effectLst/>
                        </a:rPr>
                        <a:t> $ 3,123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623970415"/>
                  </a:ext>
                </a:extLst>
              </a:tr>
              <a:tr h="569832">
                <a:tc>
                  <a:txBody>
                    <a:bodyPr/>
                    <a:lstStyle/>
                    <a:p>
                      <a:pPr marL="40640" marR="0">
                        <a:lnSpc>
                          <a:spcPts val="1735"/>
                        </a:lnSpc>
                        <a:spcBef>
                          <a:spcPts val="0"/>
                        </a:spcBef>
                        <a:spcAft>
                          <a:spcPts val="1735"/>
                        </a:spcAft>
                      </a:pPr>
                      <a:r>
                        <a:rPr lang="en-US" sz="2400">
                          <a:effectLst/>
                        </a:rPr>
                        <a:t>Asset owner</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a:effectLst/>
                        </a:rPr>
                        <a:t>50</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dirty="0">
                          <a:effectLst/>
                        </a:rPr>
                        <a:t>$ 2,971 </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1254207133"/>
                  </a:ext>
                </a:extLst>
              </a:tr>
              <a:tr h="569832">
                <a:tc>
                  <a:txBody>
                    <a:bodyPr/>
                    <a:lstStyle/>
                    <a:p>
                      <a:pPr marL="40640" marR="0">
                        <a:lnSpc>
                          <a:spcPts val="1735"/>
                        </a:lnSpc>
                        <a:spcBef>
                          <a:spcPts val="0"/>
                        </a:spcBef>
                        <a:spcAft>
                          <a:spcPts val="1735"/>
                        </a:spcAft>
                      </a:pPr>
                      <a:r>
                        <a:rPr lang="en-US" sz="2400">
                          <a:effectLst/>
                        </a:rPr>
                        <a:t>Multiple</a:t>
                      </a:r>
                      <a:r>
                        <a:rPr lang="pt-BR" sz="2400" baseline="30000">
                          <a:effectLst/>
                        </a:rPr>
                        <a:t>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a:effectLst/>
                        </a:rPr>
                        <a:t>13</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a:effectLst/>
                        </a:rPr>
                        <a:t> $ 4,345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2588956340"/>
                  </a:ext>
                </a:extLst>
              </a:tr>
              <a:tr h="569832">
                <a:tc>
                  <a:txBody>
                    <a:bodyPr/>
                    <a:lstStyle/>
                    <a:p>
                      <a:pPr marL="40640" marR="0">
                        <a:lnSpc>
                          <a:spcPts val="1735"/>
                        </a:lnSpc>
                        <a:spcBef>
                          <a:spcPts val="0"/>
                        </a:spcBef>
                        <a:spcAft>
                          <a:spcPts val="1735"/>
                        </a:spcAft>
                      </a:pPr>
                      <a:r>
                        <a:rPr lang="en-US" sz="2400">
                          <a:effectLst/>
                        </a:rPr>
                        <a:t>Unknown </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84150" algn="r">
                        <a:lnSpc>
                          <a:spcPts val="1735"/>
                        </a:lnSpc>
                        <a:spcBef>
                          <a:spcPts val="0"/>
                        </a:spcBef>
                        <a:spcAft>
                          <a:spcPts val="1735"/>
                        </a:spcAft>
                      </a:pPr>
                      <a:r>
                        <a:rPr lang="en-US" sz="2400">
                          <a:effectLst/>
                        </a:rPr>
                        <a:t>13</a:t>
                      </a:r>
                      <a:endParaRPr lang="en-US" sz="240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tc>
                  <a:txBody>
                    <a:bodyPr/>
                    <a:lstStyle/>
                    <a:p>
                      <a:pPr marL="0" marR="107950" algn="r">
                        <a:lnSpc>
                          <a:spcPts val="1735"/>
                        </a:lnSpc>
                        <a:spcBef>
                          <a:spcPts val="0"/>
                        </a:spcBef>
                        <a:spcAft>
                          <a:spcPts val="1735"/>
                        </a:spcAft>
                      </a:pPr>
                      <a:r>
                        <a:rPr lang="en-US" sz="2400" dirty="0">
                          <a:effectLst/>
                        </a:rPr>
                        <a:t> $ 2,316</a:t>
                      </a:r>
                      <a:endParaRPr lang="en-US" sz="2400" dirty="0">
                        <a:solidFill>
                          <a:srgbClr val="383A38"/>
                        </a:solidFill>
                        <a:effectLst/>
                        <a:latin typeface="Century Gothic" panose="020B0502020202020204" pitchFamily="34" charset="0"/>
                        <a:ea typeface="Calibri" panose="020F0502020204030204" pitchFamily="34" charset="0"/>
                        <a:cs typeface="Calibri Light (Headings)"/>
                      </a:endParaRPr>
                    </a:p>
                  </a:txBody>
                  <a:tcPr marL="9525" marR="9525" marT="9525" marB="0" anchor="ctr"/>
                </a:tc>
                <a:extLst>
                  <a:ext uri="{0D108BD9-81ED-4DB2-BD59-A6C34878D82A}">
                    <a16:rowId xmlns:a16="http://schemas.microsoft.com/office/drawing/2014/main" val="3170627509"/>
                  </a:ext>
                </a:extLst>
              </a:tr>
            </a:tbl>
          </a:graphicData>
        </a:graphic>
      </p:graphicFrame>
      <p:sp>
        <p:nvSpPr>
          <p:cNvPr id="8" name="Rectangle 1">
            <a:extLst>
              <a:ext uri="{FF2B5EF4-FFF2-40B4-BE49-F238E27FC236}">
                <a16:creationId xmlns:a16="http://schemas.microsoft.com/office/drawing/2014/main" id="{CAF69E47-7AA0-4A13-AA70-732EA0C6CF66}"/>
              </a:ext>
            </a:extLst>
          </p:cNvPr>
          <p:cNvSpPr>
            <a:spLocks noChangeArrowheads="1"/>
          </p:cNvSpPr>
          <p:nvPr/>
        </p:nvSpPr>
        <p:spPr bwMode="auto">
          <a:xfrm>
            <a:off x="3178175" y="2978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478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GB" dirty="0"/>
              <a:t>Our new taxonomy of climate commitments captures what steps institutions are taking to meet net zero goals</a:t>
            </a:r>
          </a:p>
        </p:txBody>
      </p:sp>
      <p:sp>
        <p:nvSpPr>
          <p:cNvPr id="8" name="Rectangle 1">
            <a:extLst>
              <a:ext uri="{FF2B5EF4-FFF2-40B4-BE49-F238E27FC236}">
                <a16:creationId xmlns:a16="http://schemas.microsoft.com/office/drawing/2014/main" id="{CAF69E47-7AA0-4A13-AA70-732EA0C6CF66}"/>
              </a:ext>
            </a:extLst>
          </p:cNvPr>
          <p:cNvSpPr>
            <a:spLocks noChangeArrowheads="1"/>
          </p:cNvSpPr>
          <p:nvPr/>
        </p:nvSpPr>
        <p:spPr bwMode="auto">
          <a:xfrm>
            <a:off x="3178175" y="2978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25C66C3D-9619-4845-BC59-30A2AEDC9B3E}"/>
              </a:ext>
            </a:extLst>
          </p:cNvPr>
          <p:cNvPicPr>
            <a:picLocks noChangeAspect="1"/>
          </p:cNvPicPr>
          <p:nvPr/>
        </p:nvPicPr>
        <p:blipFill>
          <a:blip r:embed="rId3"/>
          <a:stretch>
            <a:fillRect/>
          </a:stretch>
        </p:blipFill>
        <p:spPr>
          <a:xfrm>
            <a:off x="1471559" y="1671296"/>
            <a:ext cx="9312328" cy="5050754"/>
          </a:xfrm>
          <a:prstGeom prst="rect">
            <a:avLst/>
          </a:prstGeom>
        </p:spPr>
      </p:pic>
    </p:spTree>
    <p:extLst>
      <p:ext uri="{BB962C8B-B14F-4D97-AF65-F5344CB8AC3E}">
        <p14:creationId xmlns:p14="http://schemas.microsoft.com/office/powerpoint/2010/main" val="35937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GB" dirty="0"/>
              <a:t>2021 brought a dramatic acceleration in financial institution climate announcements – particularly net zero targets, but more details are needed</a:t>
            </a:r>
          </a:p>
        </p:txBody>
      </p:sp>
      <p:pic>
        <p:nvPicPr>
          <p:cNvPr id="3" name="Picture 2" descr="Chart&#10;&#10;Description automatically generated">
            <a:extLst>
              <a:ext uri="{FF2B5EF4-FFF2-40B4-BE49-F238E27FC236}">
                <a16:creationId xmlns:a16="http://schemas.microsoft.com/office/drawing/2014/main" id="{A4BD878B-EED2-4C00-8F34-756AC3C7800E}"/>
              </a:ext>
            </a:extLst>
          </p:cNvPr>
          <p:cNvPicPr>
            <a:picLocks noChangeAspect="1"/>
          </p:cNvPicPr>
          <p:nvPr/>
        </p:nvPicPr>
        <p:blipFill rotWithShape="1">
          <a:blip r:embed="rId3"/>
          <a:srcRect t="9825"/>
          <a:stretch/>
        </p:blipFill>
        <p:spPr>
          <a:xfrm>
            <a:off x="1294406" y="2300067"/>
            <a:ext cx="9603188" cy="4571405"/>
          </a:xfrm>
          <a:prstGeom prst="rect">
            <a:avLst/>
          </a:prstGeom>
        </p:spPr>
      </p:pic>
      <p:sp>
        <p:nvSpPr>
          <p:cNvPr id="5" name="TextBox 4">
            <a:extLst>
              <a:ext uri="{FF2B5EF4-FFF2-40B4-BE49-F238E27FC236}">
                <a16:creationId xmlns:a16="http://schemas.microsoft.com/office/drawing/2014/main" id="{8C1EA5F6-6D53-4BF8-A2EA-417182271916}"/>
              </a:ext>
            </a:extLst>
          </p:cNvPr>
          <p:cNvSpPr txBox="1"/>
          <p:nvPr/>
        </p:nvSpPr>
        <p:spPr>
          <a:xfrm>
            <a:off x="3047414" y="3251368"/>
            <a:ext cx="6094826" cy="369332"/>
          </a:xfrm>
          <a:prstGeom prst="rect">
            <a:avLst/>
          </a:prstGeom>
          <a:noFill/>
        </p:spPr>
        <p:txBody>
          <a:bodyPr wrap="square">
            <a:spAutoFit/>
          </a:bodyPr>
          <a:lstStyle/>
          <a:p>
            <a:r>
              <a:rPr lang="en-US" b="0" i="0" dirty="0">
                <a:solidFill>
                  <a:srgbClr val="FFFFFF"/>
                </a:solidFill>
                <a:effectLst/>
                <a:latin typeface="Segoe UI" panose="020B0502040204020203" pitchFamily="34" charset="0"/>
              </a:rPr>
              <a:t>Financial Institution Commitments By Year</a:t>
            </a:r>
            <a:endParaRPr lang="en-US" dirty="0"/>
          </a:p>
        </p:txBody>
      </p:sp>
      <p:sp>
        <p:nvSpPr>
          <p:cNvPr id="6" name="TextBox 5">
            <a:extLst>
              <a:ext uri="{FF2B5EF4-FFF2-40B4-BE49-F238E27FC236}">
                <a16:creationId xmlns:a16="http://schemas.microsoft.com/office/drawing/2014/main" id="{4877962C-E1F2-4669-B02D-F9EE8D32A0DC}"/>
              </a:ext>
            </a:extLst>
          </p:cNvPr>
          <p:cNvSpPr txBox="1"/>
          <p:nvPr/>
        </p:nvSpPr>
        <p:spPr>
          <a:xfrm>
            <a:off x="1639168" y="2015374"/>
            <a:ext cx="6143217" cy="284693"/>
          </a:xfrm>
          <a:prstGeom prst="rect">
            <a:avLst/>
          </a:prstGeom>
          <a:noFill/>
        </p:spPr>
        <p:txBody>
          <a:bodyPr wrap="square" rtlCol="0">
            <a:spAutoFit/>
          </a:bodyPr>
          <a:lstStyle/>
          <a:p>
            <a:r>
              <a:rPr lang="en-US" sz="1250" b="1" dirty="0">
                <a:solidFill>
                  <a:schemeClr val="tx1">
                    <a:lumMod val="65000"/>
                    <a:lumOff val="35000"/>
                  </a:schemeClr>
                </a:solidFill>
              </a:rPr>
              <a:t>Financial Institution Commitments By Year</a:t>
            </a:r>
          </a:p>
        </p:txBody>
      </p:sp>
    </p:spTree>
    <p:extLst>
      <p:ext uri="{BB962C8B-B14F-4D97-AF65-F5344CB8AC3E}">
        <p14:creationId xmlns:p14="http://schemas.microsoft.com/office/powerpoint/2010/main" val="1599887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7">
            <a:extLst>
              <a:ext uri="{FF2B5EF4-FFF2-40B4-BE49-F238E27FC236}">
                <a16:creationId xmlns:a16="http://schemas.microsoft.com/office/drawing/2014/main" id="{44F32F41-9C17-6F4A-A607-71615660E8AA}"/>
              </a:ext>
            </a:extLst>
          </p:cNvPr>
          <p:cNvSpPr>
            <a:spLocks noGrp="1"/>
          </p:cNvSpPr>
          <p:nvPr>
            <p:ph type="body" sz="quarter" idx="11"/>
          </p:nvPr>
        </p:nvSpPr>
        <p:spPr>
          <a:xfrm>
            <a:off x="5860389" y="2271069"/>
            <a:ext cx="6026811" cy="2823234"/>
          </a:xfrm>
        </p:spPr>
        <p:txBody>
          <a:bodyPr lIns="36000" tIns="72000"/>
          <a:lstStyle/>
          <a:p>
            <a:r>
              <a:rPr lang="en-US" sz="2200" dirty="0">
                <a:solidFill>
                  <a:srgbClr val="393A39"/>
                </a:solidFill>
              </a:rPr>
              <a:t>The most comprehensive assessment of climate finance flows</a:t>
            </a:r>
          </a:p>
          <a:p>
            <a:endParaRPr lang="en-US" sz="2200" dirty="0">
              <a:solidFill>
                <a:srgbClr val="393A39"/>
              </a:solidFill>
            </a:endParaRPr>
          </a:p>
          <a:p>
            <a:r>
              <a:rPr lang="en-GB" sz="2200" dirty="0">
                <a:solidFill>
                  <a:srgbClr val="393A39"/>
                </a:solidFill>
              </a:rPr>
              <a:t>Informs policy makers and investment leaders </a:t>
            </a:r>
            <a:r>
              <a:rPr lang="en-GB" dirty="0"/>
              <a:t>including </a:t>
            </a:r>
            <a:r>
              <a:rPr lang="en-GB" sz="2200" dirty="0">
                <a:solidFill>
                  <a:srgbClr val="393A39"/>
                </a:solidFill>
              </a:rPr>
              <a:t>UNFCCC, IPCC, G7 and others</a:t>
            </a:r>
          </a:p>
          <a:p>
            <a:endParaRPr lang="en-GB" dirty="0"/>
          </a:p>
          <a:p>
            <a:r>
              <a:rPr lang="en-GB" dirty="0"/>
              <a:t>This edition closes a decade of climate finance tracking</a:t>
            </a:r>
            <a:endParaRPr lang="en-GB" sz="2200" dirty="0">
              <a:solidFill>
                <a:srgbClr val="393A39"/>
              </a:solidFill>
            </a:endParaRPr>
          </a:p>
          <a:p>
            <a:endParaRPr lang="en-US" dirty="0"/>
          </a:p>
        </p:txBody>
      </p:sp>
      <p:sp>
        <p:nvSpPr>
          <p:cNvPr id="21" name="Text Placeholder 15">
            <a:extLst>
              <a:ext uri="{FF2B5EF4-FFF2-40B4-BE49-F238E27FC236}">
                <a16:creationId xmlns:a16="http://schemas.microsoft.com/office/drawing/2014/main" id="{5F0FF382-4A79-5448-93A5-E10ED27BC707}"/>
              </a:ext>
            </a:extLst>
          </p:cNvPr>
          <p:cNvSpPr>
            <a:spLocks noGrp="1"/>
          </p:cNvSpPr>
          <p:nvPr>
            <p:ph type="body" sz="quarter" idx="13"/>
          </p:nvPr>
        </p:nvSpPr>
        <p:spPr>
          <a:xfrm>
            <a:off x="5860389" y="1257293"/>
            <a:ext cx="4480560" cy="954087"/>
          </a:xfrm>
        </p:spPr>
        <p:txBody>
          <a:bodyPr lIns="36000" tIns="72000"/>
          <a:lstStyle/>
          <a:p>
            <a:pPr marL="0" indent="0">
              <a:buNone/>
            </a:pPr>
            <a:r>
              <a:rPr lang="en-US" dirty="0">
                <a:solidFill>
                  <a:srgbClr val="B53C36"/>
                </a:solidFill>
              </a:rPr>
              <a:t>CPI flagship report</a:t>
            </a:r>
            <a:endParaRPr lang="en-US" sz="2500" b="1" dirty="0">
              <a:solidFill>
                <a:srgbClr val="B53C36"/>
              </a:solidFill>
            </a:endParaRPr>
          </a:p>
        </p:txBody>
      </p:sp>
      <p:pic>
        <p:nvPicPr>
          <p:cNvPr id="9" name="Picture 8">
            <a:extLst>
              <a:ext uri="{FF2B5EF4-FFF2-40B4-BE49-F238E27FC236}">
                <a16:creationId xmlns:a16="http://schemas.microsoft.com/office/drawing/2014/main" id="{55528D4A-C453-478C-92AA-E6D399CB1805}"/>
              </a:ext>
            </a:extLst>
          </p:cNvPr>
          <p:cNvPicPr>
            <a:picLocks noChangeAspect="1"/>
          </p:cNvPicPr>
          <p:nvPr/>
        </p:nvPicPr>
        <p:blipFill>
          <a:blip r:embed="rId3"/>
          <a:stretch>
            <a:fillRect/>
          </a:stretch>
        </p:blipFill>
        <p:spPr>
          <a:xfrm>
            <a:off x="2324054" y="828676"/>
            <a:ext cx="2922520" cy="5619750"/>
          </a:xfrm>
          <a:prstGeom prst="rect">
            <a:avLst/>
          </a:prstGeom>
        </p:spPr>
      </p:pic>
    </p:spTree>
    <p:extLst>
      <p:ext uri="{BB962C8B-B14F-4D97-AF65-F5344CB8AC3E}">
        <p14:creationId xmlns:p14="http://schemas.microsoft.com/office/powerpoint/2010/main" val="53654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GB" dirty="0"/>
              <a:t>Financial institutions are raising ambition in climate investment goals, but lack specificity</a:t>
            </a:r>
          </a:p>
        </p:txBody>
      </p:sp>
      <p:sp>
        <p:nvSpPr>
          <p:cNvPr id="8" name="Rectangle 1">
            <a:extLst>
              <a:ext uri="{FF2B5EF4-FFF2-40B4-BE49-F238E27FC236}">
                <a16:creationId xmlns:a16="http://schemas.microsoft.com/office/drawing/2014/main" id="{CAF69E47-7AA0-4A13-AA70-732EA0C6CF66}"/>
              </a:ext>
            </a:extLst>
          </p:cNvPr>
          <p:cNvSpPr>
            <a:spLocks noChangeArrowheads="1"/>
          </p:cNvSpPr>
          <p:nvPr/>
        </p:nvSpPr>
        <p:spPr bwMode="auto">
          <a:xfrm>
            <a:off x="3178175" y="2978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Chart&#10;&#10;Description automatically generated">
            <a:extLst>
              <a:ext uri="{FF2B5EF4-FFF2-40B4-BE49-F238E27FC236}">
                <a16:creationId xmlns:a16="http://schemas.microsoft.com/office/drawing/2014/main" id="{FEFA0A30-D717-4A13-AE8B-DC336387DE0D}"/>
              </a:ext>
            </a:extLst>
          </p:cNvPr>
          <p:cNvPicPr>
            <a:picLocks noChangeAspect="1"/>
          </p:cNvPicPr>
          <p:nvPr/>
        </p:nvPicPr>
        <p:blipFill>
          <a:blip r:embed="rId3"/>
          <a:stretch>
            <a:fillRect/>
          </a:stretch>
        </p:blipFill>
        <p:spPr>
          <a:xfrm>
            <a:off x="2507189" y="1886051"/>
            <a:ext cx="7177622" cy="4864049"/>
          </a:xfrm>
          <a:prstGeom prst="rect">
            <a:avLst/>
          </a:prstGeom>
        </p:spPr>
      </p:pic>
      <p:sp>
        <p:nvSpPr>
          <p:cNvPr id="5" name="TextBox 4">
            <a:extLst>
              <a:ext uri="{FF2B5EF4-FFF2-40B4-BE49-F238E27FC236}">
                <a16:creationId xmlns:a16="http://schemas.microsoft.com/office/drawing/2014/main" id="{C8E26B38-8530-46E8-AEC2-10A841B2CBE5}"/>
              </a:ext>
            </a:extLst>
          </p:cNvPr>
          <p:cNvSpPr txBox="1"/>
          <p:nvPr/>
        </p:nvSpPr>
        <p:spPr>
          <a:xfrm>
            <a:off x="2708313" y="1577655"/>
            <a:ext cx="6667804" cy="284693"/>
          </a:xfrm>
          <a:prstGeom prst="rect">
            <a:avLst/>
          </a:prstGeom>
          <a:noFill/>
        </p:spPr>
        <p:txBody>
          <a:bodyPr wrap="square" rtlCol="0">
            <a:spAutoFit/>
          </a:bodyPr>
          <a:lstStyle/>
          <a:p>
            <a:r>
              <a:rPr lang="en-US" sz="1250" b="1" dirty="0">
                <a:solidFill>
                  <a:schemeClr val="tx1">
                    <a:lumMod val="65000"/>
                    <a:lumOff val="35000"/>
                  </a:schemeClr>
                </a:solidFill>
              </a:rPr>
              <a:t>Cumulative climate-earmarked investment commitments assuming linear progress</a:t>
            </a:r>
          </a:p>
        </p:txBody>
      </p:sp>
    </p:spTree>
    <p:extLst>
      <p:ext uri="{BB962C8B-B14F-4D97-AF65-F5344CB8AC3E}">
        <p14:creationId xmlns:p14="http://schemas.microsoft.com/office/powerpoint/2010/main" val="384739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GB" dirty="0"/>
              <a:t>Exclusion and divestment policies are aimed at coal, and vary in their scope and stringency</a:t>
            </a:r>
          </a:p>
        </p:txBody>
      </p:sp>
      <p:sp>
        <p:nvSpPr>
          <p:cNvPr id="8" name="Rectangle 1">
            <a:extLst>
              <a:ext uri="{FF2B5EF4-FFF2-40B4-BE49-F238E27FC236}">
                <a16:creationId xmlns:a16="http://schemas.microsoft.com/office/drawing/2014/main" id="{CAF69E47-7AA0-4A13-AA70-732EA0C6CF66}"/>
              </a:ext>
            </a:extLst>
          </p:cNvPr>
          <p:cNvSpPr>
            <a:spLocks noChangeArrowheads="1"/>
          </p:cNvSpPr>
          <p:nvPr/>
        </p:nvSpPr>
        <p:spPr bwMode="auto">
          <a:xfrm>
            <a:off x="3178175" y="2978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Chart, treemap chart&#10;&#10;Description automatically generated">
            <a:extLst>
              <a:ext uri="{FF2B5EF4-FFF2-40B4-BE49-F238E27FC236}">
                <a16:creationId xmlns:a16="http://schemas.microsoft.com/office/drawing/2014/main" id="{AD005D74-FD75-4510-B12D-A49594A241AA}"/>
              </a:ext>
            </a:extLst>
          </p:cNvPr>
          <p:cNvPicPr>
            <a:picLocks noChangeAspect="1"/>
          </p:cNvPicPr>
          <p:nvPr/>
        </p:nvPicPr>
        <p:blipFill rotWithShape="1">
          <a:blip r:embed="rId3"/>
          <a:srcRect r="38072"/>
          <a:stretch/>
        </p:blipFill>
        <p:spPr>
          <a:xfrm>
            <a:off x="2312536" y="1786603"/>
            <a:ext cx="4877182" cy="4960929"/>
          </a:xfrm>
          <a:prstGeom prst="rect">
            <a:avLst/>
          </a:prstGeom>
        </p:spPr>
      </p:pic>
      <p:pic>
        <p:nvPicPr>
          <p:cNvPr id="5" name="Picture 4" descr="Chart, treemap chart&#10;&#10;Description automatically generated">
            <a:extLst>
              <a:ext uri="{FF2B5EF4-FFF2-40B4-BE49-F238E27FC236}">
                <a16:creationId xmlns:a16="http://schemas.microsoft.com/office/drawing/2014/main" id="{746E1D77-CB25-4987-B1F3-E8D1EA4AB70B}"/>
              </a:ext>
            </a:extLst>
          </p:cNvPr>
          <p:cNvPicPr>
            <a:picLocks noChangeAspect="1"/>
          </p:cNvPicPr>
          <p:nvPr/>
        </p:nvPicPr>
        <p:blipFill rotWithShape="1">
          <a:blip r:embed="rId3"/>
          <a:srcRect l="61928"/>
          <a:stretch/>
        </p:blipFill>
        <p:spPr>
          <a:xfrm>
            <a:off x="7891975" y="1786602"/>
            <a:ext cx="2998377" cy="4960929"/>
          </a:xfrm>
          <a:prstGeom prst="rect">
            <a:avLst/>
          </a:prstGeom>
        </p:spPr>
      </p:pic>
      <p:sp>
        <p:nvSpPr>
          <p:cNvPr id="9" name="TextBox 8">
            <a:extLst>
              <a:ext uri="{FF2B5EF4-FFF2-40B4-BE49-F238E27FC236}">
                <a16:creationId xmlns:a16="http://schemas.microsoft.com/office/drawing/2014/main" id="{090CD10E-2F46-4F35-A067-B017353366F4}"/>
              </a:ext>
            </a:extLst>
          </p:cNvPr>
          <p:cNvSpPr txBox="1"/>
          <p:nvPr/>
        </p:nvSpPr>
        <p:spPr>
          <a:xfrm>
            <a:off x="2519461" y="1620047"/>
            <a:ext cx="6143217" cy="284693"/>
          </a:xfrm>
          <a:prstGeom prst="rect">
            <a:avLst/>
          </a:prstGeom>
          <a:noFill/>
        </p:spPr>
        <p:txBody>
          <a:bodyPr wrap="square" rtlCol="0">
            <a:spAutoFit/>
          </a:bodyPr>
          <a:lstStyle/>
          <a:p>
            <a:r>
              <a:rPr lang="en-US" sz="1250" b="1" dirty="0">
                <a:solidFill>
                  <a:schemeClr val="tx1">
                    <a:lumMod val="65000"/>
                    <a:lumOff val="35000"/>
                  </a:schemeClr>
                </a:solidFill>
              </a:rPr>
              <a:t>Fossil fuel exclusion and divestment announcements</a:t>
            </a:r>
          </a:p>
        </p:txBody>
      </p:sp>
    </p:spTree>
    <p:extLst>
      <p:ext uri="{BB962C8B-B14F-4D97-AF65-F5344CB8AC3E}">
        <p14:creationId xmlns:p14="http://schemas.microsoft.com/office/powerpoint/2010/main" val="136149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GB" dirty="0"/>
              <a:t>Recommendations</a:t>
            </a:r>
          </a:p>
        </p:txBody>
      </p:sp>
      <p:sp>
        <p:nvSpPr>
          <p:cNvPr id="8" name="Rectangle 1">
            <a:extLst>
              <a:ext uri="{FF2B5EF4-FFF2-40B4-BE49-F238E27FC236}">
                <a16:creationId xmlns:a16="http://schemas.microsoft.com/office/drawing/2014/main" id="{CAF69E47-7AA0-4A13-AA70-732EA0C6CF66}"/>
              </a:ext>
            </a:extLst>
          </p:cNvPr>
          <p:cNvSpPr>
            <a:spLocks noChangeArrowheads="1"/>
          </p:cNvSpPr>
          <p:nvPr/>
        </p:nvSpPr>
        <p:spPr bwMode="auto">
          <a:xfrm>
            <a:off x="3178175" y="2978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Placeholder 1">
            <a:extLst>
              <a:ext uri="{FF2B5EF4-FFF2-40B4-BE49-F238E27FC236}">
                <a16:creationId xmlns:a16="http://schemas.microsoft.com/office/drawing/2014/main" id="{049EDFF9-EDE8-43A0-B459-92538B450D9C}"/>
              </a:ext>
            </a:extLst>
          </p:cNvPr>
          <p:cNvSpPr txBox="1">
            <a:spLocks/>
          </p:cNvSpPr>
          <p:nvPr/>
        </p:nvSpPr>
        <p:spPr>
          <a:xfrm>
            <a:off x="1408113" y="1356209"/>
            <a:ext cx="9718675" cy="5277715"/>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404040"/>
                </a:solidFill>
                <a:latin typeface="+mn-lt"/>
                <a:ea typeface="+mn-ea"/>
                <a:cs typeface="Cronos Pro"/>
              </a:defRPr>
            </a:lvl1pPr>
            <a:lvl2pPr marL="742950" indent="-285750" algn="l" defTabSz="457200" rtl="0" eaLnBrk="1" latinLnBrk="0" hangingPunct="1">
              <a:spcBef>
                <a:spcPct val="20000"/>
              </a:spcBef>
              <a:buFont typeface="Arial"/>
              <a:buChar char="–"/>
              <a:defRPr sz="28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2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2" indent="-457200">
              <a:lnSpc>
                <a:spcPct val="107000"/>
              </a:lnSpc>
              <a:buFont typeface="Arial"/>
              <a:buAutoNum type="arabicPeriod"/>
            </a:pPr>
            <a:r>
              <a:rPr lang="en-GB" sz="2000" b="1" dirty="0">
                <a:solidFill>
                  <a:schemeClr val="tx1"/>
                </a:solidFill>
                <a:ea typeface="Calibri" panose="020F0502020204030204" pitchFamily="34" charset="0"/>
                <a:cs typeface="Times New Roman" panose="02020603050405020304" pitchFamily="18" charset="0"/>
              </a:rPr>
              <a:t>Provide more details and standardized reporting on current commitments</a:t>
            </a:r>
            <a:r>
              <a:rPr lang="en-GB" sz="2000" dirty="0">
                <a:solidFill>
                  <a:schemeClr val="tx1"/>
                </a:solidFill>
                <a:ea typeface="Calibri" panose="020F0502020204030204" pitchFamily="34" charset="0"/>
                <a:cs typeface="Times New Roman" panose="02020603050405020304" pitchFamily="18" charset="0"/>
              </a:rPr>
              <a:t> </a:t>
            </a:r>
            <a:r>
              <a:rPr lang="en-GB" sz="2000" b="1" dirty="0">
                <a:solidFill>
                  <a:schemeClr val="tx1"/>
                </a:solidFill>
                <a:ea typeface="Calibri" panose="020F0502020204030204" pitchFamily="34" charset="0"/>
                <a:cs typeface="Times New Roman" panose="02020603050405020304" pitchFamily="18" charset="0"/>
              </a:rPr>
              <a:t>consistent with requirements of joining net zero alliances.</a:t>
            </a:r>
          </a:p>
          <a:p>
            <a:pPr marL="0" lvl="2" indent="0">
              <a:lnSpc>
                <a:spcPct val="107000"/>
              </a:lnSpc>
              <a:buNone/>
            </a:pPr>
            <a:endParaRPr lang="en-GB" sz="2000" b="1" dirty="0">
              <a:solidFill>
                <a:schemeClr val="tx1"/>
              </a:solidFill>
              <a:ea typeface="Calibri" panose="020F0502020204030204" pitchFamily="34" charset="0"/>
              <a:cs typeface="Times New Roman" panose="02020603050405020304" pitchFamily="18" charset="0"/>
            </a:endParaRPr>
          </a:p>
          <a:p>
            <a:pPr marL="457200" lvl="2" indent="-457200">
              <a:lnSpc>
                <a:spcPct val="107000"/>
              </a:lnSpc>
              <a:buFont typeface="+mj-lt"/>
              <a:buAutoNum type="arabicPeriod" startAt="2"/>
            </a:pPr>
            <a:r>
              <a:rPr lang="en-GB" sz="2000" b="1" dirty="0">
                <a:solidFill>
                  <a:schemeClr val="tx1"/>
                </a:solidFill>
                <a:ea typeface="Calibri" panose="020F0502020204030204" pitchFamily="34" charset="0"/>
                <a:cs typeface="Times New Roman" panose="02020603050405020304" pitchFamily="18" charset="0"/>
              </a:rPr>
              <a:t>Increase ambition in top-level goals.</a:t>
            </a:r>
          </a:p>
          <a:p>
            <a:pPr marL="0" lvl="2" indent="0">
              <a:lnSpc>
                <a:spcPct val="107000"/>
              </a:lnSpc>
              <a:buNone/>
            </a:pPr>
            <a:endParaRPr lang="en-GB" sz="2000" b="1" dirty="0">
              <a:solidFill>
                <a:schemeClr val="tx1"/>
              </a:solidFill>
              <a:ea typeface="Calibri" panose="020F0502020204030204" pitchFamily="34" charset="0"/>
              <a:cs typeface="Times New Roman" panose="02020603050405020304" pitchFamily="18" charset="0"/>
            </a:endParaRPr>
          </a:p>
          <a:p>
            <a:pPr marL="457200" lvl="2" indent="-457200">
              <a:lnSpc>
                <a:spcPct val="107000"/>
              </a:lnSpc>
              <a:buFont typeface="+mj-lt"/>
              <a:buAutoNum type="arabicPeriod" startAt="3"/>
            </a:pPr>
            <a:r>
              <a:rPr lang="en-GB" sz="2000" b="1" dirty="0">
                <a:solidFill>
                  <a:schemeClr val="tx1"/>
                </a:solidFill>
                <a:ea typeface="Calibri" panose="020F0502020204030204" pitchFamily="34" charset="0"/>
                <a:cs typeface="Times New Roman" panose="02020603050405020304" pitchFamily="18" charset="0"/>
              </a:rPr>
              <a:t>Bring in financial institutions which have not yet made ambitious climate commitments.</a:t>
            </a:r>
          </a:p>
          <a:p>
            <a:pPr marL="0" lvl="2" indent="0">
              <a:lnSpc>
                <a:spcPct val="107000"/>
              </a:lnSpc>
              <a:buNone/>
            </a:pPr>
            <a:endParaRPr lang="en-GB" sz="2000" b="1" dirty="0">
              <a:solidFill>
                <a:schemeClr val="tx1"/>
              </a:solidFill>
              <a:ea typeface="Calibri" panose="020F0502020204030204" pitchFamily="34" charset="0"/>
              <a:cs typeface="Times New Roman" panose="02020603050405020304" pitchFamily="18" charset="0"/>
            </a:endParaRPr>
          </a:p>
          <a:p>
            <a:pPr marL="457200" lvl="2" indent="-457200">
              <a:lnSpc>
                <a:spcPct val="107000"/>
              </a:lnSpc>
              <a:buFont typeface="+mj-lt"/>
              <a:buAutoNum type="arabicPeriod" startAt="4"/>
            </a:pPr>
            <a:r>
              <a:rPr lang="en-GB" sz="2000" b="1" dirty="0">
                <a:solidFill>
                  <a:schemeClr val="tx1"/>
                </a:solidFill>
                <a:ea typeface="Calibri" panose="020F0502020204030204" pitchFamily="34" charset="0"/>
                <a:cs typeface="Times New Roman" panose="02020603050405020304" pitchFamily="18" charset="0"/>
              </a:rPr>
              <a:t>Work with policymakers to support policies that will make achieving net zero goals easier for financial institutions and portfolio companies.</a:t>
            </a:r>
            <a:endParaRPr lang="en-GB" sz="2000" dirty="0">
              <a:solidFill>
                <a:schemeClr val="tx1"/>
              </a:solidFill>
              <a:ea typeface="Calibri" panose="020F0502020204030204" pitchFamily="34" charset="0"/>
              <a:cs typeface="Times New Roman" panose="02020603050405020304" pitchFamily="18" charset="0"/>
            </a:endParaRPr>
          </a:p>
          <a:p>
            <a:pPr lvl="1">
              <a:lnSpc>
                <a:spcPct val="114000"/>
              </a:lnSpc>
              <a:spcBef>
                <a:spcPts val="0"/>
              </a:spcBef>
              <a:spcAft>
                <a:spcPts val="1200"/>
              </a:spcAft>
            </a:pPr>
            <a:endParaRPr lang="en-US" sz="2000" dirty="0">
              <a:solidFill>
                <a:schemeClr val="tx1"/>
              </a:solidFill>
            </a:endParaRPr>
          </a:p>
          <a:p>
            <a:endParaRPr lang="en-US" sz="2000" dirty="0"/>
          </a:p>
        </p:txBody>
      </p:sp>
    </p:spTree>
    <p:extLst>
      <p:ext uri="{BB962C8B-B14F-4D97-AF65-F5344CB8AC3E}">
        <p14:creationId xmlns:p14="http://schemas.microsoft.com/office/powerpoint/2010/main" val="977150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26A18F-9C67-473C-B5CA-E5463E3674AA}"/>
              </a:ext>
            </a:extLst>
          </p:cNvPr>
          <p:cNvSpPr>
            <a:spLocks noGrp="1"/>
          </p:cNvSpPr>
          <p:nvPr>
            <p:ph type="body" sz="quarter" idx="11"/>
          </p:nvPr>
        </p:nvSpPr>
        <p:spPr/>
        <p:txBody>
          <a:bodyPr/>
          <a:lstStyle/>
          <a:p>
            <a:r>
              <a:rPr lang="en-US" dirty="0"/>
              <a:t>Mitigation Finance</a:t>
            </a:r>
            <a:endParaRPr lang="en-GB" dirty="0"/>
          </a:p>
        </p:txBody>
      </p:sp>
    </p:spTree>
    <p:extLst>
      <p:ext uri="{BB962C8B-B14F-4D97-AF65-F5344CB8AC3E}">
        <p14:creationId xmlns:p14="http://schemas.microsoft.com/office/powerpoint/2010/main" val="2943469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AEEDB2DF-E088-48CA-94BA-1980BCF89C0C}"/>
              </a:ext>
            </a:extLst>
          </p:cNvPr>
          <p:cNvSpPr>
            <a:spLocks noGrp="1"/>
          </p:cNvSpPr>
          <p:nvPr>
            <p:ph type="body" sz="quarter" idx="14"/>
          </p:nvPr>
        </p:nvSpPr>
        <p:spPr>
          <a:xfrm>
            <a:off x="1408113" y="557164"/>
            <a:ext cx="10122248" cy="1121324"/>
          </a:xfrm>
        </p:spPr>
        <p:txBody>
          <a:bodyPr/>
          <a:lstStyle/>
          <a:p>
            <a:r>
              <a:rPr lang="en-US" dirty="0"/>
              <a:t>Renewable energy remains the largest mitigation sector, with solar PV and wind attracting over 91% of investments</a:t>
            </a:r>
            <a:endParaRPr lang="en-GB" dirty="0"/>
          </a:p>
        </p:txBody>
      </p:sp>
      <p:sp>
        <p:nvSpPr>
          <p:cNvPr id="45" name="TextBox 44">
            <a:extLst>
              <a:ext uri="{FF2B5EF4-FFF2-40B4-BE49-F238E27FC236}">
                <a16:creationId xmlns:a16="http://schemas.microsoft.com/office/drawing/2014/main" id="{A51994FB-C781-4D01-8436-2BDD200BB7B7}"/>
              </a:ext>
            </a:extLst>
          </p:cNvPr>
          <p:cNvSpPr txBox="1"/>
          <p:nvPr/>
        </p:nvSpPr>
        <p:spPr>
          <a:xfrm>
            <a:off x="8521893" y="89813"/>
            <a:ext cx="3222184" cy="246221"/>
          </a:xfrm>
          <a:prstGeom prst="rect">
            <a:avLst/>
          </a:prstGeom>
          <a:noFill/>
        </p:spPr>
        <p:txBody>
          <a:bodyPr wrap="square" rtlCol="0">
            <a:spAutoFit/>
          </a:bodyPr>
          <a:lstStyle/>
          <a:p>
            <a:r>
              <a:rPr lang="en-GB" sz="1000" dirty="0"/>
              <a:t>Sectors      Energy supply: Renewable energy</a:t>
            </a:r>
            <a:endParaRPr lang="en-GB" sz="1000" b="0" i="0" u="none" dirty="0"/>
          </a:p>
        </p:txBody>
      </p:sp>
      <p:cxnSp>
        <p:nvCxnSpPr>
          <p:cNvPr id="46" name="Straight Connector 45">
            <a:extLst>
              <a:ext uri="{FF2B5EF4-FFF2-40B4-BE49-F238E27FC236}">
                <a16:creationId xmlns:a16="http://schemas.microsoft.com/office/drawing/2014/main" id="{074F268C-2C41-4A6F-B6E6-E399EC1DA115}"/>
              </a:ext>
            </a:extLst>
          </p:cNvPr>
          <p:cNvCxnSpPr>
            <a:cxnSpLocks/>
          </p:cNvCxnSpPr>
          <p:nvPr/>
        </p:nvCxnSpPr>
        <p:spPr>
          <a:xfrm>
            <a:off x="11412085"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CAF6CAC-E9AC-4D5C-BDE2-16C6A89B6EC0}"/>
              </a:ext>
            </a:extLst>
          </p:cNvPr>
          <p:cNvCxnSpPr>
            <a:cxnSpLocks/>
          </p:cNvCxnSpPr>
          <p:nvPr/>
        </p:nvCxnSpPr>
        <p:spPr>
          <a:xfrm>
            <a:off x="8476924"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33D33BF-34C6-4BA2-A860-873FF0E8FA57}"/>
              </a:ext>
            </a:extLst>
          </p:cNvPr>
          <p:cNvCxnSpPr>
            <a:cxnSpLocks/>
          </p:cNvCxnSpPr>
          <p:nvPr/>
        </p:nvCxnSpPr>
        <p:spPr>
          <a:xfrm>
            <a:off x="9171143" y="7278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AC17C95E-752D-4876-BECC-10545214F2FB}"/>
              </a:ext>
            </a:extLst>
          </p:cNvPr>
          <p:cNvPicPr>
            <a:picLocks noChangeAspect="1"/>
          </p:cNvPicPr>
          <p:nvPr/>
        </p:nvPicPr>
        <p:blipFill>
          <a:blip r:embed="rId3"/>
          <a:srcRect/>
          <a:stretch/>
        </p:blipFill>
        <p:spPr>
          <a:xfrm>
            <a:off x="1369619" y="1962924"/>
            <a:ext cx="10160742" cy="3995161"/>
          </a:xfrm>
          <a:prstGeom prst="rect">
            <a:avLst/>
          </a:prstGeom>
        </p:spPr>
      </p:pic>
      <p:sp>
        <p:nvSpPr>
          <p:cNvPr id="8" name="Text Placeholder 2">
            <a:extLst>
              <a:ext uri="{FF2B5EF4-FFF2-40B4-BE49-F238E27FC236}">
                <a16:creationId xmlns:a16="http://schemas.microsoft.com/office/drawing/2014/main" id="{65DD2DB5-BF03-4063-8D0B-B38CBC8BE3C0}"/>
              </a:ext>
            </a:extLst>
          </p:cNvPr>
          <p:cNvSpPr txBox="1">
            <a:spLocks/>
          </p:cNvSpPr>
          <p:nvPr/>
        </p:nvSpPr>
        <p:spPr>
          <a:xfrm>
            <a:off x="1387011" y="1558972"/>
            <a:ext cx="9097962" cy="305415"/>
          </a:xfrm>
          <a:prstGeom prst="rect">
            <a:avLst/>
          </a:prstGeom>
        </p:spPr>
        <p:txBody>
          <a:bodyPr>
            <a:noAutofit/>
          </a:bodyPr>
          <a:lstStyle>
            <a:lvl1pPr marL="285750" indent="-285750" algn="l" defTabSz="457200" rtl="0" eaLnBrk="1" latinLnBrk="0" hangingPunct="1">
              <a:spcBef>
                <a:spcPct val="20000"/>
              </a:spcBef>
              <a:buFont typeface="Arial" panose="020B0604020202020204" pitchFamily="34" charset="0"/>
              <a:buChar char="•"/>
              <a:defRPr sz="1800" b="0" i="0" kern="1200">
                <a:solidFill>
                  <a:srgbClr val="393A39"/>
                </a:solidFill>
                <a:latin typeface="+mn-lt"/>
                <a:ea typeface="+mn-ea"/>
                <a:cs typeface="Cronos Pro"/>
              </a:defRPr>
            </a:lvl1pPr>
            <a:lvl2pPr marL="742950" indent="-285750" algn="l" defTabSz="457200" rtl="0" eaLnBrk="1" latinLnBrk="0" hangingPunct="1">
              <a:spcBef>
                <a:spcPct val="20000"/>
              </a:spcBef>
              <a:buFont typeface="Arial" panose="020B0604020202020204" pitchFamily="34" charset="0"/>
              <a:buChar char="•"/>
              <a:defRPr sz="16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1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50" b="1" dirty="0">
                <a:solidFill>
                  <a:schemeClr val="tx1">
                    <a:lumMod val="65000"/>
                    <a:lumOff val="35000"/>
                  </a:schemeClr>
                </a:solidFill>
                <a:cs typeface="+mn-cs"/>
              </a:rPr>
              <a:t>Renewable energy investments by sector as a share of mitigation finance (USD bn, 2019/2020 average)</a:t>
            </a:r>
          </a:p>
          <a:p>
            <a:pPr algn="just"/>
            <a:endParaRPr lang="en-US" sz="1400" dirty="0"/>
          </a:p>
        </p:txBody>
      </p:sp>
    </p:spTree>
    <p:extLst>
      <p:ext uri="{BB962C8B-B14F-4D97-AF65-F5344CB8AC3E}">
        <p14:creationId xmlns:p14="http://schemas.microsoft.com/office/powerpoint/2010/main" val="1241385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CB23D5-8476-4BED-ACDE-843C7167EC7E}"/>
              </a:ext>
            </a:extLst>
          </p:cNvPr>
          <p:cNvSpPr>
            <a:spLocks noGrp="1"/>
          </p:cNvSpPr>
          <p:nvPr>
            <p:ph type="body" sz="quarter" idx="14"/>
          </p:nvPr>
        </p:nvSpPr>
        <p:spPr>
          <a:xfrm>
            <a:off x="1408113" y="557164"/>
            <a:ext cx="10122248" cy="1121324"/>
          </a:xfrm>
        </p:spPr>
        <p:txBody>
          <a:bodyPr/>
          <a:lstStyle/>
          <a:p>
            <a:r>
              <a:rPr lang="en-US" dirty="0"/>
              <a:t>Annual renewable energy investments need to at least triple to keep warming within 1.5° C by mid-century</a:t>
            </a:r>
            <a:endParaRPr lang="en-GB" dirty="0"/>
          </a:p>
        </p:txBody>
      </p:sp>
      <p:sp>
        <p:nvSpPr>
          <p:cNvPr id="9" name="TextBox 8">
            <a:extLst>
              <a:ext uri="{FF2B5EF4-FFF2-40B4-BE49-F238E27FC236}">
                <a16:creationId xmlns:a16="http://schemas.microsoft.com/office/drawing/2014/main" id="{0DF06329-BE20-457A-8527-354476BB1945}"/>
              </a:ext>
            </a:extLst>
          </p:cNvPr>
          <p:cNvSpPr txBox="1"/>
          <p:nvPr/>
        </p:nvSpPr>
        <p:spPr>
          <a:xfrm>
            <a:off x="8521893" y="89813"/>
            <a:ext cx="3222184" cy="246221"/>
          </a:xfrm>
          <a:prstGeom prst="rect">
            <a:avLst/>
          </a:prstGeom>
          <a:noFill/>
        </p:spPr>
        <p:txBody>
          <a:bodyPr wrap="square" rtlCol="0">
            <a:spAutoFit/>
          </a:bodyPr>
          <a:lstStyle/>
          <a:p>
            <a:r>
              <a:rPr lang="en-GB" sz="1000" dirty="0"/>
              <a:t>Sectors      Energy supply: Renewable energy</a:t>
            </a:r>
            <a:endParaRPr lang="en-GB" sz="1000" b="0" i="0" u="none" dirty="0"/>
          </a:p>
        </p:txBody>
      </p:sp>
      <p:cxnSp>
        <p:nvCxnSpPr>
          <p:cNvPr id="10" name="Straight Connector 9">
            <a:extLst>
              <a:ext uri="{FF2B5EF4-FFF2-40B4-BE49-F238E27FC236}">
                <a16:creationId xmlns:a16="http://schemas.microsoft.com/office/drawing/2014/main" id="{E6D9E733-A1B0-4149-B2F3-16B7FD6EF45F}"/>
              </a:ext>
            </a:extLst>
          </p:cNvPr>
          <p:cNvCxnSpPr>
            <a:cxnSpLocks/>
          </p:cNvCxnSpPr>
          <p:nvPr/>
        </p:nvCxnSpPr>
        <p:spPr>
          <a:xfrm>
            <a:off x="11412085"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2BACB9B-A2C6-42CE-A0F5-17E922DBCA73}"/>
              </a:ext>
            </a:extLst>
          </p:cNvPr>
          <p:cNvCxnSpPr>
            <a:cxnSpLocks/>
          </p:cNvCxnSpPr>
          <p:nvPr/>
        </p:nvCxnSpPr>
        <p:spPr>
          <a:xfrm>
            <a:off x="8476924"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5EC6C31-E2C8-443E-BF8E-2055AD943A90}"/>
              </a:ext>
            </a:extLst>
          </p:cNvPr>
          <p:cNvCxnSpPr>
            <a:cxnSpLocks/>
          </p:cNvCxnSpPr>
          <p:nvPr/>
        </p:nvCxnSpPr>
        <p:spPr>
          <a:xfrm>
            <a:off x="9171143" y="7278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6E33DFDB-262B-4834-A39E-D86AF6FE0E08}"/>
              </a:ext>
            </a:extLst>
          </p:cNvPr>
          <p:cNvPicPr>
            <a:picLocks noChangeAspect="1"/>
          </p:cNvPicPr>
          <p:nvPr/>
        </p:nvPicPr>
        <p:blipFill>
          <a:blip r:embed="rId3"/>
          <a:srcRect t="1057" b="1057"/>
          <a:stretch/>
        </p:blipFill>
        <p:spPr>
          <a:xfrm>
            <a:off x="1472376" y="1918668"/>
            <a:ext cx="9939709" cy="4355346"/>
          </a:xfrm>
          <a:prstGeom prst="rect">
            <a:avLst/>
          </a:prstGeom>
        </p:spPr>
      </p:pic>
      <p:sp>
        <p:nvSpPr>
          <p:cNvPr id="13" name="TextBox 12">
            <a:extLst>
              <a:ext uri="{FF2B5EF4-FFF2-40B4-BE49-F238E27FC236}">
                <a16:creationId xmlns:a16="http://schemas.microsoft.com/office/drawing/2014/main" id="{FFC2A0E0-34BC-4EF6-A22B-6E6A4B51F076}"/>
              </a:ext>
            </a:extLst>
          </p:cNvPr>
          <p:cNvSpPr txBox="1"/>
          <p:nvPr/>
        </p:nvSpPr>
        <p:spPr>
          <a:xfrm>
            <a:off x="1472376" y="1534681"/>
            <a:ext cx="7622584" cy="284693"/>
          </a:xfrm>
          <a:prstGeom prst="rect">
            <a:avLst/>
          </a:prstGeom>
          <a:noFill/>
        </p:spPr>
        <p:txBody>
          <a:bodyPr wrap="square" rtlCol="0">
            <a:spAutoFit/>
          </a:bodyPr>
          <a:lstStyle/>
          <a:p>
            <a:r>
              <a:rPr lang="en-US" sz="1250" b="1" dirty="0">
                <a:solidFill>
                  <a:schemeClr val="tx1">
                    <a:lumMod val="65000"/>
                    <a:lumOff val="35000"/>
                  </a:schemeClr>
                </a:solidFill>
              </a:rPr>
              <a:t>Annual renewable energy investments (2015-2020) vs investment needs through 2050</a:t>
            </a:r>
          </a:p>
        </p:txBody>
      </p:sp>
    </p:spTree>
    <p:extLst>
      <p:ext uri="{BB962C8B-B14F-4D97-AF65-F5344CB8AC3E}">
        <p14:creationId xmlns:p14="http://schemas.microsoft.com/office/powerpoint/2010/main" val="2224766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C22719-1E69-4291-8F0B-D39092ED6D52}"/>
              </a:ext>
            </a:extLst>
          </p:cNvPr>
          <p:cNvSpPr>
            <a:spLocks noGrp="1"/>
          </p:cNvSpPr>
          <p:nvPr>
            <p:ph type="body" sz="quarter" idx="14"/>
          </p:nvPr>
        </p:nvSpPr>
        <p:spPr>
          <a:xfrm>
            <a:off x="1408113" y="613707"/>
            <a:ext cx="9702473" cy="1063675"/>
          </a:xfrm>
        </p:spPr>
        <p:txBody>
          <a:bodyPr/>
          <a:lstStyle/>
          <a:p>
            <a:r>
              <a:rPr lang="en-US" dirty="0"/>
              <a:t>Private sources continue to provide the majority of renewable energy finance</a:t>
            </a:r>
          </a:p>
        </p:txBody>
      </p:sp>
      <p:sp>
        <p:nvSpPr>
          <p:cNvPr id="12" name="TextBox 11">
            <a:extLst>
              <a:ext uri="{FF2B5EF4-FFF2-40B4-BE49-F238E27FC236}">
                <a16:creationId xmlns:a16="http://schemas.microsoft.com/office/drawing/2014/main" id="{9AF4B546-B25B-4EC4-BF49-0F44FEA16F94}"/>
              </a:ext>
            </a:extLst>
          </p:cNvPr>
          <p:cNvSpPr txBox="1"/>
          <p:nvPr/>
        </p:nvSpPr>
        <p:spPr>
          <a:xfrm>
            <a:off x="8521893" y="89813"/>
            <a:ext cx="3222184" cy="246221"/>
          </a:xfrm>
          <a:prstGeom prst="rect">
            <a:avLst/>
          </a:prstGeom>
          <a:noFill/>
        </p:spPr>
        <p:txBody>
          <a:bodyPr wrap="square" rtlCol="0">
            <a:spAutoFit/>
          </a:bodyPr>
          <a:lstStyle/>
          <a:p>
            <a:r>
              <a:rPr lang="en-GB" sz="1000" dirty="0"/>
              <a:t>Sectors      Energy supply: Renewable energy</a:t>
            </a:r>
            <a:endParaRPr lang="en-GB" sz="1000" b="0" i="0" u="none" dirty="0"/>
          </a:p>
        </p:txBody>
      </p:sp>
      <p:cxnSp>
        <p:nvCxnSpPr>
          <p:cNvPr id="13" name="Straight Connector 12">
            <a:extLst>
              <a:ext uri="{FF2B5EF4-FFF2-40B4-BE49-F238E27FC236}">
                <a16:creationId xmlns:a16="http://schemas.microsoft.com/office/drawing/2014/main" id="{6D0F6329-BE17-4397-8097-988F7B4D3DF1}"/>
              </a:ext>
            </a:extLst>
          </p:cNvPr>
          <p:cNvCxnSpPr>
            <a:cxnSpLocks/>
          </p:cNvCxnSpPr>
          <p:nvPr/>
        </p:nvCxnSpPr>
        <p:spPr>
          <a:xfrm>
            <a:off x="11412085"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F1EC2B2-8F3A-43E7-ABC3-DEE9F424C0FD}"/>
              </a:ext>
            </a:extLst>
          </p:cNvPr>
          <p:cNvCxnSpPr>
            <a:cxnSpLocks/>
          </p:cNvCxnSpPr>
          <p:nvPr/>
        </p:nvCxnSpPr>
        <p:spPr>
          <a:xfrm>
            <a:off x="8476924" y="74823"/>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E03AFD6-2454-4E89-BC69-D349D4E52B51}"/>
              </a:ext>
            </a:extLst>
          </p:cNvPr>
          <p:cNvCxnSpPr>
            <a:cxnSpLocks/>
          </p:cNvCxnSpPr>
          <p:nvPr/>
        </p:nvCxnSpPr>
        <p:spPr>
          <a:xfrm>
            <a:off x="9171143" y="7278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B445EF9-923C-484A-9A84-3DB5F2738138}"/>
              </a:ext>
            </a:extLst>
          </p:cNvPr>
          <p:cNvPicPr>
            <a:picLocks noChangeAspect="1"/>
          </p:cNvPicPr>
          <p:nvPr/>
        </p:nvPicPr>
        <p:blipFill rotWithShape="1">
          <a:blip r:embed="rId3"/>
          <a:srcRect t="9745" b="1013"/>
          <a:stretch/>
        </p:blipFill>
        <p:spPr>
          <a:xfrm>
            <a:off x="2968754" y="1955055"/>
            <a:ext cx="6581189" cy="4813132"/>
          </a:xfrm>
          <a:prstGeom prst="rect">
            <a:avLst/>
          </a:prstGeom>
        </p:spPr>
      </p:pic>
      <p:sp>
        <p:nvSpPr>
          <p:cNvPr id="9" name="Text Placeholder 2">
            <a:extLst>
              <a:ext uri="{FF2B5EF4-FFF2-40B4-BE49-F238E27FC236}">
                <a16:creationId xmlns:a16="http://schemas.microsoft.com/office/drawing/2014/main" id="{31AB8835-2900-444E-98E4-C4DC136EB497}"/>
              </a:ext>
            </a:extLst>
          </p:cNvPr>
          <p:cNvSpPr txBox="1">
            <a:spLocks/>
          </p:cNvSpPr>
          <p:nvPr/>
        </p:nvSpPr>
        <p:spPr>
          <a:xfrm>
            <a:off x="3047000" y="1595966"/>
            <a:ext cx="9097962" cy="305415"/>
          </a:xfrm>
          <a:prstGeom prst="rect">
            <a:avLst/>
          </a:prstGeom>
        </p:spPr>
        <p:txBody>
          <a:bodyPr>
            <a:noAutofit/>
          </a:bodyPr>
          <a:lstStyle>
            <a:lvl1pPr marL="285750" indent="-285750" algn="l" defTabSz="457200" rtl="0" eaLnBrk="1" latinLnBrk="0" hangingPunct="1">
              <a:spcBef>
                <a:spcPct val="20000"/>
              </a:spcBef>
              <a:buFont typeface="Arial" panose="020B0604020202020204" pitchFamily="34" charset="0"/>
              <a:buChar char="•"/>
              <a:defRPr sz="1800" b="0" i="0" kern="1200">
                <a:solidFill>
                  <a:srgbClr val="393A39"/>
                </a:solidFill>
                <a:latin typeface="+mn-lt"/>
                <a:ea typeface="+mn-ea"/>
                <a:cs typeface="Cronos Pro"/>
              </a:defRPr>
            </a:lvl1pPr>
            <a:lvl2pPr marL="742950" indent="-285750" algn="l" defTabSz="457200" rtl="0" eaLnBrk="1" latinLnBrk="0" hangingPunct="1">
              <a:spcBef>
                <a:spcPct val="20000"/>
              </a:spcBef>
              <a:buFont typeface="Arial" panose="020B0604020202020204" pitchFamily="34" charset="0"/>
              <a:buChar char="•"/>
              <a:defRPr sz="16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1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50" b="1" dirty="0">
                <a:solidFill>
                  <a:schemeClr val="tx1">
                    <a:lumMod val="65000"/>
                    <a:lumOff val="35000"/>
                  </a:schemeClr>
                </a:solidFill>
                <a:cs typeface="+mn-cs"/>
              </a:rPr>
              <a:t>Investment by public/private source – renewables vs. mitigation (USD bn)</a:t>
            </a:r>
          </a:p>
          <a:p>
            <a:pPr algn="just"/>
            <a:endParaRPr lang="en-US" sz="1400" dirty="0"/>
          </a:p>
        </p:txBody>
      </p:sp>
    </p:spTree>
    <p:extLst>
      <p:ext uri="{BB962C8B-B14F-4D97-AF65-F5344CB8AC3E}">
        <p14:creationId xmlns:p14="http://schemas.microsoft.com/office/powerpoint/2010/main" val="1192570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8B5AAC8-1AF9-8F4F-8284-CCCA44C1B19E}"/>
              </a:ext>
            </a:extLst>
          </p:cNvPr>
          <p:cNvSpPr txBox="1"/>
          <p:nvPr/>
        </p:nvSpPr>
        <p:spPr>
          <a:xfrm>
            <a:off x="1408113" y="563543"/>
            <a:ext cx="10783887" cy="503590"/>
          </a:xfrm>
          <a:prstGeom prst="rect">
            <a:avLst/>
          </a:prstGeom>
          <a:noFill/>
        </p:spPr>
        <p:txBody>
          <a:bodyPr wrap="square" lIns="36000" tIns="72000" rtlCol="0">
            <a:spAutoFit/>
          </a:bodyPr>
          <a:lstStyle/>
          <a:p>
            <a:r>
              <a:rPr lang="en-GB" sz="2500" b="1" dirty="0">
                <a:solidFill>
                  <a:schemeClr val="accent2"/>
                </a:solidFill>
              </a:rPr>
              <a:t>Low-carbon transport is the fastest-growing sector in 2019/2020</a:t>
            </a:r>
            <a:endParaRPr lang="en-US" sz="2500" b="1" dirty="0">
              <a:solidFill>
                <a:schemeClr val="accent2"/>
              </a:solidFill>
            </a:endParaRPr>
          </a:p>
        </p:txBody>
      </p:sp>
      <p:sp>
        <p:nvSpPr>
          <p:cNvPr id="24" name="TextBox 23">
            <a:extLst>
              <a:ext uri="{FF2B5EF4-FFF2-40B4-BE49-F238E27FC236}">
                <a16:creationId xmlns:a16="http://schemas.microsoft.com/office/drawing/2014/main" id="{4B0A4DCB-002B-4FFB-A529-194F43DB355B}"/>
              </a:ext>
            </a:extLst>
          </p:cNvPr>
          <p:cNvSpPr txBox="1"/>
          <p:nvPr/>
        </p:nvSpPr>
        <p:spPr>
          <a:xfrm>
            <a:off x="8153979" y="178021"/>
            <a:ext cx="3701416" cy="246221"/>
          </a:xfrm>
          <a:prstGeom prst="rect">
            <a:avLst/>
          </a:prstGeom>
          <a:noFill/>
        </p:spPr>
        <p:txBody>
          <a:bodyPr wrap="square" rtlCol="0">
            <a:spAutoFit/>
          </a:bodyPr>
          <a:lstStyle/>
          <a:p>
            <a:r>
              <a:rPr lang="en-GB" sz="1000" dirty="0"/>
              <a:t>Sectors      High Energy demand: Transport</a:t>
            </a:r>
            <a:endParaRPr lang="en-GB" sz="1000" b="0" i="0" u="none" dirty="0"/>
          </a:p>
        </p:txBody>
      </p:sp>
      <p:cxnSp>
        <p:nvCxnSpPr>
          <p:cNvPr id="25" name="Straight Connector 24">
            <a:extLst>
              <a:ext uri="{FF2B5EF4-FFF2-40B4-BE49-F238E27FC236}">
                <a16:creationId xmlns:a16="http://schemas.microsoft.com/office/drawing/2014/main" id="{14E170A0-00C2-455C-ACCE-FB49B4065E96}"/>
              </a:ext>
            </a:extLst>
          </p:cNvPr>
          <p:cNvCxnSpPr>
            <a:cxnSpLocks/>
          </p:cNvCxnSpPr>
          <p:nvPr/>
        </p:nvCxnSpPr>
        <p:spPr>
          <a:xfrm>
            <a:off x="11330420" y="163031"/>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79A448F-D64E-44B8-913C-D017F0DA5DEF}"/>
              </a:ext>
            </a:extLst>
          </p:cNvPr>
          <p:cNvCxnSpPr>
            <a:cxnSpLocks/>
          </p:cNvCxnSpPr>
          <p:nvPr/>
        </p:nvCxnSpPr>
        <p:spPr>
          <a:xfrm>
            <a:off x="8109010" y="163031"/>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F8B39EE-C6E0-4200-A972-71A5F4D64B29}"/>
              </a:ext>
            </a:extLst>
          </p:cNvPr>
          <p:cNvCxnSpPr>
            <a:cxnSpLocks/>
          </p:cNvCxnSpPr>
          <p:nvPr/>
        </p:nvCxnSpPr>
        <p:spPr>
          <a:xfrm>
            <a:off x="8803229" y="160992"/>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3" name="Picture 2" descr="A picture containing chart&#10;&#10;Description automatically generated">
            <a:extLst>
              <a:ext uri="{FF2B5EF4-FFF2-40B4-BE49-F238E27FC236}">
                <a16:creationId xmlns:a16="http://schemas.microsoft.com/office/drawing/2014/main" id="{A6ED52A1-9190-4984-9B6A-D86E7713C3E4}"/>
              </a:ext>
            </a:extLst>
          </p:cNvPr>
          <p:cNvPicPr>
            <a:picLocks noChangeAspect="1"/>
          </p:cNvPicPr>
          <p:nvPr/>
        </p:nvPicPr>
        <p:blipFill>
          <a:blip r:embed="rId3"/>
          <a:stretch>
            <a:fillRect/>
          </a:stretch>
        </p:blipFill>
        <p:spPr>
          <a:xfrm>
            <a:off x="1336821" y="1753535"/>
            <a:ext cx="10518574" cy="4218200"/>
          </a:xfrm>
          <a:prstGeom prst="rect">
            <a:avLst/>
          </a:prstGeom>
        </p:spPr>
      </p:pic>
      <p:sp>
        <p:nvSpPr>
          <p:cNvPr id="11" name="TextBox 10">
            <a:extLst>
              <a:ext uri="{FF2B5EF4-FFF2-40B4-BE49-F238E27FC236}">
                <a16:creationId xmlns:a16="http://schemas.microsoft.com/office/drawing/2014/main" id="{ACE6A951-9FA5-409C-97F7-8A3DD96F3406}"/>
              </a:ext>
            </a:extLst>
          </p:cNvPr>
          <p:cNvSpPr txBox="1"/>
          <p:nvPr/>
        </p:nvSpPr>
        <p:spPr>
          <a:xfrm>
            <a:off x="1408113" y="1232576"/>
            <a:ext cx="6097836" cy="28469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50" b="1" dirty="0">
                <a:solidFill>
                  <a:prstClr val="black">
                    <a:lumMod val="65000"/>
                    <a:lumOff val="35000"/>
                  </a:prstClr>
                </a:solidFill>
                <a:latin typeface="Century Gothic"/>
              </a:rPr>
              <a:t>Low-carbon transport sub-sector investment</a:t>
            </a:r>
            <a:endParaRPr kumimoji="0" lang="en-US" sz="1250" b="1"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Tree>
    <p:extLst>
      <p:ext uri="{BB962C8B-B14F-4D97-AF65-F5344CB8AC3E}">
        <p14:creationId xmlns:p14="http://schemas.microsoft.com/office/powerpoint/2010/main" val="331772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8B5AAC8-1AF9-8F4F-8284-CCCA44C1B19E}"/>
              </a:ext>
            </a:extLst>
          </p:cNvPr>
          <p:cNvSpPr txBox="1"/>
          <p:nvPr/>
        </p:nvSpPr>
        <p:spPr>
          <a:xfrm>
            <a:off x="1431634" y="526312"/>
            <a:ext cx="10550649" cy="888311"/>
          </a:xfrm>
          <a:prstGeom prst="rect">
            <a:avLst/>
          </a:prstGeom>
          <a:noFill/>
        </p:spPr>
        <p:txBody>
          <a:bodyPr wrap="square" lIns="36000" tIns="72000" rtlCol="0">
            <a:spAutoFit/>
          </a:bodyPr>
          <a:lstStyle/>
          <a:p>
            <a:r>
              <a:rPr lang="en-US" sz="2500" b="1" dirty="0">
                <a:solidFill>
                  <a:srgbClr val="B53C36"/>
                </a:solidFill>
              </a:rPr>
              <a:t>Tracking Climate Finance in Buildings and in Industry hindered by poor data availability and inconsistent reporting practices</a:t>
            </a:r>
          </a:p>
        </p:txBody>
      </p:sp>
      <p:sp>
        <p:nvSpPr>
          <p:cNvPr id="21" name="TextBox 20">
            <a:extLst>
              <a:ext uri="{FF2B5EF4-FFF2-40B4-BE49-F238E27FC236}">
                <a16:creationId xmlns:a16="http://schemas.microsoft.com/office/drawing/2014/main" id="{E1044BC1-E51C-4020-80FD-D308CD8CD9F7}"/>
              </a:ext>
            </a:extLst>
          </p:cNvPr>
          <p:cNvSpPr txBox="1"/>
          <p:nvPr/>
        </p:nvSpPr>
        <p:spPr>
          <a:xfrm>
            <a:off x="7345276" y="190629"/>
            <a:ext cx="4613486" cy="246221"/>
          </a:xfrm>
          <a:prstGeom prst="rect">
            <a:avLst/>
          </a:prstGeom>
          <a:noFill/>
        </p:spPr>
        <p:txBody>
          <a:bodyPr wrap="square" rtlCol="0">
            <a:spAutoFit/>
          </a:bodyPr>
          <a:lstStyle/>
          <a:p>
            <a:r>
              <a:rPr lang="en-GB" sz="1000" dirty="0"/>
              <a:t>Sectors      High Energy demand: Buildings &amp; Infrastructure</a:t>
            </a:r>
            <a:endParaRPr lang="en-GB" sz="1000" b="0" i="0" u="none" dirty="0"/>
          </a:p>
        </p:txBody>
      </p:sp>
      <p:cxnSp>
        <p:nvCxnSpPr>
          <p:cNvPr id="23" name="Straight Connector 22">
            <a:extLst>
              <a:ext uri="{FF2B5EF4-FFF2-40B4-BE49-F238E27FC236}">
                <a16:creationId xmlns:a16="http://schemas.microsoft.com/office/drawing/2014/main" id="{91DC4DA0-788F-4EC8-80C6-3DDC996AC613}"/>
              </a:ext>
            </a:extLst>
          </p:cNvPr>
          <p:cNvCxnSpPr>
            <a:cxnSpLocks/>
          </p:cNvCxnSpPr>
          <p:nvPr/>
        </p:nvCxnSpPr>
        <p:spPr>
          <a:xfrm>
            <a:off x="11491775" y="175639"/>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929A641-AEA1-4DEB-A2DF-FBAD87C4805C}"/>
              </a:ext>
            </a:extLst>
          </p:cNvPr>
          <p:cNvCxnSpPr>
            <a:cxnSpLocks/>
          </p:cNvCxnSpPr>
          <p:nvPr/>
        </p:nvCxnSpPr>
        <p:spPr>
          <a:xfrm>
            <a:off x="7300307" y="175639"/>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91283AC-E9EE-4135-91B5-D9CA877B637D}"/>
              </a:ext>
            </a:extLst>
          </p:cNvPr>
          <p:cNvCxnSpPr>
            <a:cxnSpLocks/>
          </p:cNvCxnSpPr>
          <p:nvPr/>
        </p:nvCxnSpPr>
        <p:spPr>
          <a:xfrm>
            <a:off x="7994526" y="173600"/>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23D76CCC-0360-42A0-A022-185342842779}"/>
              </a:ext>
            </a:extLst>
          </p:cNvPr>
          <p:cNvSpPr txBox="1"/>
          <p:nvPr/>
        </p:nvSpPr>
        <p:spPr>
          <a:xfrm>
            <a:off x="1967624" y="2047309"/>
            <a:ext cx="3815886" cy="338554"/>
          </a:xfrm>
          <a:prstGeom prst="rect">
            <a:avLst/>
          </a:prstGeom>
          <a:noFill/>
        </p:spPr>
        <p:txBody>
          <a:bodyPr wrap="square">
            <a:spAutoFit/>
          </a:bodyPr>
          <a:lstStyle/>
          <a:p>
            <a:r>
              <a:rPr lang="en-US" sz="1600" dirty="0">
                <a:solidFill>
                  <a:srgbClr val="595959"/>
                </a:solidFill>
                <a:latin typeface="Whitney Semibold" pitchFamily="50" charset="0"/>
              </a:rPr>
              <a:t>Buildings &amp; Infrastructure: USD 28 billion</a:t>
            </a:r>
            <a:endParaRPr lang="en-GB" sz="1600" dirty="0">
              <a:solidFill>
                <a:srgbClr val="595959"/>
              </a:solidFill>
              <a:latin typeface="Whitney Semibold" pitchFamily="50" charset="0"/>
            </a:endParaRPr>
          </a:p>
        </p:txBody>
      </p:sp>
      <p:sp>
        <p:nvSpPr>
          <p:cNvPr id="67" name="TextBox 66">
            <a:extLst>
              <a:ext uri="{FF2B5EF4-FFF2-40B4-BE49-F238E27FC236}">
                <a16:creationId xmlns:a16="http://schemas.microsoft.com/office/drawing/2014/main" id="{CFD1E912-1A28-4EF0-97F6-573066F8B52A}"/>
              </a:ext>
            </a:extLst>
          </p:cNvPr>
          <p:cNvSpPr txBox="1"/>
          <p:nvPr/>
        </p:nvSpPr>
        <p:spPr>
          <a:xfrm>
            <a:off x="8692902" y="2047309"/>
            <a:ext cx="2895045" cy="338554"/>
          </a:xfrm>
          <a:prstGeom prst="rect">
            <a:avLst/>
          </a:prstGeom>
          <a:noFill/>
        </p:spPr>
        <p:txBody>
          <a:bodyPr wrap="square">
            <a:spAutoFit/>
          </a:bodyPr>
          <a:lstStyle/>
          <a:p>
            <a:r>
              <a:rPr lang="en-US" sz="1600" dirty="0">
                <a:solidFill>
                  <a:srgbClr val="595959"/>
                </a:solidFill>
                <a:latin typeface="Whitney Semibold" pitchFamily="50" charset="0"/>
              </a:rPr>
              <a:t>Industry: USD 7 billion</a:t>
            </a:r>
            <a:endParaRPr lang="en-GB" sz="1600" dirty="0">
              <a:solidFill>
                <a:srgbClr val="595959"/>
              </a:solidFill>
              <a:latin typeface="Whitney Semibold" pitchFamily="50" charset="0"/>
            </a:endParaRPr>
          </a:p>
        </p:txBody>
      </p:sp>
      <p:pic>
        <p:nvPicPr>
          <p:cNvPr id="41" name="Picture 40" descr="Chart&#10;&#10;Description automatically generated">
            <a:extLst>
              <a:ext uri="{FF2B5EF4-FFF2-40B4-BE49-F238E27FC236}">
                <a16:creationId xmlns:a16="http://schemas.microsoft.com/office/drawing/2014/main" id="{E03713CD-8410-485D-A315-48F8A72A3666}"/>
              </a:ext>
            </a:extLst>
          </p:cNvPr>
          <p:cNvPicPr>
            <a:picLocks noChangeAspect="1"/>
          </p:cNvPicPr>
          <p:nvPr/>
        </p:nvPicPr>
        <p:blipFill rotWithShape="1">
          <a:blip r:embed="rId3"/>
          <a:srcRect l="77821" t="21452" b="62639"/>
          <a:stretch/>
        </p:blipFill>
        <p:spPr>
          <a:xfrm>
            <a:off x="2094300" y="5560691"/>
            <a:ext cx="1589970" cy="474084"/>
          </a:xfrm>
          <a:prstGeom prst="rect">
            <a:avLst/>
          </a:prstGeom>
        </p:spPr>
      </p:pic>
      <p:pic>
        <p:nvPicPr>
          <p:cNvPr id="43" name="Picture 42" descr="Chart&#10;&#10;Description automatically generated">
            <a:extLst>
              <a:ext uri="{FF2B5EF4-FFF2-40B4-BE49-F238E27FC236}">
                <a16:creationId xmlns:a16="http://schemas.microsoft.com/office/drawing/2014/main" id="{1DA05FB0-DA2C-430E-B845-B6A99B11A8E5}"/>
              </a:ext>
            </a:extLst>
          </p:cNvPr>
          <p:cNvPicPr>
            <a:picLocks noChangeAspect="1"/>
          </p:cNvPicPr>
          <p:nvPr/>
        </p:nvPicPr>
        <p:blipFill rotWithShape="1">
          <a:blip r:embed="rId3"/>
          <a:srcRect l="76674" t="65895" r="374" b="13181"/>
          <a:stretch/>
        </p:blipFill>
        <p:spPr>
          <a:xfrm>
            <a:off x="3875567" y="5485983"/>
            <a:ext cx="1645344" cy="623501"/>
          </a:xfrm>
          <a:prstGeom prst="rect">
            <a:avLst/>
          </a:prstGeom>
        </p:spPr>
      </p:pic>
      <p:pic>
        <p:nvPicPr>
          <p:cNvPr id="30" name="Picture 29" descr="Chart&#10;&#10;Description automatically generated">
            <a:extLst>
              <a:ext uri="{FF2B5EF4-FFF2-40B4-BE49-F238E27FC236}">
                <a16:creationId xmlns:a16="http://schemas.microsoft.com/office/drawing/2014/main" id="{198DF734-98C0-4924-BDFA-DB81A9D76513}"/>
              </a:ext>
            </a:extLst>
          </p:cNvPr>
          <p:cNvPicPr>
            <a:picLocks noChangeAspect="1"/>
          </p:cNvPicPr>
          <p:nvPr/>
        </p:nvPicPr>
        <p:blipFill rotWithShape="1">
          <a:blip r:embed="rId4"/>
          <a:srcRect l="74901" t="21073" b="62370"/>
          <a:stretch/>
        </p:blipFill>
        <p:spPr>
          <a:xfrm>
            <a:off x="7466571" y="5852309"/>
            <a:ext cx="1852537" cy="514350"/>
          </a:xfrm>
          <a:prstGeom prst="rect">
            <a:avLst/>
          </a:prstGeom>
        </p:spPr>
      </p:pic>
      <p:pic>
        <p:nvPicPr>
          <p:cNvPr id="31" name="Picture 30" descr="Chart&#10;&#10;Description automatically generated">
            <a:extLst>
              <a:ext uri="{FF2B5EF4-FFF2-40B4-BE49-F238E27FC236}">
                <a16:creationId xmlns:a16="http://schemas.microsoft.com/office/drawing/2014/main" id="{C56D00A0-50CB-4590-974F-76F1F3DCEE73}"/>
              </a:ext>
            </a:extLst>
          </p:cNvPr>
          <p:cNvPicPr>
            <a:picLocks noChangeAspect="1"/>
          </p:cNvPicPr>
          <p:nvPr/>
        </p:nvPicPr>
        <p:blipFill rotWithShape="1">
          <a:blip r:embed="rId4"/>
          <a:srcRect l="74896" t="57144" r="1212" b="29977"/>
          <a:stretch/>
        </p:blipFill>
        <p:spPr>
          <a:xfrm>
            <a:off x="7465415" y="5479165"/>
            <a:ext cx="1763487" cy="400050"/>
          </a:xfrm>
          <a:prstGeom prst="rect">
            <a:avLst/>
          </a:prstGeom>
        </p:spPr>
      </p:pic>
      <p:pic>
        <p:nvPicPr>
          <p:cNvPr id="32" name="Picture 31" descr="Chart&#10;&#10;Description automatically generated">
            <a:extLst>
              <a:ext uri="{FF2B5EF4-FFF2-40B4-BE49-F238E27FC236}">
                <a16:creationId xmlns:a16="http://schemas.microsoft.com/office/drawing/2014/main" id="{26AD976E-4091-4707-B19D-3F4FF30BEFEE}"/>
              </a:ext>
            </a:extLst>
          </p:cNvPr>
          <p:cNvPicPr>
            <a:picLocks noChangeAspect="1"/>
          </p:cNvPicPr>
          <p:nvPr/>
        </p:nvPicPr>
        <p:blipFill rotWithShape="1">
          <a:blip r:embed="rId4"/>
          <a:srcRect l="74712" t="73467"/>
          <a:stretch/>
        </p:blipFill>
        <p:spPr>
          <a:xfrm>
            <a:off x="9404547" y="5403364"/>
            <a:ext cx="1866421" cy="824235"/>
          </a:xfrm>
          <a:prstGeom prst="rect">
            <a:avLst/>
          </a:prstGeom>
        </p:spPr>
      </p:pic>
      <p:grpSp>
        <p:nvGrpSpPr>
          <p:cNvPr id="4" name="Group 3">
            <a:extLst>
              <a:ext uri="{FF2B5EF4-FFF2-40B4-BE49-F238E27FC236}">
                <a16:creationId xmlns:a16="http://schemas.microsoft.com/office/drawing/2014/main" id="{60088796-90FF-42EE-BB61-D2E1F3A03309}"/>
              </a:ext>
            </a:extLst>
          </p:cNvPr>
          <p:cNvGrpSpPr/>
          <p:nvPr/>
        </p:nvGrpSpPr>
        <p:grpSpPr>
          <a:xfrm>
            <a:off x="1230340" y="2593413"/>
            <a:ext cx="4887164" cy="2643695"/>
            <a:chOff x="1208836" y="2580030"/>
            <a:chExt cx="4887164" cy="2643695"/>
          </a:xfrm>
        </p:grpSpPr>
        <p:pic>
          <p:nvPicPr>
            <p:cNvPr id="40" name="Picture 39" descr="Chart&#10;&#10;Description automatically generated">
              <a:extLst>
                <a:ext uri="{FF2B5EF4-FFF2-40B4-BE49-F238E27FC236}">
                  <a16:creationId xmlns:a16="http://schemas.microsoft.com/office/drawing/2014/main" id="{811ECBB6-8972-43FF-8A5C-63E61E291EB1}"/>
                </a:ext>
              </a:extLst>
            </p:cNvPr>
            <p:cNvPicPr>
              <a:picLocks noChangeAspect="1"/>
            </p:cNvPicPr>
            <p:nvPr/>
          </p:nvPicPr>
          <p:blipFill rotWithShape="1">
            <a:blip r:embed="rId3"/>
            <a:srcRect r="23156"/>
            <a:stretch/>
          </p:blipFill>
          <p:spPr>
            <a:xfrm>
              <a:off x="1208836" y="2580030"/>
              <a:ext cx="4887164" cy="2643695"/>
            </a:xfrm>
            <a:prstGeom prst="rect">
              <a:avLst/>
            </a:prstGeom>
          </p:spPr>
        </p:pic>
        <p:sp>
          <p:nvSpPr>
            <p:cNvPr id="2" name="Rectangle 1">
              <a:extLst>
                <a:ext uri="{FF2B5EF4-FFF2-40B4-BE49-F238E27FC236}">
                  <a16:creationId xmlns:a16="http://schemas.microsoft.com/office/drawing/2014/main" id="{93C434FF-BB67-44BC-8470-077D194C8E86}"/>
                </a:ext>
              </a:extLst>
            </p:cNvPr>
            <p:cNvSpPr/>
            <p:nvPr/>
          </p:nvSpPr>
          <p:spPr>
            <a:xfrm>
              <a:off x="1290415" y="2654434"/>
              <a:ext cx="1768979" cy="678426"/>
            </a:xfrm>
            <a:prstGeom prst="rect">
              <a:avLst/>
            </a:prstGeom>
            <a:solidFill>
              <a:schemeClr val="bg1"/>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solidFill>
                  <a:schemeClr val="bg1"/>
                </a:solidFill>
              </a:endParaRPr>
            </a:p>
          </p:txBody>
        </p:sp>
      </p:grpSp>
      <p:grpSp>
        <p:nvGrpSpPr>
          <p:cNvPr id="3" name="Group 2">
            <a:extLst>
              <a:ext uri="{FF2B5EF4-FFF2-40B4-BE49-F238E27FC236}">
                <a16:creationId xmlns:a16="http://schemas.microsoft.com/office/drawing/2014/main" id="{7CB384DA-3AE5-404A-A07F-AC82A541D798}"/>
              </a:ext>
            </a:extLst>
          </p:cNvPr>
          <p:cNvGrpSpPr/>
          <p:nvPr/>
        </p:nvGrpSpPr>
        <p:grpSpPr>
          <a:xfrm>
            <a:off x="6749125" y="2514320"/>
            <a:ext cx="5047891" cy="2836129"/>
            <a:chOff x="6548752" y="2580030"/>
            <a:chExt cx="5047891" cy="2836129"/>
          </a:xfrm>
        </p:grpSpPr>
        <p:pic>
          <p:nvPicPr>
            <p:cNvPr id="29" name="Picture 28" descr="Chart&#10;&#10;Description automatically generated">
              <a:extLst>
                <a:ext uri="{FF2B5EF4-FFF2-40B4-BE49-F238E27FC236}">
                  <a16:creationId xmlns:a16="http://schemas.microsoft.com/office/drawing/2014/main" id="{6044A0AB-0658-49A6-9B67-10405E66FE71}"/>
                </a:ext>
              </a:extLst>
            </p:cNvPr>
            <p:cNvPicPr>
              <a:picLocks noChangeAspect="1"/>
            </p:cNvPicPr>
            <p:nvPr/>
          </p:nvPicPr>
          <p:blipFill rotWithShape="1">
            <a:blip r:embed="rId4"/>
            <a:srcRect r="25091"/>
            <a:stretch/>
          </p:blipFill>
          <p:spPr>
            <a:xfrm>
              <a:off x="6548752" y="2580030"/>
              <a:ext cx="5047891" cy="2836129"/>
            </a:xfrm>
            <a:prstGeom prst="rect">
              <a:avLst/>
            </a:prstGeom>
          </p:spPr>
        </p:pic>
        <p:sp>
          <p:nvSpPr>
            <p:cNvPr id="35" name="Rectangle 34">
              <a:extLst>
                <a:ext uri="{FF2B5EF4-FFF2-40B4-BE49-F238E27FC236}">
                  <a16:creationId xmlns:a16="http://schemas.microsoft.com/office/drawing/2014/main" id="{B7F13588-F4C7-4EAA-B78E-FBFEA068B581}"/>
                </a:ext>
              </a:extLst>
            </p:cNvPr>
            <p:cNvSpPr/>
            <p:nvPr/>
          </p:nvSpPr>
          <p:spPr>
            <a:xfrm>
              <a:off x="6548753" y="2717219"/>
              <a:ext cx="1902304" cy="678426"/>
            </a:xfrm>
            <a:prstGeom prst="rect">
              <a:avLst/>
            </a:prstGeom>
            <a:solidFill>
              <a:schemeClr val="bg1"/>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solidFill>
                  <a:schemeClr val="bg1"/>
                </a:solidFill>
              </a:endParaRPr>
            </a:p>
          </p:txBody>
        </p:sp>
      </p:grpSp>
    </p:spTree>
    <p:extLst>
      <p:ext uri="{BB962C8B-B14F-4D97-AF65-F5344CB8AC3E}">
        <p14:creationId xmlns:p14="http://schemas.microsoft.com/office/powerpoint/2010/main" val="1070742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8D807F-DC6E-47F5-9997-272BD28907B6}"/>
              </a:ext>
            </a:extLst>
          </p:cNvPr>
          <p:cNvSpPr>
            <a:spLocks noGrp="1"/>
          </p:cNvSpPr>
          <p:nvPr>
            <p:ph type="body" sz="quarter" idx="11"/>
          </p:nvPr>
        </p:nvSpPr>
        <p:spPr/>
        <p:txBody>
          <a:bodyPr/>
          <a:lstStyle/>
          <a:p>
            <a:r>
              <a:rPr lang="en-US" dirty="0"/>
              <a:t>Adaptation Finance</a:t>
            </a:r>
            <a:endParaRPr lang="en-GB" dirty="0"/>
          </a:p>
        </p:txBody>
      </p:sp>
    </p:spTree>
    <p:extLst>
      <p:ext uri="{BB962C8B-B14F-4D97-AF65-F5344CB8AC3E}">
        <p14:creationId xmlns:p14="http://schemas.microsoft.com/office/powerpoint/2010/main" val="1612052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7">
            <a:extLst>
              <a:ext uri="{FF2B5EF4-FFF2-40B4-BE49-F238E27FC236}">
                <a16:creationId xmlns:a16="http://schemas.microsoft.com/office/drawing/2014/main" id="{44F32F41-9C17-6F4A-A607-71615660E8AA}"/>
              </a:ext>
            </a:extLst>
          </p:cNvPr>
          <p:cNvSpPr>
            <a:spLocks noGrp="1"/>
          </p:cNvSpPr>
          <p:nvPr>
            <p:ph type="body" sz="quarter" idx="11"/>
          </p:nvPr>
        </p:nvSpPr>
        <p:spPr>
          <a:xfrm>
            <a:off x="5860389" y="1757504"/>
            <a:ext cx="6026811" cy="3693895"/>
          </a:xfrm>
        </p:spPr>
        <p:txBody>
          <a:bodyPr lIns="36000" tIns="72000"/>
          <a:lstStyle/>
          <a:p>
            <a:r>
              <a:rPr lang="en-US" sz="2200" dirty="0">
                <a:solidFill>
                  <a:srgbClr val="393A39"/>
                </a:solidFill>
              </a:rPr>
              <a:t>Two publications: today’s pre-release and a full narrative report in November - December</a:t>
            </a:r>
          </a:p>
          <a:p>
            <a:endParaRPr lang="en-US" dirty="0"/>
          </a:p>
          <a:p>
            <a:r>
              <a:rPr lang="en-US" sz="2200" dirty="0">
                <a:solidFill>
                  <a:srgbClr val="393A39"/>
                </a:solidFill>
              </a:rPr>
              <a:t>Innovations &amp; improvements in 2021: </a:t>
            </a:r>
          </a:p>
          <a:p>
            <a:pPr marL="1085850" lvl="1" indent="-342900">
              <a:buFont typeface="Arial" panose="020B0604020202020204" pitchFamily="34" charset="0"/>
              <a:buChar char="•"/>
            </a:pPr>
            <a:r>
              <a:rPr lang="en-US" sz="2000" dirty="0"/>
              <a:t>Reformed sector classification</a:t>
            </a:r>
          </a:p>
          <a:p>
            <a:pPr marL="1085850" lvl="1" indent="-342900">
              <a:buFont typeface="Arial" panose="020B0604020202020204" pitchFamily="34" charset="0"/>
              <a:buChar char="•"/>
            </a:pPr>
            <a:r>
              <a:rPr lang="en-US" sz="2000" dirty="0"/>
              <a:t>Bolstered investment need estimates</a:t>
            </a:r>
          </a:p>
          <a:p>
            <a:pPr marL="1085850" lvl="1" indent="-342900">
              <a:buFont typeface="Arial" panose="020B0604020202020204" pitchFamily="34" charset="0"/>
              <a:buChar char="•"/>
            </a:pPr>
            <a:r>
              <a:rPr lang="en-US" sz="2000" dirty="0"/>
              <a:t>Data on gender-tagging</a:t>
            </a:r>
          </a:p>
          <a:p>
            <a:pPr marL="1085850" lvl="1" indent="-342900">
              <a:buFont typeface="Arial" panose="020B0604020202020204" pitchFamily="34" charset="0"/>
              <a:buChar char="•"/>
            </a:pPr>
            <a:r>
              <a:rPr lang="en-US" sz="2000" dirty="0"/>
              <a:t>Improved assumptions</a:t>
            </a:r>
          </a:p>
          <a:p>
            <a:pPr marL="1085850" lvl="1" indent="-342900">
              <a:buFont typeface="Arial" panose="020B0604020202020204" pitchFamily="34" charset="0"/>
              <a:buChar char="•"/>
            </a:pPr>
            <a:r>
              <a:rPr lang="en-US" sz="2000" dirty="0"/>
              <a:t>Project case study</a:t>
            </a:r>
          </a:p>
          <a:p>
            <a:pPr marL="1085850" lvl="1" indent="-342900">
              <a:buFont typeface="Arial" panose="020B0604020202020204" pitchFamily="34" charset="0"/>
              <a:buChar char="•"/>
            </a:pPr>
            <a:r>
              <a:rPr lang="en-US" sz="2000" dirty="0"/>
              <a:t>And more…</a:t>
            </a:r>
          </a:p>
          <a:p>
            <a:pPr marL="0" lvl="1" indent="0">
              <a:buNone/>
            </a:pPr>
            <a:br>
              <a:rPr lang="en-US" sz="2000" dirty="0"/>
            </a:br>
            <a:r>
              <a:rPr lang="en-US" sz="1400" dirty="0"/>
              <a:t>Please stay tuned for the full narrative report in November</a:t>
            </a:r>
          </a:p>
          <a:p>
            <a:pPr marL="1085850" lvl="1" indent="-342900">
              <a:buFont typeface="Arial" panose="020B0604020202020204" pitchFamily="34" charset="0"/>
              <a:buChar char="•"/>
            </a:pPr>
            <a:endParaRPr lang="en-US" sz="2000" dirty="0"/>
          </a:p>
          <a:p>
            <a:pPr marL="1085850" lvl="1" indent="-342900">
              <a:buFont typeface="Arial" panose="020B0604020202020204" pitchFamily="34" charset="0"/>
              <a:buChar char="•"/>
            </a:pPr>
            <a:endParaRPr lang="en-US" sz="2000" dirty="0"/>
          </a:p>
          <a:p>
            <a:endParaRPr lang="en-US" dirty="0"/>
          </a:p>
          <a:p>
            <a:endParaRPr lang="en-US" dirty="0"/>
          </a:p>
          <a:p>
            <a:endParaRPr lang="en-US" sz="2200" dirty="0">
              <a:solidFill>
                <a:srgbClr val="393A39"/>
              </a:solidFill>
            </a:endParaRPr>
          </a:p>
          <a:p>
            <a:endParaRPr lang="en-GB" dirty="0"/>
          </a:p>
        </p:txBody>
      </p:sp>
      <p:sp>
        <p:nvSpPr>
          <p:cNvPr id="21" name="Text Placeholder 15">
            <a:extLst>
              <a:ext uri="{FF2B5EF4-FFF2-40B4-BE49-F238E27FC236}">
                <a16:creationId xmlns:a16="http://schemas.microsoft.com/office/drawing/2014/main" id="{5F0FF382-4A79-5448-93A5-E10ED27BC707}"/>
              </a:ext>
            </a:extLst>
          </p:cNvPr>
          <p:cNvSpPr>
            <a:spLocks noGrp="1"/>
          </p:cNvSpPr>
          <p:nvPr>
            <p:ph type="body" sz="quarter" idx="13"/>
          </p:nvPr>
        </p:nvSpPr>
        <p:spPr>
          <a:xfrm>
            <a:off x="5860389" y="1257293"/>
            <a:ext cx="4480560" cy="954087"/>
          </a:xfrm>
        </p:spPr>
        <p:txBody>
          <a:bodyPr lIns="36000" tIns="72000"/>
          <a:lstStyle/>
          <a:p>
            <a:pPr marL="0" indent="0">
              <a:buNone/>
            </a:pPr>
            <a:r>
              <a:rPr lang="en-US" dirty="0">
                <a:solidFill>
                  <a:srgbClr val="B53C36"/>
                </a:solidFill>
              </a:rPr>
              <a:t>A milestone edition</a:t>
            </a:r>
            <a:r>
              <a:rPr lang="en-US" sz="2500" b="1" dirty="0">
                <a:solidFill>
                  <a:srgbClr val="B53C36"/>
                </a:solidFill>
              </a:rPr>
              <a:t> </a:t>
            </a:r>
          </a:p>
        </p:txBody>
      </p:sp>
      <p:pic>
        <p:nvPicPr>
          <p:cNvPr id="6" name="Picture 5">
            <a:extLst>
              <a:ext uri="{FF2B5EF4-FFF2-40B4-BE49-F238E27FC236}">
                <a16:creationId xmlns:a16="http://schemas.microsoft.com/office/drawing/2014/main" id="{C8DAA952-34D5-421E-95BE-BA993D3C3A89}"/>
              </a:ext>
            </a:extLst>
          </p:cNvPr>
          <p:cNvPicPr>
            <a:picLocks noChangeAspect="1"/>
          </p:cNvPicPr>
          <p:nvPr/>
        </p:nvPicPr>
        <p:blipFill>
          <a:blip r:embed="rId3"/>
          <a:stretch>
            <a:fillRect/>
          </a:stretch>
        </p:blipFill>
        <p:spPr>
          <a:xfrm>
            <a:off x="2324054" y="828676"/>
            <a:ext cx="2922520" cy="5619750"/>
          </a:xfrm>
          <a:prstGeom prst="rect">
            <a:avLst/>
          </a:prstGeom>
        </p:spPr>
      </p:pic>
    </p:spTree>
    <p:extLst>
      <p:ext uri="{BB962C8B-B14F-4D97-AF65-F5344CB8AC3E}">
        <p14:creationId xmlns:p14="http://schemas.microsoft.com/office/powerpoint/2010/main" val="1878932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8B5AAC8-1AF9-8F4F-8284-CCCA44C1B19E}"/>
              </a:ext>
            </a:extLst>
          </p:cNvPr>
          <p:cNvSpPr txBox="1"/>
          <p:nvPr/>
        </p:nvSpPr>
        <p:spPr>
          <a:xfrm>
            <a:off x="1430448" y="602806"/>
            <a:ext cx="8840604" cy="888311"/>
          </a:xfrm>
          <a:prstGeom prst="rect">
            <a:avLst/>
          </a:prstGeom>
          <a:noFill/>
        </p:spPr>
        <p:txBody>
          <a:bodyPr wrap="square" lIns="36000" tIns="72000" rtlCol="0">
            <a:spAutoFit/>
          </a:bodyPr>
          <a:lstStyle/>
          <a:p>
            <a:r>
              <a:rPr lang="en-US" sz="2500" b="1" dirty="0">
                <a:solidFill>
                  <a:srgbClr val="B53C36"/>
                </a:solidFill>
              </a:rPr>
              <a:t>Adaptation finance gained momentum in 2019/2020 but remains well short of estimated needs</a:t>
            </a:r>
          </a:p>
        </p:txBody>
      </p:sp>
      <p:pic>
        <p:nvPicPr>
          <p:cNvPr id="4" name="Picture 3" descr="Chart&#10;&#10;Description automatically generated">
            <a:extLst>
              <a:ext uri="{FF2B5EF4-FFF2-40B4-BE49-F238E27FC236}">
                <a16:creationId xmlns:a16="http://schemas.microsoft.com/office/drawing/2014/main" id="{D70DDC03-9E8B-4820-A6DE-38C849A12B13}"/>
              </a:ext>
            </a:extLst>
          </p:cNvPr>
          <p:cNvPicPr>
            <a:picLocks noChangeAspect="1"/>
          </p:cNvPicPr>
          <p:nvPr/>
        </p:nvPicPr>
        <p:blipFill>
          <a:blip r:embed="rId3"/>
          <a:stretch>
            <a:fillRect/>
          </a:stretch>
        </p:blipFill>
        <p:spPr>
          <a:xfrm>
            <a:off x="2470220" y="1894796"/>
            <a:ext cx="6828525" cy="4963204"/>
          </a:xfrm>
          <a:prstGeom prst="rect">
            <a:avLst/>
          </a:prstGeom>
        </p:spPr>
      </p:pic>
      <p:sp>
        <p:nvSpPr>
          <p:cNvPr id="5" name="TextBox 4">
            <a:extLst>
              <a:ext uri="{FF2B5EF4-FFF2-40B4-BE49-F238E27FC236}">
                <a16:creationId xmlns:a16="http://schemas.microsoft.com/office/drawing/2014/main" id="{F18F89C5-3896-40EB-9D4C-399893CDD38F}"/>
              </a:ext>
            </a:extLst>
          </p:cNvPr>
          <p:cNvSpPr txBox="1"/>
          <p:nvPr/>
        </p:nvSpPr>
        <p:spPr>
          <a:xfrm>
            <a:off x="2470220" y="1606438"/>
            <a:ext cx="6143217" cy="284693"/>
          </a:xfrm>
          <a:prstGeom prst="rect">
            <a:avLst/>
          </a:prstGeom>
          <a:noFill/>
        </p:spPr>
        <p:txBody>
          <a:bodyPr wrap="square" rtlCol="0">
            <a:spAutoFit/>
          </a:bodyPr>
          <a:lstStyle/>
          <a:p>
            <a:r>
              <a:rPr lang="en-US" sz="1250" b="1" dirty="0">
                <a:solidFill>
                  <a:schemeClr val="tx1">
                    <a:lumMod val="65000"/>
                    <a:lumOff val="35000"/>
                  </a:schemeClr>
                </a:solidFill>
              </a:rPr>
              <a:t>Adaptation finance and needs</a:t>
            </a:r>
          </a:p>
        </p:txBody>
      </p:sp>
    </p:spTree>
    <p:extLst>
      <p:ext uri="{BB962C8B-B14F-4D97-AF65-F5344CB8AC3E}">
        <p14:creationId xmlns:p14="http://schemas.microsoft.com/office/powerpoint/2010/main" val="2739401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43982E-0BFC-9A4F-BCFD-92DD93062643}"/>
              </a:ext>
            </a:extLst>
          </p:cNvPr>
          <p:cNvSpPr>
            <a:spLocks noGrp="1"/>
          </p:cNvSpPr>
          <p:nvPr>
            <p:ph type="body" sz="quarter" idx="14"/>
          </p:nvPr>
        </p:nvSpPr>
        <p:spPr>
          <a:xfrm>
            <a:off x="1408113" y="587143"/>
            <a:ext cx="10615073" cy="833693"/>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2500">
                <a:solidFill>
                  <a:srgbClr val="B53C36"/>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Largest recipient of international adaptation finance is Sub-Saharan Africa; East Asia &amp; Pacific lead the way overall</a:t>
            </a:r>
          </a:p>
        </p:txBody>
      </p:sp>
      <p:pic>
        <p:nvPicPr>
          <p:cNvPr id="3" name="Picture 2" descr="Chart, bar chart&#10;&#10;Description automatically generated">
            <a:extLst>
              <a:ext uri="{FF2B5EF4-FFF2-40B4-BE49-F238E27FC236}">
                <a16:creationId xmlns:a16="http://schemas.microsoft.com/office/drawing/2014/main" id="{25BFBFE5-0DF6-488A-B5D3-55999F1F36F1}"/>
              </a:ext>
            </a:extLst>
          </p:cNvPr>
          <p:cNvPicPr>
            <a:picLocks noChangeAspect="1"/>
          </p:cNvPicPr>
          <p:nvPr/>
        </p:nvPicPr>
        <p:blipFill rotWithShape="1">
          <a:blip r:embed="rId3"/>
          <a:srcRect t="4829"/>
          <a:stretch/>
        </p:blipFill>
        <p:spPr>
          <a:xfrm>
            <a:off x="2836339" y="1969479"/>
            <a:ext cx="7320616" cy="4805451"/>
          </a:xfrm>
          <a:prstGeom prst="rect">
            <a:avLst/>
          </a:prstGeom>
        </p:spPr>
      </p:pic>
      <p:sp>
        <p:nvSpPr>
          <p:cNvPr id="4" name="TextBox 3">
            <a:extLst>
              <a:ext uri="{FF2B5EF4-FFF2-40B4-BE49-F238E27FC236}">
                <a16:creationId xmlns:a16="http://schemas.microsoft.com/office/drawing/2014/main" id="{79A9218C-CB18-4975-8919-E41B5D1F75FC}"/>
              </a:ext>
            </a:extLst>
          </p:cNvPr>
          <p:cNvSpPr txBox="1"/>
          <p:nvPr/>
        </p:nvSpPr>
        <p:spPr>
          <a:xfrm>
            <a:off x="2836339" y="1543657"/>
            <a:ext cx="6143217" cy="284693"/>
          </a:xfrm>
          <a:prstGeom prst="rect">
            <a:avLst/>
          </a:prstGeom>
          <a:noFill/>
        </p:spPr>
        <p:txBody>
          <a:bodyPr wrap="square" rtlCol="0">
            <a:spAutoFit/>
          </a:bodyPr>
          <a:lstStyle/>
          <a:p>
            <a:r>
              <a:rPr lang="en-US" sz="1250" b="1" dirty="0">
                <a:solidFill>
                  <a:schemeClr val="tx1">
                    <a:lumMod val="65000"/>
                    <a:lumOff val="35000"/>
                  </a:schemeClr>
                </a:solidFill>
              </a:rPr>
              <a:t>Adaptation finance by region (USD bn, 2019/2020 annual average)</a:t>
            </a:r>
          </a:p>
        </p:txBody>
      </p:sp>
    </p:spTree>
    <p:extLst>
      <p:ext uri="{BB962C8B-B14F-4D97-AF65-F5344CB8AC3E}">
        <p14:creationId xmlns:p14="http://schemas.microsoft.com/office/powerpoint/2010/main" val="1874331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52C701-5578-4D48-A204-2FEAF892BD52}"/>
              </a:ext>
            </a:extLst>
          </p:cNvPr>
          <p:cNvSpPr>
            <a:spLocks noGrp="1"/>
          </p:cNvSpPr>
          <p:nvPr>
            <p:ph type="body" sz="quarter" idx="11"/>
          </p:nvPr>
        </p:nvSpPr>
        <p:spPr/>
        <p:txBody>
          <a:bodyPr/>
          <a:lstStyle/>
          <a:p>
            <a:r>
              <a:rPr lang="en-US" dirty="0"/>
              <a:t>Geographic Flows</a:t>
            </a:r>
            <a:endParaRPr lang="en-GB" dirty="0"/>
          </a:p>
        </p:txBody>
      </p:sp>
    </p:spTree>
    <p:extLst>
      <p:ext uri="{BB962C8B-B14F-4D97-AF65-F5344CB8AC3E}">
        <p14:creationId xmlns:p14="http://schemas.microsoft.com/office/powerpoint/2010/main" val="72652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40099E-FCD1-4AEA-9816-E94ED0DBE459}"/>
              </a:ext>
            </a:extLst>
          </p:cNvPr>
          <p:cNvSpPr>
            <a:spLocks noGrp="1"/>
          </p:cNvSpPr>
          <p:nvPr>
            <p:ph type="body" sz="quarter" idx="14"/>
          </p:nvPr>
        </p:nvSpPr>
        <p:spPr>
          <a:xfrm>
            <a:off x="1408113" y="587143"/>
            <a:ext cx="9718675" cy="1054411"/>
          </a:xfrm>
        </p:spPr>
        <p:txBody>
          <a:bodyPr/>
          <a:lstStyle/>
          <a:p>
            <a:r>
              <a:rPr lang="en-GB" dirty="0"/>
              <a:t>Climate finance flows are concentrated in East Asia and Pacific, Western Europe, and North America</a:t>
            </a:r>
          </a:p>
        </p:txBody>
      </p:sp>
      <p:sp>
        <p:nvSpPr>
          <p:cNvPr id="5" name="TextBox 4">
            <a:extLst>
              <a:ext uri="{FF2B5EF4-FFF2-40B4-BE49-F238E27FC236}">
                <a16:creationId xmlns:a16="http://schemas.microsoft.com/office/drawing/2014/main" id="{7FE60490-3C89-43A9-B571-498DE79E8F40}"/>
              </a:ext>
            </a:extLst>
          </p:cNvPr>
          <p:cNvSpPr txBox="1"/>
          <p:nvPr/>
        </p:nvSpPr>
        <p:spPr>
          <a:xfrm>
            <a:off x="9789984" y="89813"/>
            <a:ext cx="1418752" cy="246221"/>
          </a:xfrm>
          <a:prstGeom prst="rect">
            <a:avLst/>
          </a:prstGeom>
          <a:noFill/>
        </p:spPr>
        <p:txBody>
          <a:bodyPr wrap="square" rtlCol="0">
            <a:spAutoFit/>
          </a:bodyPr>
          <a:lstStyle/>
          <a:p>
            <a:r>
              <a:rPr lang="en-GB" sz="1000" b="0" i="0" u="none" dirty="0"/>
              <a:t>Executive summary</a:t>
            </a:r>
          </a:p>
        </p:txBody>
      </p:sp>
      <p:cxnSp>
        <p:nvCxnSpPr>
          <p:cNvPr id="6" name="Straight Connector 5">
            <a:extLst>
              <a:ext uri="{FF2B5EF4-FFF2-40B4-BE49-F238E27FC236}">
                <a16:creationId xmlns:a16="http://schemas.microsoft.com/office/drawing/2014/main" id="{CB5553A4-8D70-41AD-A474-ECCED0649770}"/>
              </a:ext>
            </a:extLst>
          </p:cNvPr>
          <p:cNvCxnSpPr>
            <a:cxnSpLocks/>
          </p:cNvCxnSpPr>
          <p:nvPr/>
        </p:nvCxnSpPr>
        <p:spPr>
          <a:xfrm>
            <a:off x="11139382"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42A592B-1C6A-47CA-B2ED-2BB62DE5A512}"/>
              </a:ext>
            </a:extLst>
          </p:cNvPr>
          <p:cNvCxnSpPr>
            <a:cxnSpLocks/>
          </p:cNvCxnSpPr>
          <p:nvPr/>
        </p:nvCxnSpPr>
        <p:spPr>
          <a:xfrm>
            <a:off x="9789984"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47E72B8A-D7F1-4A06-BEE5-D4455AE76F9B}"/>
              </a:ext>
            </a:extLst>
          </p:cNvPr>
          <p:cNvPicPr>
            <a:picLocks noChangeAspect="1"/>
          </p:cNvPicPr>
          <p:nvPr/>
        </p:nvPicPr>
        <p:blipFill>
          <a:blip r:embed="rId3"/>
          <a:srcRect/>
          <a:stretch/>
        </p:blipFill>
        <p:spPr>
          <a:xfrm>
            <a:off x="1477417" y="1775201"/>
            <a:ext cx="9915173" cy="4462784"/>
          </a:xfrm>
          <a:prstGeom prst="rect">
            <a:avLst/>
          </a:prstGeom>
        </p:spPr>
      </p:pic>
      <p:sp>
        <p:nvSpPr>
          <p:cNvPr id="9" name="TextBox 8">
            <a:extLst>
              <a:ext uri="{FF2B5EF4-FFF2-40B4-BE49-F238E27FC236}">
                <a16:creationId xmlns:a16="http://schemas.microsoft.com/office/drawing/2014/main" id="{2737307A-4C46-443B-8F61-BE5E0DF47599}"/>
              </a:ext>
            </a:extLst>
          </p:cNvPr>
          <p:cNvSpPr txBox="1"/>
          <p:nvPr/>
        </p:nvSpPr>
        <p:spPr>
          <a:xfrm>
            <a:off x="1376859" y="1543869"/>
            <a:ext cx="9735861" cy="284693"/>
          </a:xfrm>
          <a:prstGeom prst="rect">
            <a:avLst/>
          </a:prstGeom>
          <a:noFill/>
        </p:spPr>
        <p:txBody>
          <a:bodyPr wrap="square">
            <a:spAutoFit/>
          </a:bodyPr>
          <a:lstStyle/>
          <a:p>
            <a:r>
              <a:rPr lang="en-US" sz="1250" b="1" dirty="0">
                <a:solidFill>
                  <a:schemeClr val="tx1">
                    <a:lumMod val="65000"/>
                    <a:lumOff val="35000"/>
                  </a:schemeClr>
                </a:solidFill>
              </a:rPr>
              <a:t>Domestic and international climate finance flows by region of destination (USD bn, 2019/2020 annual average)</a:t>
            </a:r>
            <a:endParaRPr lang="en-PH" sz="1250" b="1" dirty="0">
              <a:solidFill>
                <a:schemeClr val="tx1">
                  <a:lumMod val="65000"/>
                  <a:lumOff val="35000"/>
                </a:schemeClr>
              </a:solidFill>
            </a:endParaRPr>
          </a:p>
        </p:txBody>
      </p:sp>
    </p:spTree>
    <p:extLst>
      <p:ext uri="{BB962C8B-B14F-4D97-AF65-F5344CB8AC3E}">
        <p14:creationId xmlns:p14="http://schemas.microsoft.com/office/powerpoint/2010/main" val="17697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518AB-EADF-478F-AFC7-C789364B40D6}"/>
              </a:ext>
            </a:extLst>
          </p:cNvPr>
          <p:cNvPicPr>
            <a:picLocks noChangeAspect="1"/>
          </p:cNvPicPr>
          <p:nvPr/>
        </p:nvPicPr>
        <p:blipFill>
          <a:blip r:embed="rId3"/>
          <a:srcRect/>
          <a:stretch/>
        </p:blipFill>
        <p:spPr>
          <a:xfrm>
            <a:off x="1468416" y="2001123"/>
            <a:ext cx="9255167" cy="4507698"/>
          </a:xfrm>
          <a:prstGeom prst="rect">
            <a:avLst/>
          </a:prstGeom>
        </p:spPr>
      </p:pic>
      <p:sp>
        <p:nvSpPr>
          <p:cNvPr id="9" name="Text Placeholder 2">
            <a:extLst>
              <a:ext uri="{FF2B5EF4-FFF2-40B4-BE49-F238E27FC236}">
                <a16:creationId xmlns:a16="http://schemas.microsoft.com/office/drawing/2014/main" id="{6A082D33-E412-4A4F-9104-FE5E8A474019}"/>
              </a:ext>
            </a:extLst>
          </p:cNvPr>
          <p:cNvSpPr txBox="1">
            <a:spLocks/>
          </p:cNvSpPr>
          <p:nvPr/>
        </p:nvSpPr>
        <p:spPr>
          <a:xfrm>
            <a:off x="1363361" y="530226"/>
            <a:ext cx="10533193" cy="510636"/>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2500" b="0" i="0" kern="1200">
                <a:solidFill>
                  <a:srgbClr val="B53C36"/>
                </a:solidFill>
                <a:latin typeface="+mn-lt"/>
                <a:ea typeface="+mn-ea"/>
                <a:cs typeface="Cronos Pro"/>
              </a:defRPr>
            </a:lvl1pPr>
            <a:lvl2pPr marL="742950" indent="-285750" algn="l" defTabSz="457200" rtl="0" eaLnBrk="1" latinLnBrk="0" hangingPunct="1">
              <a:spcBef>
                <a:spcPct val="20000"/>
              </a:spcBef>
              <a:buFont typeface="Arial"/>
              <a:buChar char="–"/>
              <a:defRPr sz="28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2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effectLst/>
                <a:ea typeface="Calibri" panose="020F0502020204030204" pitchFamily="34" charset="0"/>
                <a:cs typeface="Times New Roman" panose="02020603050405020304" pitchFamily="18" charset="0"/>
              </a:rPr>
              <a:t>East Asia and Pacific remained the </a:t>
            </a:r>
            <a:r>
              <a:rPr lang="en-GB" b="1" dirty="0">
                <a:ea typeface="Calibri" panose="020F0502020204030204" pitchFamily="34" charset="0"/>
                <a:cs typeface="Times New Roman" panose="02020603050405020304" pitchFamily="18" charset="0"/>
              </a:rPr>
              <a:t>main region of </a:t>
            </a:r>
            <a:r>
              <a:rPr lang="en-GB" b="1" dirty="0">
                <a:effectLst/>
                <a:ea typeface="Calibri" panose="020F0502020204030204" pitchFamily="34" charset="0"/>
                <a:cs typeface="Times New Roman" panose="02020603050405020304" pitchFamily="18" charset="0"/>
              </a:rPr>
              <a:t>destination of climate finance</a:t>
            </a:r>
            <a:endParaRPr lang="en-US" dirty="0"/>
          </a:p>
        </p:txBody>
      </p:sp>
      <p:sp>
        <p:nvSpPr>
          <p:cNvPr id="4" name="TextBox 3">
            <a:extLst>
              <a:ext uri="{FF2B5EF4-FFF2-40B4-BE49-F238E27FC236}">
                <a16:creationId xmlns:a16="http://schemas.microsoft.com/office/drawing/2014/main" id="{23C1B2A4-7468-482F-941C-D90648F5224E}"/>
              </a:ext>
            </a:extLst>
          </p:cNvPr>
          <p:cNvSpPr txBox="1"/>
          <p:nvPr/>
        </p:nvSpPr>
        <p:spPr>
          <a:xfrm>
            <a:off x="1322859" y="1553863"/>
            <a:ext cx="9735861" cy="284693"/>
          </a:xfrm>
          <a:prstGeom prst="rect">
            <a:avLst/>
          </a:prstGeom>
          <a:noFill/>
        </p:spPr>
        <p:txBody>
          <a:bodyPr wrap="square">
            <a:spAutoFit/>
          </a:bodyPr>
          <a:lstStyle/>
          <a:p>
            <a:r>
              <a:rPr lang="en-US" sz="1250" b="1" dirty="0">
                <a:solidFill>
                  <a:schemeClr val="tx1">
                    <a:lumMod val="65000"/>
                    <a:lumOff val="35000"/>
                  </a:schemeClr>
                </a:solidFill>
              </a:rPr>
              <a:t>Destination region of climate finance, by public/private (USD bn, 2019/2020 annual average) </a:t>
            </a:r>
            <a:endParaRPr lang="en-PH" sz="1250" b="1" dirty="0">
              <a:solidFill>
                <a:schemeClr val="tx1">
                  <a:lumMod val="65000"/>
                  <a:lumOff val="35000"/>
                </a:schemeClr>
              </a:solidFill>
            </a:endParaRPr>
          </a:p>
        </p:txBody>
      </p:sp>
    </p:spTree>
    <p:extLst>
      <p:ext uri="{BB962C8B-B14F-4D97-AF65-F5344CB8AC3E}">
        <p14:creationId xmlns:p14="http://schemas.microsoft.com/office/powerpoint/2010/main" val="2648786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40237C-6D87-4E66-808B-747A59F5B640}"/>
              </a:ext>
            </a:extLst>
          </p:cNvPr>
          <p:cNvSpPr>
            <a:spLocks noGrp="1"/>
          </p:cNvSpPr>
          <p:nvPr>
            <p:ph type="body" sz="quarter" idx="11"/>
          </p:nvPr>
        </p:nvSpPr>
        <p:spPr/>
        <p:txBody>
          <a:bodyPr/>
          <a:lstStyle/>
          <a:p>
            <a:r>
              <a:rPr lang="en-IN" dirty="0"/>
              <a:t>Recommendations</a:t>
            </a:r>
          </a:p>
          <a:p>
            <a:endParaRPr lang="en-IN" dirty="0"/>
          </a:p>
        </p:txBody>
      </p:sp>
    </p:spTree>
    <p:extLst>
      <p:ext uri="{BB962C8B-B14F-4D97-AF65-F5344CB8AC3E}">
        <p14:creationId xmlns:p14="http://schemas.microsoft.com/office/powerpoint/2010/main" val="1008119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CEEDE-AFB8-724E-AB8A-9528B838C05C}"/>
              </a:ext>
            </a:extLst>
          </p:cNvPr>
          <p:cNvSpPr>
            <a:spLocks noGrp="1"/>
          </p:cNvSpPr>
          <p:nvPr>
            <p:ph type="body" sz="quarter" idx="11"/>
          </p:nvPr>
        </p:nvSpPr>
        <p:spPr>
          <a:xfrm>
            <a:off x="1408113" y="1356209"/>
            <a:ext cx="9718675" cy="5277715"/>
          </a:xfrm>
        </p:spPr>
        <p:txBody>
          <a:bodyPr/>
          <a:lstStyle/>
          <a:p>
            <a:pPr marL="457200" lvl="2" indent="-457200">
              <a:lnSpc>
                <a:spcPct val="107000"/>
              </a:lnSpc>
              <a:buAutoNum type="arabicPeriod"/>
            </a:pPr>
            <a:r>
              <a:rPr lang="en-GB" sz="2000" b="1" dirty="0">
                <a:solidFill>
                  <a:schemeClr val="tx1"/>
                </a:solidFill>
                <a:cs typeface="Times New Roman" panose="02020603050405020304" pitchFamily="18" charset="0"/>
              </a:rPr>
              <a:t>The scale of finance must increase – this decade will make or break the transition to a sustainable, net zero world</a:t>
            </a:r>
            <a:endParaRPr lang="en-GB" sz="2000" b="1" dirty="0">
              <a:solidFill>
                <a:schemeClr val="tx1"/>
              </a:solidFill>
              <a:effectLst/>
              <a:ea typeface="Calibri" panose="020F0502020204030204" pitchFamily="34" charset="0"/>
              <a:cs typeface="Times New Roman" panose="02020603050405020304" pitchFamily="18" charset="0"/>
            </a:endParaRPr>
          </a:p>
          <a:p>
            <a:pPr marL="0" lvl="2" indent="0">
              <a:lnSpc>
                <a:spcPct val="107000"/>
              </a:lnSpc>
              <a:buNone/>
            </a:pPr>
            <a:endParaRPr lang="en-GB" sz="2000" b="1" dirty="0">
              <a:solidFill>
                <a:schemeClr val="tx1"/>
              </a:solidFill>
              <a:ea typeface="Calibri" panose="020F0502020204030204" pitchFamily="34" charset="0"/>
              <a:cs typeface="Times New Roman" panose="02020603050405020304" pitchFamily="18" charset="0"/>
            </a:endParaRPr>
          </a:p>
          <a:p>
            <a:pPr marL="0" lvl="2" indent="0">
              <a:lnSpc>
                <a:spcPct val="107000"/>
              </a:lnSpc>
              <a:buNone/>
            </a:pPr>
            <a:endParaRPr lang="en-GB" sz="2000" b="1" dirty="0">
              <a:solidFill>
                <a:schemeClr val="tx1"/>
              </a:solidFill>
              <a:effectLst/>
              <a:ea typeface="Calibri" panose="020F0502020204030204" pitchFamily="34" charset="0"/>
              <a:cs typeface="Times New Roman" panose="02020603050405020304" pitchFamily="18" charset="0"/>
            </a:endParaRPr>
          </a:p>
          <a:p>
            <a:pPr marL="0" lvl="2" indent="0">
              <a:lnSpc>
                <a:spcPct val="107000"/>
              </a:lnSpc>
              <a:buNone/>
            </a:pPr>
            <a:endParaRPr lang="en-GB" sz="2000" b="1" dirty="0">
              <a:solidFill>
                <a:schemeClr val="tx1"/>
              </a:solidFill>
              <a:ea typeface="Calibri" panose="020F0502020204030204" pitchFamily="34" charset="0"/>
              <a:cs typeface="Times New Roman" panose="02020603050405020304" pitchFamily="18" charset="0"/>
            </a:endParaRPr>
          </a:p>
          <a:p>
            <a:pPr marL="0" lvl="2" indent="0">
              <a:lnSpc>
                <a:spcPct val="107000"/>
              </a:lnSpc>
              <a:buNone/>
            </a:pPr>
            <a:endParaRPr lang="en-GB" sz="2000" b="1" dirty="0">
              <a:solidFill>
                <a:schemeClr val="tx1"/>
              </a:solidFill>
              <a:effectLst/>
              <a:ea typeface="Calibri" panose="020F0502020204030204" pitchFamily="34" charset="0"/>
              <a:cs typeface="Times New Roman" panose="02020603050405020304" pitchFamily="18" charset="0"/>
            </a:endParaRPr>
          </a:p>
          <a:p>
            <a:pPr marL="0" lvl="2" indent="0">
              <a:lnSpc>
                <a:spcPct val="107000"/>
              </a:lnSpc>
              <a:buNone/>
            </a:pPr>
            <a:endParaRPr lang="en-GB" sz="2000" dirty="0">
              <a:solidFill>
                <a:schemeClr val="tx1"/>
              </a:solidFill>
              <a:ea typeface="Calibri" panose="020F0502020204030204" pitchFamily="34" charset="0"/>
              <a:cs typeface="Times New Roman" panose="02020603050405020304" pitchFamily="18" charset="0"/>
            </a:endParaRPr>
          </a:p>
          <a:p>
            <a:pPr marL="0" lvl="2" indent="0">
              <a:lnSpc>
                <a:spcPct val="107000"/>
              </a:lnSpc>
              <a:buNone/>
            </a:pPr>
            <a:r>
              <a:rPr lang="en-GB" sz="2000" b="1" dirty="0">
                <a:solidFill>
                  <a:schemeClr val="tx1"/>
                </a:solidFill>
                <a:ea typeface="Calibri" panose="020F0502020204030204" pitchFamily="34" charset="0"/>
                <a:cs typeface="Times New Roman" panose="02020603050405020304" pitchFamily="18" charset="0"/>
              </a:rPr>
              <a:t>2. Public and private actors should prioritise </a:t>
            </a:r>
            <a:r>
              <a:rPr lang="en-GB" sz="2000" b="1" dirty="0">
                <a:solidFill>
                  <a:schemeClr val="tx1"/>
                </a:solidFill>
                <a:effectLst/>
                <a:ea typeface="Calibri" panose="020F0502020204030204" pitchFamily="34" charset="0"/>
                <a:cs typeface="Times New Roman" panose="02020603050405020304" pitchFamily="18" charset="0"/>
              </a:rPr>
              <a:t>data on credible climate action and impact on the ground</a:t>
            </a:r>
            <a:endParaRPr lang="en-US" sz="2000" b="1" dirty="0">
              <a:solidFill>
                <a:schemeClr val="tx1"/>
              </a:solidFill>
            </a:endParaRPr>
          </a:p>
          <a:p>
            <a:pPr marL="0" lvl="2" indent="0">
              <a:lnSpc>
                <a:spcPct val="107000"/>
              </a:lnSpc>
              <a:buNone/>
            </a:pPr>
            <a:endParaRPr lang="en-GB" sz="2000" dirty="0">
              <a:solidFill>
                <a:schemeClr val="tx1"/>
              </a:solidFill>
              <a:ea typeface="Calibri" panose="020F0502020204030204" pitchFamily="34" charset="0"/>
              <a:cs typeface="Times New Roman" panose="02020603050405020304" pitchFamily="18" charset="0"/>
            </a:endParaRPr>
          </a:p>
          <a:p>
            <a:pPr lvl="1">
              <a:lnSpc>
                <a:spcPct val="114000"/>
              </a:lnSpc>
              <a:spcBef>
                <a:spcPts val="0"/>
              </a:spcBef>
              <a:spcAft>
                <a:spcPts val="1200"/>
              </a:spcAft>
            </a:pPr>
            <a:endParaRPr lang="en-US" sz="2000" dirty="0">
              <a:solidFill>
                <a:schemeClr val="tx1"/>
              </a:solidFill>
            </a:endParaRPr>
          </a:p>
          <a:p>
            <a:endParaRPr lang="en-US" sz="2000" dirty="0"/>
          </a:p>
        </p:txBody>
      </p:sp>
      <p:sp>
        <p:nvSpPr>
          <p:cNvPr id="3" name="Text Placeholder 2">
            <a:extLst>
              <a:ext uri="{FF2B5EF4-FFF2-40B4-BE49-F238E27FC236}">
                <a16:creationId xmlns:a16="http://schemas.microsoft.com/office/drawing/2014/main" id="{B3F88DB9-A8A0-704F-97E8-9C208ECFB379}"/>
              </a:ext>
            </a:extLst>
          </p:cNvPr>
          <p:cNvSpPr>
            <a:spLocks noGrp="1"/>
          </p:cNvSpPr>
          <p:nvPr>
            <p:ph type="body" sz="quarter" idx="14"/>
          </p:nvPr>
        </p:nvSpPr>
        <p:spPr>
          <a:xfrm>
            <a:off x="1408112" y="617123"/>
            <a:ext cx="10371995" cy="525877"/>
          </a:xfrm>
        </p:spPr>
        <p:txBody>
          <a:bodyPr/>
          <a:lstStyle/>
          <a:p>
            <a:r>
              <a:rPr lang="en-GB" b="1" dirty="0"/>
              <a:t>Conclusions and key recommendations</a:t>
            </a:r>
            <a:endParaRPr lang="en-US" dirty="0"/>
          </a:p>
        </p:txBody>
      </p:sp>
    </p:spTree>
    <p:extLst>
      <p:ext uri="{BB962C8B-B14F-4D97-AF65-F5344CB8AC3E}">
        <p14:creationId xmlns:p14="http://schemas.microsoft.com/office/powerpoint/2010/main" val="3671927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1D8734-F515-4AD5-8864-9B05A5CCDE42}"/>
              </a:ext>
            </a:extLst>
          </p:cNvPr>
          <p:cNvSpPr>
            <a:spLocks noGrp="1"/>
          </p:cNvSpPr>
          <p:nvPr>
            <p:ph type="body" sz="quarter" idx="14"/>
          </p:nvPr>
        </p:nvSpPr>
        <p:spPr>
          <a:xfrm>
            <a:off x="1408113" y="587143"/>
            <a:ext cx="9718675" cy="861203"/>
          </a:xfrm>
        </p:spPr>
        <p:txBody>
          <a:bodyPr/>
          <a:lstStyle/>
          <a:p>
            <a:r>
              <a:rPr lang="en-GB" dirty="0"/>
              <a:t>Data gaps and methodological issues limit our understanding of progress and impact</a:t>
            </a:r>
          </a:p>
        </p:txBody>
      </p:sp>
      <p:sp>
        <p:nvSpPr>
          <p:cNvPr id="9" name="TextBox 8">
            <a:extLst>
              <a:ext uri="{FF2B5EF4-FFF2-40B4-BE49-F238E27FC236}">
                <a16:creationId xmlns:a16="http://schemas.microsoft.com/office/drawing/2014/main" id="{961B6780-921F-4F3B-9D74-A2D74E7CC21F}"/>
              </a:ext>
            </a:extLst>
          </p:cNvPr>
          <p:cNvSpPr txBox="1"/>
          <p:nvPr/>
        </p:nvSpPr>
        <p:spPr>
          <a:xfrm>
            <a:off x="9789984" y="89813"/>
            <a:ext cx="1418752" cy="246221"/>
          </a:xfrm>
          <a:prstGeom prst="rect">
            <a:avLst/>
          </a:prstGeom>
          <a:noFill/>
        </p:spPr>
        <p:txBody>
          <a:bodyPr wrap="square" rtlCol="0">
            <a:spAutoFit/>
          </a:bodyPr>
          <a:lstStyle/>
          <a:p>
            <a:r>
              <a:rPr lang="en-GB" sz="1000" b="0" i="0" u="none" dirty="0"/>
              <a:t>Executive summary</a:t>
            </a:r>
          </a:p>
        </p:txBody>
      </p:sp>
      <p:cxnSp>
        <p:nvCxnSpPr>
          <p:cNvPr id="11" name="Straight Connector 10">
            <a:extLst>
              <a:ext uri="{FF2B5EF4-FFF2-40B4-BE49-F238E27FC236}">
                <a16:creationId xmlns:a16="http://schemas.microsoft.com/office/drawing/2014/main" id="{C0A0CF1C-E191-43FB-BC09-0475CB41DFCB}"/>
              </a:ext>
            </a:extLst>
          </p:cNvPr>
          <p:cNvCxnSpPr>
            <a:cxnSpLocks/>
          </p:cNvCxnSpPr>
          <p:nvPr/>
        </p:nvCxnSpPr>
        <p:spPr>
          <a:xfrm>
            <a:off x="11139382"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7AD59C-D719-4D99-9E84-042BCB9E0D0E}"/>
              </a:ext>
            </a:extLst>
          </p:cNvPr>
          <p:cNvCxnSpPr>
            <a:cxnSpLocks/>
          </p:cNvCxnSpPr>
          <p:nvPr/>
        </p:nvCxnSpPr>
        <p:spPr>
          <a:xfrm>
            <a:off x="9789984"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5BF8017-92B7-41B5-9F33-AAC451E0D579}"/>
              </a:ext>
            </a:extLst>
          </p:cNvPr>
          <p:cNvPicPr>
            <a:picLocks noChangeAspect="1"/>
          </p:cNvPicPr>
          <p:nvPr/>
        </p:nvPicPr>
        <p:blipFill rotWithShape="1">
          <a:blip r:embed="rId3"/>
          <a:srcRect t="10741"/>
          <a:stretch/>
        </p:blipFill>
        <p:spPr>
          <a:xfrm>
            <a:off x="1408113" y="2352109"/>
            <a:ext cx="9464285" cy="3918748"/>
          </a:xfrm>
          <a:prstGeom prst="rect">
            <a:avLst/>
          </a:prstGeom>
        </p:spPr>
      </p:pic>
      <p:sp>
        <p:nvSpPr>
          <p:cNvPr id="8" name="TextBox 7">
            <a:extLst>
              <a:ext uri="{FF2B5EF4-FFF2-40B4-BE49-F238E27FC236}">
                <a16:creationId xmlns:a16="http://schemas.microsoft.com/office/drawing/2014/main" id="{7B8CF943-15B3-42AD-95D6-E31070E0637C}"/>
              </a:ext>
            </a:extLst>
          </p:cNvPr>
          <p:cNvSpPr txBox="1"/>
          <p:nvPr/>
        </p:nvSpPr>
        <p:spPr>
          <a:xfrm>
            <a:off x="1344807" y="1699455"/>
            <a:ext cx="6143217" cy="284693"/>
          </a:xfrm>
          <a:prstGeom prst="rect">
            <a:avLst/>
          </a:prstGeom>
          <a:noFill/>
        </p:spPr>
        <p:txBody>
          <a:bodyPr wrap="square" rtlCol="0">
            <a:spAutoFit/>
          </a:bodyPr>
          <a:lstStyle/>
          <a:p>
            <a:r>
              <a:rPr lang="en-US" sz="1250" b="1" dirty="0">
                <a:solidFill>
                  <a:schemeClr val="tx1">
                    <a:lumMod val="65000"/>
                    <a:lumOff val="35000"/>
                  </a:schemeClr>
                </a:solidFill>
              </a:rPr>
              <a:t>Figure 1.6: Data gaps in climate finance (USD bn, 2019/2020 annual average)</a:t>
            </a:r>
          </a:p>
        </p:txBody>
      </p:sp>
    </p:spTree>
    <p:extLst>
      <p:ext uri="{BB962C8B-B14F-4D97-AF65-F5344CB8AC3E}">
        <p14:creationId xmlns:p14="http://schemas.microsoft.com/office/powerpoint/2010/main" val="461421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26323-DAF9-496F-9E6B-C4F8A6CDB3D2}"/>
              </a:ext>
            </a:extLst>
          </p:cNvPr>
          <p:cNvSpPr>
            <a:spLocks noGrp="1"/>
          </p:cNvSpPr>
          <p:nvPr>
            <p:ph type="body" sz="quarter" idx="11"/>
          </p:nvPr>
        </p:nvSpPr>
        <p:spPr/>
        <p:txBody>
          <a:bodyPr/>
          <a:lstStyle/>
          <a:p>
            <a:pPr marL="0" lvl="2" indent="0">
              <a:lnSpc>
                <a:spcPct val="107000"/>
              </a:lnSpc>
              <a:buNone/>
            </a:pP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3. We need c</a:t>
            </a:r>
            <a:r>
              <a:rPr lang="en-GB" sz="20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redible Net Zero Commitments with clear transition plans, including interim goals</a:t>
            </a:r>
          </a:p>
          <a:p>
            <a:pPr marL="0" lvl="2" indent="0">
              <a:lnSpc>
                <a:spcPct val="107000"/>
              </a:lnSpc>
              <a:buNone/>
            </a:pPr>
            <a:endPar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lvl="2" indent="0">
              <a:lnSpc>
                <a:spcPct val="107000"/>
              </a:lnSpc>
              <a:buNone/>
            </a:pPr>
            <a:endPar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marL="0" lvl="2" indent="0">
              <a:lnSpc>
                <a:spcPct val="107000"/>
              </a:lnSpc>
              <a:buNone/>
            </a:pPr>
            <a:endPar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lvl="2" indent="0">
              <a:lnSpc>
                <a:spcPct val="107000"/>
              </a:lnSpc>
              <a:buNone/>
            </a:pPr>
            <a:endPar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lvl="2" indent="0">
              <a:lnSpc>
                <a:spcPct val="107000"/>
              </a:lnSpc>
              <a:buNone/>
            </a:pP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4. We need structural change f</a:t>
            </a:r>
            <a:r>
              <a:rPr lang="en-GB" sz="20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ocusing on the nexus between the environment,</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the economy, and the people</a:t>
            </a:r>
          </a:p>
        </p:txBody>
      </p:sp>
      <p:sp>
        <p:nvSpPr>
          <p:cNvPr id="3" name="Text Placeholder 2">
            <a:extLst>
              <a:ext uri="{FF2B5EF4-FFF2-40B4-BE49-F238E27FC236}">
                <a16:creationId xmlns:a16="http://schemas.microsoft.com/office/drawing/2014/main" id="{2E4C21EA-06A2-4C0B-B064-B5F652C0B4D7}"/>
              </a:ext>
            </a:extLst>
          </p:cNvPr>
          <p:cNvSpPr>
            <a:spLocks noGrp="1"/>
          </p:cNvSpPr>
          <p:nvPr>
            <p:ph type="body" sz="quarter" idx="14"/>
          </p:nvPr>
        </p:nvSpPr>
        <p:spPr>
          <a:xfrm>
            <a:off x="1408113" y="617124"/>
            <a:ext cx="10783887" cy="510636"/>
          </a:xfrm>
        </p:spPr>
        <p:txBody>
          <a:bodyPr/>
          <a:lstStyle/>
          <a:p>
            <a:r>
              <a:rPr lang="en-GB" b="1" dirty="0"/>
              <a:t>Conclusions and key recommendations</a:t>
            </a:r>
            <a:endParaRPr lang="en-US" dirty="0"/>
          </a:p>
          <a:p>
            <a:endParaRPr lang="en-US" dirty="0"/>
          </a:p>
        </p:txBody>
      </p:sp>
    </p:spTree>
    <p:extLst>
      <p:ext uri="{BB962C8B-B14F-4D97-AF65-F5344CB8AC3E}">
        <p14:creationId xmlns:p14="http://schemas.microsoft.com/office/powerpoint/2010/main" val="4213952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FDC059-E6EB-447C-A4D4-28B9360F9E47}"/>
              </a:ext>
            </a:extLst>
          </p:cNvPr>
          <p:cNvSpPr>
            <a:spLocks noGrp="1"/>
          </p:cNvSpPr>
          <p:nvPr>
            <p:ph type="body" sz="quarter" idx="11"/>
          </p:nvPr>
        </p:nvSpPr>
        <p:spPr/>
        <p:txBody>
          <a:bodyPr/>
          <a:lstStyle/>
          <a:p>
            <a:r>
              <a:rPr kumimoji="0" lang="en-US" sz="6000" i="0" u="none" strike="noStrike" kern="1200" cap="none" spc="0" normalizeH="0" baseline="0" noProof="0" dirty="0">
                <a:ln>
                  <a:noFill/>
                </a:ln>
                <a:solidFill>
                  <a:prstClr val="white"/>
                </a:solidFill>
                <a:effectLst/>
                <a:uLnTx/>
                <a:uFillTx/>
                <a:latin typeface="Century Gothic"/>
                <a:ea typeface="+mn-ea"/>
              </a:rPr>
              <a:t>Questions?</a:t>
            </a:r>
            <a:endParaRPr kumimoji="0" lang="en-US" sz="6000" i="0" u="none" strike="noStrike" kern="1200" cap="none" spc="0" normalizeH="0" baseline="0" noProof="0" dirty="0">
              <a:ln>
                <a:noFill/>
              </a:ln>
              <a:solidFill>
                <a:srgbClr val="404040"/>
              </a:solidFill>
              <a:effectLst/>
              <a:uLnTx/>
              <a:uFillTx/>
              <a:latin typeface="Century Gothic"/>
              <a:ea typeface="+mn-ea"/>
            </a:endParaRPr>
          </a:p>
          <a:p>
            <a:endParaRPr lang="en-GB" dirty="0"/>
          </a:p>
        </p:txBody>
      </p:sp>
      <p:sp>
        <p:nvSpPr>
          <p:cNvPr id="3" name="Text Placeholder 2">
            <a:extLst>
              <a:ext uri="{FF2B5EF4-FFF2-40B4-BE49-F238E27FC236}">
                <a16:creationId xmlns:a16="http://schemas.microsoft.com/office/drawing/2014/main" id="{E6DF0D0E-E19E-487E-B3B8-9864DADC1FB5}"/>
              </a:ext>
            </a:extLst>
          </p:cNvPr>
          <p:cNvSpPr>
            <a:spLocks noGrp="1"/>
          </p:cNvSpPr>
          <p:nvPr>
            <p:ph type="body" sz="quarter" idx="12"/>
          </p:nvPr>
        </p:nvSpPr>
        <p:spPr/>
        <p:txBody>
          <a:bodyPr/>
          <a:lstStyle/>
          <a:p>
            <a:r>
              <a:rPr kumimoji="0" lang="en-US" sz="2800" b="1" i="0" u="none" strike="noStrike" kern="1200" cap="none" spc="0" normalizeH="0" baseline="0" noProof="0" dirty="0">
                <a:ln>
                  <a:noFill/>
                </a:ln>
                <a:effectLst/>
                <a:uLnTx/>
                <a:uFillTx/>
                <a:latin typeface="Century Gothic"/>
                <a:ea typeface="+mn-ea"/>
              </a:rPr>
              <a:t>Please type questions into the chat box on the lower right-hand side of the screen.</a:t>
            </a:r>
          </a:p>
          <a:p>
            <a:endParaRPr lang="en-GB" dirty="0"/>
          </a:p>
        </p:txBody>
      </p:sp>
    </p:spTree>
    <p:extLst>
      <p:ext uri="{BB962C8B-B14F-4D97-AF65-F5344CB8AC3E}">
        <p14:creationId xmlns:p14="http://schemas.microsoft.com/office/powerpoint/2010/main" val="2452778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FA01571-C70B-468B-A24B-402DC578EA36}"/>
              </a:ext>
            </a:extLst>
          </p:cNvPr>
          <p:cNvSpPr>
            <a:spLocks noGrp="1"/>
          </p:cNvSpPr>
          <p:nvPr>
            <p:ph type="body" sz="quarter" idx="11"/>
          </p:nvPr>
        </p:nvSpPr>
        <p:spPr>
          <a:xfrm>
            <a:off x="5860389" y="1989507"/>
            <a:ext cx="5908823" cy="4093346"/>
          </a:xfrm>
        </p:spPr>
        <p:txBody>
          <a:bodyPr/>
          <a:lstStyle/>
          <a:p>
            <a:r>
              <a:rPr lang="en-US" b="1" dirty="0"/>
              <a:t>Key findings</a:t>
            </a:r>
          </a:p>
          <a:p>
            <a:endParaRPr lang="en-US" b="1" dirty="0"/>
          </a:p>
          <a:p>
            <a:r>
              <a:rPr lang="en-US" b="1" dirty="0"/>
              <a:t>Private Financial Institution Net Zero commitments</a:t>
            </a:r>
          </a:p>
          <a:p>
            <a:endParaRPr lang="en-US" dirty="0"/>
          </a:p>
          <a:p>
            <a:r>
              <a:rPr lang="en-US" b="1" dirty="0"/>
              <a:t>A closer look at</a:t>
            </a:r>
          </a:p>
          <a:p>
            <a:pPr marL="1200150" lvl="1" indent="-457200">
              <a:buFont typeface="Arial" panose="020B0604020202020204" pitchFamily="34" charset="0"/>
              <a:buChar char="•"/>
            </a:pPr>
            <a:r>
              <a:rPr lang="en-US" sz="1800" dirty="0"/>
              <a:t>Mitigation finance</a:t>
            </a:r>
          </a:p>
          <a:p>
            <a:pPr marL="1085850" lvl="1" indent="-342900">
              <a:buFont typeface="Arial" panose="020B0604020202020204" pitchFamily="34" charset="0"/>
              <a:buChar char="•"/>
            </a:pPr>
            <a:r>
              <a:rPr lang="en-US" sz="1800" dirty="0"/>
              <a:t>  Adaptation finance</a:t>
            </a:r>
          </a:p>
          <a:p>
            <a:pPr marL="1200150" lvl="1" indent="-457200">
              <a:buFont typeface="Arial" panose="020B0604020202020204" pitchFamily="34" charset="0"/>
              <a:buChar char="•"/>
            </a:pPr>
            <a:r>
              <a:rPr lang="en-US" sz="1800" dirty="0"/>
              <a:t>Geographic flows</a:t>
            </a:r>
          </a:p>
          <a:p>
            <a:pPr marL="1200150" lvl="1" indent="-457200">
              <a:buFont typeface="+mj-lt"/>
              <a:buAutoNum type="arabicPeriod"/>
            </a:pPr>
            <a:endParaRPr lang="en-US" sz="2000" dirty="0"/>
          </a:p>
          <a:p>
            <a:r>
              <a:rPr lang="en-US" b="1" dirty="0"/>
              <a:t>Conclusion</a:t>
            </a:r>
          </a:p>
        </p:txBody>
      </p:sp>
      <p:sp>
        <p:nvSpPr>
          <p:cNvPr id="11" name="Text Placeholder 3">
            <a:extLst>
              <a:ext uri="{FF2B5EF4-FFF2-40B4-BE49-F238E27FC236}">
                <a16:creationId xmlns:a16="http://schemas.microsoft.com/office/drawing/2014/main" id="{625861A6-5868-44FC-8DC1-FDEDC71C57E7}"/>
              </a:ext>
            </a:extLst>
          </p:cNvPr>
          <p:cNvSpPr>
            <a:spLocks noGrp="1"/>
          </p:cNvSpPr>
          <p:nvPr>
            <p:ph type="body" sz="quarter" idx="13"/>
          </p:nvPr>
        </p:nvSpPr>
        <p:spPr>
          <a:xfrm>
            <a:off x="5860388" y="1290121"/>
            <a:ext cx="5908162" cy="954087"/>
          </a:xfrm>
        </p:spPr>
        <p:txBody>
          <a:bodyPr/>
          <a:lstStyle/>
          <a:p>
            <a:r>
              <a:rPr lang="en-US" dirty="0"/>
              <a:t>Agenda</a:t>
            </a:r>
          </a:p>
        </p:txBody>
      </p:sp>
      <p:pic>
        <p:nvPicPr>
          <p:cNvPr id="10" name="Picture 9">
            <a:extLst>
              <a:ext uri="{FF2B5EF4-FFF2-40B4-BE49-F238E27FC236}">
                <a16:creationId xmlns:a16="http://schemas.microsoft.com/office/drawing/2014/main" id="{A544AFAC-8428-4643-8695-E3E26BE5C320}"/>
              </a:ext>
            </a:extLst>
          </p:cNvPr>
          <p:cNvPicPr>
            <a:picLocks noChangeAspect="1"/>
          </p:cNvPicPr>
          <p:nvPr/>
        </p:nvPicPr>
        <p:blipFill>
          <a:blip r:embed="rId3"/>
          <a:stretch>
            <a:fillRect/>
          </a:stretch>
        </p:blipFill>
        <p:spPr>
          <a:xfrm>
            <a:off x="2324054" y="828676"/>
            <a:ext cx="2922520" cy="5619750"/>
          </a:xfrm>
          <a:prstGeom prst="rect">
            <a:avLst/>
          </a:prstGeom>
        </p:spPr>
      </p:pic>
    </p:spTree>
    <p:extLst>
      <p:ext uri="{BB962C8B-B14F-4D97-AF65-F5344CB8AC3E}">
        <p14:creationId xmlns:p14="http://schemas.microsoft.com/office/powerpoint/2010/main" val="300759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88DB9-A8A0-704F-97E8-9C208ECFB379}"/>
              </a:ext>
            </a:extLst>
          </p:cNvPr>
          <p:cNvSpPr>
            <a:spLocks noGrp="1"/>
          </p:cNvSpPr>
          <p:nvPr>
            <p:ph type="body" sz="quarter" idx="14"/>
          </p:nvPr>
        </p:nvSpPr>
        <p:spPr>
          <a:xfrm>
            <a:off x="1236662" y="500125"/>
            <a:ext cx="10377487" cy="525877"/>
          </a:xfrm>
        </p:spPr>
        <p:txBody>
          <a:bodyPr/>
          <a:lstStyle/>
          <a:p>
            <a:r>
              <a:rPr lang="en-US" dirty="0"/>
              <a:t>Related Projects</a:t>
            </a:r>
            <a:endParaRPr lang="en-PH" dirty="0"/>
          </a:p>
        </p:txBody>
      </p:sp>
      <p:sp>
        <p:nvSpPr>
          <p:cNvPr id="4" name="Text Placeholder 1">
            <a:extLst>
              <a:ext uri="{FF2B5EF4-FFF2-40B4-BE49-F238E27FC236}">
                <a16:creationId xmlns:a16="http://schemas.microsoft.com/office/drawing/2014/main" id="{2FC323AA-CCBD-488F-AC67-6559890384AD}"/>
              </a:ext>
            </a:extLst>
          </p:cNvPr>
          <p:cNvSpPr txBox="1">
            <a:spLocks/>
          </p:cNvSpPr>
          <p:nvPr/>
        </p:nvSpPr>
        <p:spPr>
          <a:xfrm>
            <a:off x="1236662" y="1588957"/>
            <a:ext cx="9718675" cy="4974616"/>
          </a:xfrm>
          <a:prstGeom prst="rect">
            <a:avLst/>
          </a:prstGeom>
        </p:spPr>
        <p:txBody>
          <a:bodyPr/>
          <a:lstStyle>
            <a:lvl1pPr marL="0" indent="0" algn="l" defTabSz="457200" rtl="0" eaLnBrk="1" latinLnBrk="0" hangingPunct="1">
              <a:spcBef>
                <a:spcPct val="20000"/>
              </a:spcBef>
              <a:buFont typeface="Arial"/>
              <a:buNone/>
              <a:defRPr sz="2200" b="0" i="0" kern="1200">
                <a:solidFill>
                  <a:srgbClr val="404040"/>
                </a:solidFill>
                <a:latin typeface="+mn-lt"/>
                <a:ea typeface="+mn-ea"/>
                <a:cs typeface="Cronos Pro"/>
              </a:defRPr>
            </a:lvl1pPr>
            <a:lvl2pPr marL="457200" indent="0" algn="l" defTabSz="457200" rtl="0" eaLnBrk="1" latinLnBrk="0" hangingPunct="1">
              <a:spcBef>
                <a:spcPct val="20000"/>
              </a:spcBef>
              <a:buFont typeface="Arial"/>
              <a:buNone/>
              <a:defRPr sz="28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2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15000"/>
              </a:lnSpc>
              <a:spcBef>
                <a:spcPts val="1200"/>
              </a:spcBef>
              <a:spcAft>
                <a:spcPts val="300"/>
              </a:spcAft>
              <a:buFont typeface="Arial" panose="020B0604020202020204" pitchFamily="34" charset="0"/>
              <a:buChar char="•"/>
            </a:pPr>
            <a:r>
              <a:rPr lang="en-US" sz="2400" dirty="0">
                <a:hlinkClick r:id="rId3"/>
              </a:rPr>
              <a:t>Net Zero Finance Tracker</a:t>
            </a:r>
            <a:br>
              <a:rPr lang="en-US" sz="2400" dirty="0"/>
            </a:br>
            <a:endParaRPr lang="en-US" sz="2400" dirty="0"/>
          </a:p>
          <a:p>
            <a:pPr marL="342900" indent="-342900">
              <a:lnSpc>
                <a:spcPct val="115000"/>
              </a:lnSpc>
              <a:spcBef>
                <a:spcPts val="1200"/>
              </a:spcBef>
              <a:spcAft>
                <a:spcPts val="300"/>
              </a:spcAft>
              <a:buFont typeface="Arial" panose="020B0604020202020204" pitchFamily="34" charset="0"/>
              <a:buChar char="•"/>
            </a:pPr>
            <a:r>
              <a:rPr lang="en-US" sz="2400" u="sng" dirty="0">
                <a:hlinkClick r:id="rId4"/>
              </a:rPr>
              <a:t>Framework for Sustainable Finance Integrity</a:t>
            </a:r>
            <a:endParaRPr lang="en-US" sz="2400" u="sng" dirty="0"/>
          </a:p>
          <a:p>
            <a:pPr marL="342900" indent="-342900">
              <a:lnSpc>
                <a:spcPct val="115000"/>
              </a:lnSpc>
              <a:spcBef>
                <a:spcPts val="1200"/>
              </a:spcBef>
              <a:spcAft>
                <a:spcPts val="300"/>
              </a:spcAft>
              <a:buFont typeface="Arial" panose="020B0604020202020204" pitchFamily="34" charset="0"/>
              <a:buChar char="•"/>
            </a:pPr>
            <a:endParaRPr lang="en-US" sz="2400" u="sng" dirty="0"/>
          </a:p>
          <a:p>
            <a:pPr marL="342900" indent="-342900">
              <a:lnSpc>
                <a:spcPct val="115000"/>
              </a:lnSpc>
              <a:spcBef>
                <a:spcPts val="1200"/>
              </a:spcBef>
              <a:spcAft>
                <a:spcPts val="300"/>
              </a:spcAft>
              <a:buFont typeface="Arial" panose="020B0604020202020204" pitchFamily="34" charset="0"/>
              <a:buChar char="•"/>
            </a:pPr>
            <a:r>
              <a:rPr lang="en-US" sz="2400" u="sng" dirty="0">
                <a:hlinkClick r:id="rId5"/>
              </a:rPr>
              <a:t>Energizing Finance: Understanding the Landscape 2021</a:t>
            </a:r>
            <a:br>
              <a:rPr lang="en-US" sz="2400" dirty="0"/>
            </a:br>
            <a:endParaRPr lang="en-US" sz="2400" dirty="0"/>
          </a:p>
        </p:txBody>
      </p:sp>
    </p:spTree>
    <p:extLst>
      <p:ext uri="{BB962C8B-B14F-4D97-AF65-F5344CB8AC3E}">
        <p14:creationId xmlns:p14="http://schemas.microsoft.com/office/powerpoint/2010/main" val="2611479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72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A5511-2965-4163-95A0-4FDD59AC3D0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169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688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51A01D-F961-4623-AE36-E26709112559}"/>
              </a:ext>
            </a:extLst>
          </p:cNvPr>
          <p:cNvSpPr>
            <a:spLocks noGrp="1"/>
          </p:cNvSpPr>
          <p:nvPr>
            <p:ph type="body" sz="quarter" idx="11"/>
          </p:nvPr>
        </p:nvSpPr>
        <p:spPr>
          <a:xfrm>
            <a:off x="990600" y="2240374"/>
            <a:ext cx="11039723" cy="963907"/>
          </a:xfrm>
        </p:spPr>
        <p:txBody>
          <a:bodyPr/>
          <a:lstStyle/>
          <a:p>
            <a:r>
              <a:rPr lang="en-US" dirty="0"/>
              <a:t>Key Findings</a:t>
            </a:r>
          </a:p>
        </p:txBody>
      </p:sp>
    </p:spTree>
    <p:extLst>
      <p:ext uri="{BB962C8B-B14F-4D97-AF65-F5344CB8AC3E}">
        <p14:creationId xmlns:p14="http://schemas.microsoft.com/office/powerpoint/2010/main" val="1904680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40099E-FCD1-4AEA-9816-E94ED0DBE459}"/>
              </a:ext>
            </a:extLst>
          </p:cNvPr>
          <p:cNvSpPr>
            <a:spLocks noGrp="1"/>
          </p:cNvSpPr>
          <p:nvPr>
            <p:ph type="body" sz="quarter" idx="14"/>
          </p:nvPr>
        </p:nvSpPr>
        <p:spPr/>
        <p:txBody>
          <a:bodyPr/>
          <a:lstStyle/>
          <a:p>
            <a:r>
              <a:rPr lang="en-GB" sz="2800" dirty="0"/>
              <a:t>Global climate finance flows reached USD 632 billion in 2019/2020, but with tepid growth rate </a:t>
            </a:r>
            <a:endParaRPr lang="en-GB" dirty="0">
              <a:solidFill>
                <a:schemeClr val="accent2"/>
              </a:solidFill>
            </a:endParaRPr>
          </a:p>
          <a:p>
            <a:endParaRPr lang="en-GB" dirty="0"/>
          </a:p>
        </p:txBody>
      </p:sp>
      <p:sp>
        <p:nvSpPr>
          <p:cNvPr id="5" name="TextBox 4">
            <a:extLst>
              <a:ext uri="{FF2B5EF4-FFF2-40B4-BE49-F238E27FC236}">
                <a16:creationId xmlns:a16="http://schemas.microsoft.com/office/drawing/2014/main" id="{7FE60490-3C89-43A9-B571-498DE79E8F40}"/>
              </a:ext>
            </a:extLst>
          </p:cNvPr>
          <p:cNvSpPr txBox="1"/>
          <p:nvPr/>
        </p:nvSpPr>
        <p:spPr>
          <a:xfrm>
            <a:off x="9789984" y="89813"/>
            <a:ext cx="1418752" cy="246221"/>
          </a:xfrm>
          <a:prstGeom prst="rect">
            <a:avLst/>
          </a:prstGeom>
          <a:noFill/>
        </p:spPr>
        <p:txBody>
          <a:bodyPr wrap="square" rtlCol="0">
            <a:spAutoFit/>
          </a:bodyPr>
          <a:lstStyle/>
          <a:p>
            <a:r>
              <a:rPr lang="en-GB" sz="1000" b="0" i="0" u="none" dirty="0"/>
              <a:t>Key findings</a:t>
            </a:r>
          </a:p>
        </p:txBody>
      </p:sp>
      <p:cxnSp>
        <p:nvCxnSpPr>
          <p:cNvPr id="6" name="Straight Connector 5">
            <a:extLst>
              <a:ext uri="{FF2B5EF4-FFF2-40B4-BE49-F238E27FC236}">
                <a16:creationId xmlns:a16="http://schemas.microsoft.com/office/drawing/2014/main" id="{CB5553A4-8D70-41AD-A474-ECCED0649770}"/>
              </a:ext>
            </a:extLst>
          </p:cNvPr>
          <p:cNvCxnSpPr>
            <a:cxnSpLocks/>
          </p:cNvCxnSpPr>
          <p:nvPr/>
        </p:nvCxnSpPr>
        <p:spPr>
          <a:xfrm>
            <a:off x="11139382"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42A592B-1C6A-47CA-B2ED-2BB62DE5A512}"/>
              </a:ext>
            </a:extLst>
          </p:cNvPr>
          <p:cNvCxnSpPr>
            <a:cxnSpLocks/>
          </p:cNvCxnSpPr>
          <p:nvPr/>
        </p:nvCxnSpPr>
        <p:spPr>
          <a:xfrm>
            <a:off x="9789984"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28BECA50-0DC5-477A-BE71-FB941DFFF365}"/>
              </a:ext>
            </a:extLst>
          </p:cNvPr>
          <p:cNvGrpSpPr/>
          <p:nvPr/>
        </p:nvGrpSpPr>
        <p:grpSpPr>
          <a:xfrm>
            <a:off x="2493003" y="1987316"/>
            <a:ext cx="7418858" cy="4775726"/>
            <a:chOff x="2563342" y="1808633"/>
            <a:chExt cx="7418858" cy="4775726"/>
          </a:xfrm>
        </p:grpSpPr>
        <p:pic>
          <p:nvPicPr>
            <p:cNvPr id="10" name="Picture 9" descr="Chart&#10;&#10;Description automatically generated">
              <a:extLst>
                <a:ext uri="{FF2B5EF4-FFF2-40B4-BE49-F238E27FC236}">
                  <a16:creationId xmlns:a16="http://schemas.microsoft.com/office/drawing/2014/main" id="{A81C17B7-5B0F-4DA4-9191-193977031B3E}"/>
                </a:ext>
              </a:extLst>
            </p:cNvPr>
            <p:cNvPicPr>
              <a:picLocks noChangeAspect="1"/>
            </p:cNvPicPr>
            <p:nvPr/>
          </p:nvPicPr>
          <p:blipFill>
            <a:blip r:embed="rId3"/>
            <a:stretch>
              <a:fillRect/>
            </a:stretch>
          </p:blipFill>
          <p:spPr>
            <a:xfrm>
              <a:off x="2563342" y="1808633"/>
              <a:ext cx="7418858" cy="4775726"/>
            </a:xfrm>
            <a:prstGeom prst="rect">
              <a:avLst/>
            </a:prstGeom>
          </p:spPr>
        </p:pic>
        <p:sp>
          <p:nvSpPr>
            <p:cNvPr id="3" name="TextBox 2">
              <a:extLst>
                <a:ext uri="{FF2B5EF4-FFF2-40B4-BE49-F238E27FC236}">
                  <a16:creationId xmlns:a16="http://schemas.microsoft.com/office/drawing/2014/main" id="{62E7933D-10E9-4F53-A775-B750FCA42592}"/>
                </a:ext>
              </a:extLst>
            </p:cNvPr>
            <p:cNvSpPr txBox="1"/>
            <p:nvPr/>
          </p:nvSpPr>
          <p:spPr>
            <a:xfrm>
              <a:off x="7759700" y="2613366"/>
              <a:ext cx="504000" cy="252000"/>
            </a:xfrm>
            <a:prstGeom prst="rect">
              <a:avLst/>
            </a:prstGeom>
            <a:solidFill>
              <a:schemeClr val="bg1"/>
            </a:solidFill>
          </p:spPr>
          <p:txBody>
            <a:bodyPr wrap="square" rtlCol="0" anchor="t">
              <a:spAutoFit/>
            </a:bodyPr>
            <a:lstStyle/>
            <a:p>
              <a:pPr algn="ctr"/>
              <a:r>
                <a:rPr lang="en-US" sz="1500" dirty="0">
                  <a:solidFill>
                    <a:schemeClr val="tx1">
                      <a:lumMod val="65000"/>
                      <a:lumOff val="35000"/>
                    </a:schemeClr>
                  </a:solidFill>
                  <a:latin typeface="Whitney Semibold" pitchFamily="50" charset="0"/>
                </a:rPr>
                <a:t>574</a:t>
              </a:r>
              <a:endParaRPr lang="en-GB" sz="1500" dirty="0">
                <a:solidFill>
                  <a:schemeClr val="tx1">
                    <a:lumMod val="65000"/>
                    <a:lumOff val="35000"/>
                  </a:schemeClr>
                </a:solidFill>
                <a:latin typeface="Whitney Semibold" pitchFamily="50" charset="0"/>
              </a:endParaRPr>
            </a:p>
          </p:txBody>
        </p:sp>
      </p:grpSp>
      <p:sp>
        <p:nvSpPr>
          <p:cNvPr id="9" name="TextBox 8">
            <a:extLst>
              <a:ext uri="{FF2B5EF4-FFF2-40B4-BE49-F238E27FC236}">
                <a16:creationId xmlns:a16="http://schemas.microsoft.com/office/drawing/2014/main" id="{EC5D25CB-7E43-423C-B56C-67360BFBBAEB}"/>
              </a:ext>
            </a:extLst>
          </p:cNvPr>
          <p:cNvSpPr txBox="1"/>
          <p:nvPr/>
        </p:nvSpPr>
        <p:spPr>
          <a:xfrm>
            <a:off x="2439121" y="1667570"/>
            <a:ext cx="7418858" cy="284693"/>
          </a:xfrm>
          <a:prstGeom prst="rect">
            <a:avLst/>
          </a:prstGeom>
          <a:noFill/>
        </p:spPr>
        <p:txBody>
          <a:bodyPr wrap="square" rtlCol="0">
            <a:spAutoFit/>
          </a:bodyPr>
          <a:lstStyle/>
          <a:p>
            <a:r>
              <a:rPr lang="en-US" sz="1250" b="1" dirty="0">
                <a:solidFill>
                  <a:schemeClr val="tx1">
                    <a:lumMod val="65000"/>
                    <a:lumOff val="35000"/>
                  </a:schemeClr>
                </a:solidFill>
              </a:rPr>
              <a:t>Figure 1.2: Global climate finance flows between 2011 – 2020, biannual averages</a:t>
            </a:r>
          </a:p>
        </p:txBody>
      </p:sp>
    </p:spTree>
    <p:extLst>
      <p:ext uri="{BB962C8B-B14F-4D97-AF65-F5344CB8AC3E}">
        <p14:creationId xmlns:p14="http://schemas.microsoft.com/office/powerpoint/2010/main" val="395487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AF71EE-BB87-4178-BDD3-35C50A04104F}"/>
              </a:ext>
            </a:extLst>
          </p:cNvPr>
          <p:cNvSpPr>
            <a:spLocks noGrp="1"/>
          </p:cNvSpPr>
          <p:nvPr>
            <p:ph type="body" sz="quarter" idx="14"/>
          </p:nvPr>
        </p:nvSpPr>
        <p:spPr/>
        <p:txBody>
          <a:bodyPr/>
          <a:lstStyle/>
          <a:p>
            <a:pPr>
              <a:lnSpc>
                <a:spcPct val="107000"/>
              </a:lnSpc>
              <a:spcAft>
                <a:spcPts val="800"/>
              </a:spcAft>
            </a:pPr>
            <a:r>
              <a:rPr lang="en-GB" sz="2800" dirty="0">
                <a:effectLst/>
                <a:ea typeface="Calibri" panose="020F0502020204030204" pitchFamily="34" charset="0"/>
                <a:cs typeface="Times New Roman" panose="02020603050405020304" pitchFamily="18" charset="0"/>
              </a:rPr>
              <a:t>Current investment levels are nowhere near enough to limit global warming to 1.5 °C</a:t>
            </a:r>
          </a:p>
        </p:txBody>
      </p:sp>
      <p:sp>
        <p:nvSpPr>
          <p:cNvPr id="10" name="TextBox 9">
            <a:extLst>
              <a:ext uri="{FF2B5EF4-FFF2-40B4-BE49-F238E27FC236}">
                <a16:creationId xmlns:a16="http://schemas.microsoft.com/office/drawing/2014/main" id="{3BEA3E11-5F7F-4807-B7E4-FE73FCB0BDC7}"/>
              </a:ext>
            </a:extLst>
          </p:cNvPr>
          <p:cNvSpPr txBox="1"/>
          <p:nvPr/>
        </p:nvSpPr>
        <p:spPr>
          <a:xfrm>
            <a:off x="9789984" y="89813"/>
            <a:ext cx="1418752" cy="246221"/>
          </a:xfrm>
          <a:prstGeom prst="rect">
            <a:avLst/>
          </a:prstGeom>
          <a:noFill/>
        </p:spPr>
        <p:txBody>
          <a:bodyPr wrap="square" rtlCol="0">
            <a:spAutoFit/>
          </a:bodyPr>
          <a:lstStyle/>
          <a:p>
            <a:r>
              <a:rPr lang="en-GB" sz="1000" dirty="0"/>
              <a:t>Key findings</a:t>
            </a:r>
            <a:endParaRPr lang="en-GB" sz="1000" b="0" i="0" u="none" dirty="0"/>
          </a:p>
        </p:txBody>
      </p:sp>
      <p:cxnSp>
        <p:nvCxnSpPr>
          <p:cNvPr id="11" name="Straight Connector 10">
            <a:extLst>
              <a:ext uri="{FF2B5EF4-FFF2-40B4-BE49-F238E27FC236}">
                <a16:creationId xmlns:a16="http://schemas.microsoft.com/office/drawing/2014/main" id="{AA6C5EFD-68D8-44EE-946B-27EF1815B97D}"/>
              </a:ext>
            </a:extLst>
          </p:cNvPr>
          <p:cNvCxnSpPr>
            <a:cxnSpLocks/>
          </p:cNvCxnSpPr>
          <p:nvPr/>
        </p:nvCxnSpPr>
        <p:spPr>
          <a:xfrm>
            <a:off x="11139382"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3D835A-83E5-4F15-A685-80216F857DE9}"/>
              </a:ext>
            </a:extLst>
          </p:cNvPr>
          <p:cNvCxnSpPr>
            <a:cxnSpLocks/>
          </p:cNvCxnSpPr>
          <p:nvPr/>
        </p:nvCxnSpPr>
        <p:spPr>
          <a:xfrm>
            <a:off x="9789984"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7" name="Picture 6" descr="Chart, line chart&#10;&#10;Description automatically generated">
            <a:extLst>
              <a:ext uri="{FF2B5EF4-FFF2-40B4-BE49-F238E27FC236}">
                <a16:creationId xmlns:a16="http://schemas.microsoft.com/office/drawing/2014/main" id="{E1BA2E6E-0C82-40E2-83C6-193E22CF6400}"/>
              </a:ext>
            </a:extLst>
          </p:cNvPr>
          <p:cNvPicPr>
            <a:picLocks noChangeAspect="1"/>
          </p:cNvPicPr>
          <p:nvPr/>
        </p:nvPicPr>
        <p:blipFill>
          <a:blip r:embed="rId3"/>
          <a:stretch>
            <a:fillRect/>
          </a:stretch>
        </p:blipFill>
        <p:spPr>
          <a:xfrm>
            <a:off x="2445093" y="1998514"/>
            <a:ext cx="7718815" cy="4859485"/>
          </a:xfrm>
          <a:prstGeom prst="rect">
            <a:avLst/>
          </a:prstGeom>
        </p:spPr>
      </p:pic>
      <p:sp>
        <p:nvSpPr>
          <p:cNvPr id="8" name="TextBox 7">
            <a:extLst>
              <a:ext uri="{FF2B5EF4-FFF2-40B4-BE49-F238E27FC236}">
                <a16:creationId xmlns:a16="http://schemas.microsoft.com/office/drawing/2014/main" id="{05670B60-CE32-4AC9-9996-B55C957D4E56}"/>
              </a:ext>
            </a:extLst>
          </p:cNvPr>
          <p:cNvSpPr txBox="1"/>
          <p:nvPr/>
        </p:nvSpPr>
        <p:spPr>
          <a:xfrm>
            <a:off x="1408113" y="1672168"/>
            <a:ext cx="10265727" cy="284693"/>
          </a:xfrm>
          <a:prstGeom prst="rect">
            <a:avLst/>
          </a:prstGeom>
          <a:noFill/>
        </p:spPr>
        <p:txBody>
          <a:bodyPr wrap="square" rtlCol="0">
            <a:spAutoFit/>
          </a:bodyPr>
          <a:lstStyle/>
          <a:p>
            <a:r>
              <a:rPr lang="en-US" sz="1250" b="1" dirty="0">
                <a:solidFill>
                  <a:schemeClr val="tx1">
                    <a:lumMod val="65000"/>
                    <a:lumOff val="35000"/>
                  </a:schemeClr>
                </a:solidFill>
              </a:rPr>
              <a:t>Figure 1.3: Global tracked climate finance flows and the average estimated annual climate investment need through 2050</a:t>
            </a:r>
          </a:p>
        </p:txBody>
      </p:sp>
    </p:spTree>
    <p:extLst>
      <p:ext uri="{BB962C8B-B14F-4D97-AF65-F5344CB8AC3E}">
        <p14:creationId xmlns:p14="http://schemas.microsoft.com/office/powerpoint/2010/main" val="160789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40099E-FCD1-4AEA-9816-E94ED0DBE459}"/>
              </a:ext>
            </a:extLst>
          </p:cNvPr>
          <p:cNvSpPr>
            <a:spLocks noGrp="1"/>
          </p:cNvSpPr>
          <p:nvPr>
            <p:ph type="body" sz="quarter" idx="14"/>
          </p:nvPr>
        </p:nvSpPr>
        <p:spPr>
          <a:xfrm>
            <a:off x="1408113" y="587143"/>
            <a:ext cx="9718675" cy="1054411"/>
          </a:xfrm>
        </p:spPr>
        <p:txBody>
          <a:bodyPr/>
          <a:lstStyle/>
          <a:p>
            <a:r>
              <a:rPr lang="en-GB" sz="2800" dirty="0"/>
              <a:t>Achieving net-zero will require all public and private actors to align their finance with Paris goals</a:t>
            </a:r>
            <a:endParaRPr lang="en-GB" dirty="0"/>
          </a:p>
        </p:txBody>
      </p:sp>
      <p:sp>
        <p:nvSpPr>
          <p:cNvPr id="5" name="TextBox 4">
            <a:extLst>
              <a:ext uri="{FF2B5EF4-FFF2-40B4-BE49-F238E27FC236}">
                <a16:creationId xmlns:a16="http://schemas.microsoft.com/office/drawing/2014/main" id="{7FE60490-3C89-43A9-B571-498DE79E8F40}"/>
              </a:ext>
            </a:extLst>
          </p:cNvPr>
          <p:cNvSpPr txBox="1"/>
          <p:nvPr/>
        </p:nvSpPr>
        <p:spPr>
          <a:xfrm>
            <a:off x="9789984" y="89813"/>
            <a:ext cx="1418752" cy="246221"/>
          </a:xfrm>
          <a:prstGeom prst="rect">
            <a:avLst/>
          </a:prstGeom>
          <a:noFill/>
        </p:spPr>
        <p:txBody>
          <a:bodyPr wrap="square" rtlCol="0">
            <a:spAutoFit/>
          </a:bodyPr>
          <a:lstStyle/>
          <a:p>
            <a:r>
              <a:rPr lang="en-GB" sz="1000" b="0" i="0" u="none" dirty="0"/>
              <a:t>Executive summary</a:t>
            </a:r>
          </a:p>
        </p:txBody>
      </p:sp>
      <p:cxnSp>
        <p:nvCxnSpPr>
          <p:cNvPr id="6" name="Straight Connector 5">
            <a:extLst>
              <a:ext uri="{FF2B5EF4-FFF2-40B4-BE49-F238E27FC236}">
                <a16:creationId xmlns:a16="http://schemas.microsoft.com/office/drawing/2014/main" id="{CB5553A4-8D70-41AD-A474-ECCED0649770}"/>
              </a:ext>
            </a:extLst>
          </p:cNvPr>
          <p:cNvCxnSpPr>
            <a:cxnSpLocks/>
          </p:cNvCxnSpPr>
          <p:nvPr/>
        </p:nvCxnSpPr>
        <p:spPr>
          <a:xfrm>
            <a:off x="11139382"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42A592B-1C6A-47CA-B2ED-2BB62DE5A512}"/>
              </a:ext>
            </a:extLst>
          </p:cNvPr>
          <p:cNvCxnSpPr>
            <a:cxnSpLocks/>
          </p:cNvCxnSpPr>
          <p:nvPr/>
        </p:nvCxnSpPr>
        <p:spPr>
          <a:xfrm>
            <a:off x="9789984" y="68194"/>
            <a:ext cx="0" cy="305292"/>
          </a:xfrm>
          <a:prstGeom prst="line">
            <a:avLst/>
          </a:prstGeom>
          <a:ln w="9525">
            <a:solidFill>
              <a:schemeClr val="accent2"/>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F10BB009-24AD-4581-99D9-660E6B823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187" y="1855211"/>
            <a:ext cx="8411178" cy="456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53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88DB9-A8A0-704F-97E8-9C208ECFB379}"/>
              </a:ext>
            </a:extLst>
          </p:cNvPr>
          <p:cNvSpPr>
            <a:spLocks noGrp="1"/>
          </p:cNvSpPr>
          <p:nvPr>
            <p:ph type="body" sz="quarter" idx="14"/>
          </p:nvPr>
        </p:nvSpPr>
        <p:spPr>
          <a:xfrm>
            <a:off x="1408114" y="617124"/>
            <a:ext cx="7866516" cy="525877"/>
          </a:xfrm>
        </p:spPr>
        <p:txBody>
          <a:bodyPr/>
          <a:lstStyle/>
          <a:p>
            <a:r>
              <a:rPr lang="en-GB" dirty="0"/>
              <a:t>What are we tracking?</a:t>
            </a:r>
            <a:endParaRPr lang="en-US" dirty="0"/>
          </a:p>
        </p:txBody>
      </p:sp>
      <p:sp>
        <p:nvSpPr>
          <p:cNvPr id="4" name="Text Placeholder 3">
            <a:extLst>
              <a:ext uri="{FF2B5EF4-FFF2-40B4-BE49-F238E27FC236}">
                <a16:creationId xmlns:a16="http://schemas.microsoft.com/office/drawing/2014/main" id="{96F2FFCC-A7D5-4C37-82B8-1BCFFB1DBC3A}"/>
              </a:ext>
            </a:extLst>
          </p:cNvPr>
          <p:cNvSpPr>
            <a:spLocks noGrp="1"/>
          </p:cNvSpPr>
          <p:nvPr>
            <p:ph type="body" sz="quarter" idx="11"/>
          </p:nvPr>
        </p:nvSpPr>
        <p:spPr>
          <a:xfrm>
            <a:off x="1408113" y="1561331"/>
            <a:ext cx="4978400" cy="5277715"/>
          </a:xfrm>
        </p:spPr>
        <p:txBody>
          <a:bodyPr/>
          <a:lstStyle/>
          <a:p>
            <a:r>
              <a:rPr lang="en-US" sz="2400" b="1" dirty="0"/>
              <a:t>We track…</a:t>
            </a:r>
          </a:p>
          <a:p>
            <a:pPr lvl="0"/>
            <a:endParaRPr lang="en-US" sz="1000" b="1" dirty="0"/>
          </a:p>
          <a:p>
            <a:pPr marL="342900" indent="-342900">
              <a:buFont typeface="Wingdings" panose="05000000000000000000" pitchFamily="2" charset="2"/>
              <a:buChar char="ü"/>
            </a:pPr>
            <a:r>
              <a:rPr lang="en-US" sz="2000" b="1" dirty="0"/>
              <a:t>Annual climate finance commitments </a:t>
            </a:r>
            <a:r>
              <a:rPr lang="en-US" sz="2000" dirty="0"/>
              <a:t>into new low carbon, climate resilient projects/activities</a:t>
            </a:r>
          </a:p>
          <a:p>
            <a:pPr lvl="0"/>
            <a:endParaRPr lang="en-US" sz="500" dirty="0"/>
          </a:p>
          <a:p>
            <a:pPr marL="342900" lvl="0" indent="-342900">
              <a:buFont typeface="Wingdings" panose="05000000000000000000" pitchFamily="2" charset="2"/>
              <a:buChar char="ü"/>
            </a:pPr>
            <a:r>
              <a:rPr lang="en-US" sz="2000" b="1" dirty="0"/>
              <a:t>Total primary financial transactions and investment costs </a:t>
            </a:r>
            <a:r>
              <a:rPr lang="en-US" sz="2000" dirty="0"/>
              <a:t>or, where tracked, components of activities that directly contribute to adaptation and/or mitigation </a:t>
            </a:r>
          </a:p>
          <a:p>
            <a:pPr lvl="0"/>
            <a:endParaRPr lang="en-US" sz="500" dirty="0"/>
          </a:p>
          <a:p>
            <a:pPr marL="342900" lvl="0" indent="-342900">
              <a:buFont typeface="Wingdings" panose="05000000000000000000" pitchFamily="2" charset="2"/>
              <a:buChar char="ü"/>
            </a:pPr>
            <a:r>
              <a:rPr lang="en-US" sz="2000" b="1" dirty="0"/>
              <a:t>No double counting</a:t>
            </a:r>
            <a:endParaRPr lang="en-US" sz="2400" b="1" dirty="0"/>
          </a:p>
          <a:p>
            <a:endParaRPr lang="en-PH" dirty="0"/>
          </a:p>
        </p:txBody>
      </p:sp>
      <p:sp>
        <p:nvSpPr>
          <p:cNvPr id="5" name="Text Placeholder 3">
            <a:extLst>
              <a:ext uri="{FF2B5EF4-FFF2-40B4-BE49-F238E27FC236}">
                <a16:creationId xmlns:a16="http://schemas.microsoft.com/office/drawing/2014/main" id="{CBC82CFA-C283-48CD-9191-3425765BA860}"/>
              </a:ext>
            </a:extLst>
          </p:cNvPr>
          <p:cNvSpPr txBox="1">
            <a:spLocks/>
          </p:cNvSpPr>
          <p:nvPr/>
        </p:nvSpPr>
        <p:spPr>
          <a:xfrm>
            <a:off x="6238240" y="1143001"/>
            <a:ext cx="5067935" cy="5277715"/>
          </a:xfrm>
          <a:prstGeom prst="rect">
            <a:avLst/>
          </a:prstGeom>
        </p:spPr>
        <p:txBody>
          <a:bodyPr/>
          <a:lstStyle>
            <a:lvl1pPr marL="0" indent="0" algn="l" defTabSz="457200" rtl="0" eaLnBrk="1" latinLnBrk="0" hangingPunct="1">
              <a:spcBef>
                <a:spcPct val="20000"/>
              </a:spcBef>
              <a:buFont typeface="Arial"/>
              <a:buNone/>
              <a:defRPr sz="2200" b="0" i="0" kern="1200">
                <a:solidFill>
                  <a:srgbClr val="404040"/>
                </a:solidFill>
                <a:latin typeface="+mn-lt"/>
                <a:ea typeface="+mn-ea"/>
                <a:cs typeface="Cronos Pro"/>
              </a:defRPr>
            </a:lvl1pPr>
            <a:lvl2pPr marL="457200" indent="0" algn="l" defTabSz="457200" rtl="0" eaLnBrk="1" latinLnBrk="0" hangingPunct="1">
              <a:spcBef>
                <a:spcPct val="20000"/>
              </a:spcBef>
              <a:buFont typeface="Arial"/>
              <a:buNone/>
              <a:defRPr sz="28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2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a:p>
            <a:pPr marL="474121"/>
            <a:r>
              <a:rPr lang="en-US" sz="2400" b="1" dirty="0"/>
              <a:t>We don’t track…</a:t>
            </a:r>
          </a:p>
          <a:p>
            <a:pPr marL="474121"/>
            <a:endParaRPr lang="en-US" sz="1000" b="1" dirty="0"/>
          </a:p>
          <a:p>
            <a:pPr marL="935552" indent="-342900">
              <a:buFont typeface="Century Gothic" panose="020B0502020202020204" pitchFamily="34" charset="0"/>
              <a:buChar char="×"/>
            </a:pPr>
            <a:r>
              <a:rPr lang="en-US" sz="2000" dirty="0"/>
              <a:t>Risk mitigation instruments</a:t>
            </a:r>
          </a:p>
          <a:p>
            <a:pPr marL="935552" indent="-342900">
              <a:buFont typeface="Century Gothic" panose="020B0502020202020204" pitchFamily="34" charset="0"/>
              <a:buChar char="×"/>
            </a:pPr>
            <a:r>
              <a:rPr lang="en-US" sz="2000" dirty="0"/>
              <a:t>Policy-induced revenue support mechanisms or other public subsidies</a:t>
            </a:r>
          </a:p>
          <a:p>
            <a:pPr marL="935552" indent="-342900">
              <a:buFont typeface="Century Gothic" panose="020B0502020202020204" pitchFamily="34" charset="0"/>
              <a:buChar char="×"/>
            </a:pPr>
            <a:r>
              <a:rPr lang="en-US" sz="2000" dirty="0"/>
              <a:t>Secondary market transactions</a:t>
            </a:r>
          </a:p>
          <a:p>
            <a:pPr marL="935552" indent="-342900">
              <a:buFont typeface="Century Gothic" panose="020B0502020202020204" pitchFamily="34" charset="0"/>
              <a:buChar char="×"/>
            </a:pPr>
            <a:r>
              <a:rPr lang="en-US" sz="2000" dirty="0"/>
              <a:t>Investments in sales and R&amp;D</a:t>
            </a:r>
          </a:p>
          <a:p>
            <a:pPr marL="935552" indent="-342900">
              <a:buFont typeface="Century Gothic" panose="020B0502020202020204" pitchFamily="34" charset="0"/>
              <a:buChar char="×"/>
            </a:pPr>
            <a:r>
              <a:rPr lang="en-US" sz="2000" dirty="0"/>
              <a:t>Fossil fuel-based lower-carbon and energy-efficient generation</a:t>
            </a:r>
            <a:endParaRPr lang="en-PH" dirty="0"/>
          </a:p>
        </p:txBody>
      </p:sp>
    </p:spTree>
    <p:extLst>
      <p:ext uri="{BB962C8B-B14F-4D97-AF65-F5344CB8AC3E}">
        <p14:creationId xmlns:p14="http://schemas.microsoft.com/office/powerpoint/2010/main" val="3722979195"/>
      </p:ext>
    </p:extLst>
  </p:cSld>
  <p:clrMapOvr>
    <a:masterClrMapping/>
  </p:clrMapOvr>
</p:sld>
</file>

<file path=ppt/theme/theme1.xml><?xml version="1.0" encoding="utf-8"?>
<a:theme xmlns:a="http://schemas.openxmlformats.org/drawingml/2006/main" name="Default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entury Gothic"/>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0" cap="rnd" cmpd="sng">
          <a:solidFill>
            <a:schemeClr val="accent6"/>
          </a:solidFill>
        </a:ln>
      </a:spPr>
      <a:bodyPr rtlCol="0" anchor="ctr"/>
      <a:lstStyle>
        <a:defPPr algn="ctr">
          <a:defRPr sz="2000" smtClean="0">
            <a:solidFill>
              <a:schemeClr val="bg1"/>
            </a:solidFill>
          </a:defRPr>
        </a:defPPr>
      </a:lstStyle>
      <a:style>
        <a:lnRef idx="2">
          <a:schemeClr val="accent6"/>
        </a:lnRef>
        <a:fillRef idx="1">
          <a:schemeClr val="lt1"/>
        </a:fillRef>
        <a:effectRef idx="0">
          <a:schemeClr val="accent6"/>
        </a:effectRef>
        <a:fontRef idx="minor">
          <a:schemeClr val="dk1"/>
        </a:fontRef>
      </a:style>
    </a:spDef>
    <a:lnDef>
      <a:spPr>
        <a:ln w="127000">
          <a:solidFill>
            <a:schemeClr val="accent2"/>
          </a:solidFill>
          <a:tailEnd type="triangle" w="sm" len="sm"/>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TotalTime>
  <Words>6374</Words>
  <Application>Microsoft Office PowerPoint</Application>
  <PresentationFormat>Widescreen</PresentationFormat>
  <Paragraphs>479</Paragraphs>
  <Slides>43</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Segoe UI</vt:lpstr>
      <vt:lpstr>Wingdings</vt:lpstr>
      <vt:lpstr>Georgia</vt:lpstr>
      <vt:lpstr>Mercury Text G3 A</vt:lpstr>
      <vt:lpstr>Calibri</vt:lpstr>
      <vt:lpstr>Century Gothic</vt:lpstr>
      <vt:lpstr>Whitney Semibold</vt:lpstr>
      <vt:lpstr>Arial</vt:lpstr>
      <vt:lpstr>Default Theme</vt:lpstr>
      <vt:lpstr>Global Landscape of Climate Finance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track to a low-carbon,  climate resilient economy</dc:title>
  <dc:creator>Elysha Davila</dc:creator>
  <cp:lastModifiedBy>Baysa Naran</cp:lastModifiedBy>
  <cp:revision>670</cp:revision>
  <cp:lastPrinted>2018-04-14T01:01:46Z</cp:lastPrinted>
  <dcterms:created xsi:type="dcterms:W3CDTF">2018-03-23T16:47:53Z</dcterms:created>
  <dcterms:modified xsi:type="dcterms:W3CDTF">2021-10-18T13:55:16Z</dcterms:modified>
</cp:coreProperties>
</file>