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1" r:id="rId1"/>
    <p:sldMasterId id="2147483688" r:id="rId2"/>
  </p:sldMasterIdLst>
  <p:notesMasterIdLst>
    <p:notesMasterId r:id="rId30"/>
  </p:notesMasterIdLst>
  <p:handoutMasterIdLst>
    <p:handoutMasterId r:id="rId31"/>
  </p:handoutMasterIdLst>
  <p:sldIdLst>
    <p:sldId id="380" r:id="rId3"/>
    <p:sldId id="363" r:id="rId4"/>
    <p:sldId id="323" r:id="rId5"/>
    <p:sldId id="368" r:id="rId6"/>
    <p:sldId id="369" r:id="rId7"/>
    <p:sldId id="371" r:id="rId8"/>
    <p:sldId id="372" r:id="rId9"/>
    <p:sldId id="358" r:id="rId10"/>
    <p:sldId id="387" r:id="rId11"/>
    <p:sldId id="393" r:id="rId12"/>
    <p:sldId id="389" r:id="rId13"/>
    <p:sldId id="390" r:id="rId14"/>
    <p:sldId id="391" r:id="rId15"/>
    <p:sldId id="286" r:id="rId16"/>
    <p:sldId id="396" r:id="rId17"/>
    <p:sldId id="397" r:id="rId18"/>
    <p:sldId id="398" r:id="rId19"/>
    <p:sldId id="399" r:id="rId20"/>
    <p:sldId id="400" r:id="rId21"/>
    <p:sldId id="341" r:id="rId22"/>
    <p:sldId id="349" r:id="rId23"/>
    <p:sldId id="350" r:id="rId24"/>
    <p:sldId id="300" r:id="rId25"/>
    <p:sldId id="317" r:id="rId26"/>
    <p:sldId id="301" r:id="rId27"/>
    <p:sldId id="394" r:id="rId28"/>
    <p:sldId id="377" r:id="rId29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nleo Frisari" initials="GF" lastIdx="1" clrIdx="0"/>
  <p:cmAuthor id="1" name="Donovan Escalante" initials="DE" lastIdx="2" clrIdx="1"/>
  <p:cmAuthor id="2" name="Dario Abramskiehn" initials="D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C49500"/>
    <a:srgbClr val="DAA600"/>
    <a:srgbClr val="F0540A"/>
    <a:srgbClr val="000000"/>
    <a:srgbClr val="008000"/>
    <a:srgbClr val="07AF50"/>
    <a:srgbClr val="C9925B"/>
    <a:srgbClr val="996633"/>
    <a:srgbClr val="E93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0503" autoAdjust="0"/>
  </p:normalViewPr>
  <p:slideViewPr>
    <p:cSldViewPr>
      <p:cViewPr varScale="1">
        <p:scale>
          <a:sx n="69" d="100"/>
          <a:sy n="69" d="100"/>
        </p:scale>
        <p:origin x="-22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6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6BDFA-6FCB-484A-B3C7-C884B38E8F03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A2929A9-214D-4E04-B185-180F9468F940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53D62998-B40E-48F0-B033-91F10F2BB92F}" type="parTrans" cxnId="{74A83DD2-FA63-477A-9F93-4F8D6557582E}">
      <dgm:prSet/>
      <dgm:spPr/>
      <dgm:t>
        <a:bodyPr/>
        <a:lstStyle/>
        <a:p>
          <a:endParaRPr lang="en-US"/>
        </a:p>
      </dgm:t>
    </dgm:pt>
    <dgm:pt modelId="{0AE8DA41-AC25-441C-8F35-E5990DBC1288}" type="sibTrans" cxnId="{74A83DD2-FA63-477A-9F93-4F8D6557582E}">
      <dgm:prSet/>
      <dgm:spPr/>
      <dgm:t>
        <a:bodyPr/>
        <a:lstStyle/>
        <a:p>
          <a:endParaRPr lang="en-US"/>
        </a:p>
      </dgm:t>
    </dgm:pt>
    <dgm:pt modelId="{E8E3DF1B-BB9D-4D34-847A-B24500ACC3A1}">
      <dgm:prSet phldrT="[Text]"/>
      <dgm:spPr/>
      <dgm:t>
        <a:bodyPr/>
        <a:lstStyle/>
        <a:p>
          <a:r>
            <a:rPr lang="en-US" dirty="0" smtClean="0"/>
            <a:t>Design a </a:t>
          </a:r>
          <a:r>
            <a:rPr lang="en-US" b="1" dirty="0" smtClean="0"/>
            <a:t>strategy to minimize your “brown” climate risk exposure</a:t>
          </a:r>
          <a:endParaRPr lang="en-US" dirty="0"/>
        </a:p>
      </dgm:t>
    </dgm:pt>
    <dgm:pt modelId="{C78C803D-9BA9-4ED4-9832-48DA2BDF5C8E}" type="parTrans" cxnId="{53EBFAD0-00B5-46D9-BBE6-1FA2D7B63917}">
      <dgm:prSet/>
      <dgm:spPr/>
      <dgm:t>
        <a:bodyPr/>
        <a:lstStyle/>
        <a:p>
          <a:endParaRPr lang="en-US"/>
        </a:p>
      </dgm:t>
    </dgm:pt>
    <dgm:pt modelId="{475A46A9-51DE-4F82-9D3A-E81231CB9741}" type="sibTrans" cxnId="{53EBFAD0-00B5-46D9-BBE6-1FA2D7B63917}">
      <dgm:prSet/>
      <dgm:spPr/>
      <dgm:t>
        <a:bodyPr/>
        <a:lstStyle/>
        <a:p>
          <a:endParaRPr lang="en-US"/>
        </a:p>
      </dgm:t>
    </dgm:pt>
    <dgm:pt modelId="{BDFA8436-DFA3-445D-A7C7-BB7797472DF7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49B8A80A-9D77-4ECB-B3A4-03BBEC43FC32}" type="parTrans" cxnId="{F15CB4DD-8A07-46FE-A22C-8E2A73825DE1}">
      <dgm:prSet/>
      <dgm:spPr/>
      <dgm:t>
        <a:bodyPr/>
        <a:lstStyle/>
        <a:p>
          <a:endParaRPr lang="en-US"/>
        </a:p>
      </dgm:t>
    </dgm:pt>
    <dgm:pt modelId="{342E3B29-6C9B-406E-AB95-DF8132B834B1}" type="sibTrans" cxnId="{F15CB4DD-8A07-46FE-A22C-8E2A73825DE1}">
      <dgm:prSet/>
      <dgm:spPr/>
      <dgm:t>
        <a:bodyPr/>
        <a:lstStyle/>
        <a:p>
          <a:endParaRPr lang="en-US"/>
        </a:p>
      </dgm:t>
    </dgm:pt>
    <dgm:pt modelId="{4E1D9999-EB65-4C70-BD68-934023500372}">
      <dgm:prSet phldrT="[Text]"/>
      <dgm:spPr/>
      <dgm:t>
        <a:bodyPr/>
        <a:lstStyle/>
        <a:p>
          <a:r>
            <a:rPr lang="en-US" smtClean="0"/>
            <a:t>Explore available </a:t>
          </a:r>
          <a:r>
            <a:rPr lang="en-US" b="1" smtClean="0"/>
            <a:t>“green” financial products </a:t>
          </a:r>
          <a:r>
            <a:rPr lang="en-US" smtClean="0"/>
            <a:t>to hedge investments against risk</a:t>
          </a:r>
          <a:endParaRPr lang="en-US" dirty="0"/>
        </a:p>
      </dgm:t>
    </dgm:pt>
    <dgm:pt modelId="{7870A659-0EA6-4D6C-914D-9D6F306597D4}" type="parTrans" cxnId="{4FEB96A3-C06F-4E90-85E4-3FB3DB25CF76}">
      <dgm:prSet/>
      <dgm:spPr/>
      <dgm:t>
        <a:bodyPr/>
        <a:lstStyle/>
        <a:p>
          <a:endParaRPr lang="en-US"/>
        </a:p>
      </dgm:t>
    </dgm:pt>
    <dgm:pt modelId="{17C3E6E5-3B58-4036-A5D7-2459FB73B09F}" type="sibTrans" cxnId="{4FEB96A3-C06F-4E90-85E4-3FB3DB25CF76}">
      <dgm:prSet/>
      <dgm:spPr/>
      <dgm:t>
        <a:bodyPr/>
        <a:lstStyle/>
        <a:p>
          <a:endParaRPr lang="en-US"/>
        </a:p>
      </dgm:t>
    </dgm:pt>
    <dgm:pt modelId="{78A541CD-7BA3-4857-AAD4-F0E1771775CC}">
      <dgm:prSet phldrT="[Text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DA894343-9DCD-46AB-8A08-0DAEDF9729A8}" type="parTrans" cxnId="{B590CACA-F868-4E1C-9CF9-048B9EE0A6EB}">
      <dgm:prSet/>
      <dgm:spPr/>
      <dgm:t>
        <a:bodyPr/>
        <a:lstStyle/>
        <a:p>
          <a:endParaRPr lang="en-US"/>
        </a:p>
      </dgm:t>
    </dgm:pt>
    <dgm:pt modelId="{8E0F84D7-9F65-4A36-AD91-90B8D651B3F3}" type="sibTrans" cxnId="{B590CACA-F868-4E1C-9CF9-048B9EE0A6EB}">
      <dgm:prSet/>
      <dgm:spPr/>
      <dgm:t>
        <a:bodyPr/>
        <a:lstStyle/>
        <a:p>
          <a:endParaRPr lang="en-US"/>
        </a:p>
      </dgm:t>
    </dgm:pt>
    <dgm:pt modelId="{ED5E46FA-D6DC-4014-8E72-374C4C94CFC8}">
      <dgm:prSet phldrT="[Text]"/>
      <dgm:spPr/>
      <dgm:t>
        <a:bodyPr/>
        <a:lstStyle/>
        <a:p>
          <a:r>
            <a:rPr lang="en-US" smtClean="0"/>
            <a:t>Establish a </a:t>
          </a:r>
          <a:r>
            <a:rPr lang="en-US" b="1" smtClean="0"/>
            <a:t>group of like-minded investors </a:t>
          </a:r>
          <a:r>
            <a:rPr lang="en-US" smtClean="0"/>
            <a:t>to engage in an </a:t>
          </a:r>
          <a:r>
            <a:rPr lang="en-US" b="1" smtClean="0"/>
            <a:t>interactive process </a:t>
          </a:r>
          <a:r>
            <a:rPr lang="en-US" smtClean="0"/>
            <a:t>of evaluating portfolios on a regular basis</a:t>
          </a:r>
          <a:endParaRPr lang="en-US" dirty="0"/>
        </a:p>
      </dgm:t>
    </dgm:pt>
    <dgm:pt modelId="{64EDB822-51EC-4D33-A1AA-22E20116F950}" type="parTrans" cxnId="{C8C0632D-A6BE-47E6-BE85-D9C7C01F88A4}">
      <dgm:prSet/>
      <dgm:spPr/>
      <dgm:t>
        <a:bodyPr/>
        <a:lstStyle/>
        <a:p>
          <a:endParaRPr lang="en-US"/>
        </a:p>
      </dgm:t>
    </dgm:pt>
    <dgm:pt modelId="{97828CE8-07EC-4591-869A-26FFC0E43010}" type="sibTrans" cxnId="{C8C0632D-A6BE-47E6-BE85-D9C7C01F88A4}">
      <dgm:prSet/>
      <dgm:spPr/>
      <dgm:t>
        <a:bodyPr/>
        <a:lstStyle/>
        <a:p>
          <a:endParaRPr lang="en-US"/>
        </a:p>
      </dgm:t>
    </dgm:pt>
    <dgm:pt modelId="{9D20D36E-6B73-41D8-8849-AF5AC77E7C7B}" type="pres">
      <dgm:prSet presAssocID="{5296BDFA-6FCB-484A-B3C7-C884B38E8F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507DE-843B-48C5-AFF5-9C82E4F3CEDA}" type="pres">
      <dgm:prSet presAssocID="{8A2929A9-214D-4E04-B185-180F9468F940}" presName="composite" presStyleCnt="0"/>
      <dgm:spPr/>
      <dgm:t>
        <a:bodyPr/>
        <a:lstStyle/>
        <a:p>
          <a:endParaRPr lang="it-IT"/>
        </a:p>
      </dgm:t>
    </dgm:pt>
    <dgm:pt modelId="{AF65E5C7-DBC3-476C-8EEF-156DA0040CE0}" type="pres">
      <dgm:prSet presAssocID="{8A2929A9-214D-4E04-B185-180F9468F94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4D5BB-C78F-4DF5-89F8-8BF121AD1658}" type="pres">
      <dgm:prSet presAssocID="{8A2929A9-214D-4E04-B185-180F9468F94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74B7B-E201-4749-B8D8-91105E91B6B5}" type="pres">
      <dgm:prSet presAssocID="{0AE8DA41-AC25-441C-8F35-E5990DBC1288}" presName="sp" presStyleCnt="0"/>
      <dgm:spPr/>
      <dgm:t>
        <a:bodyPr/>
        <a:lstStyle/>
        <a:p>
          <a:endParaRPr lang="it-IT"/>
        </a:p>
      </dgm:t>
    </dgm:pt>
    <dgm:pt modelId="{0B487099-BA25-479C-AEEB-F4976287901A}" type="pres">
      <dgm:prSet presAssocID="{BDFA8436-DFA3-445D-A7C7-BB7797472DF7}" presName="composite" presStyleCnt="0"/>
      <dgm:spPr/>
      <dgm:t>
        <a:bodyPr/>
        <a:lstStyle/>
        <a:p>
          <a:endParaRPr lang="it-IT"/>
        </a:p>
      </dgm:t>
    </dgm:pt>
    <dgm:pt modelId="{3DF3F04E-8C07-4987-B108-AF5303D3BBCA}" type="pres">
      <dgm:prSet presAssocID="{BDFA8436-DFA3-445D-A7C7-BB7797472D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945E2-C532-4517-8530-7C1B6EB30219}" type="pres">
      <dgm:prSet presAssocID="{BDFA8436-DFA3-445D-A7C7-BB7797472DF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9326F-CA1B-4D7A-BF13-F3FDB2EA98E9}" type="pres">
      <dgm:prSet presAssocID="{342E3B29-6C9B-406E-AB95-DF8132B834B1}" presName="sp" presStyleCnt="0"/>
      <dgm:spPr/>
      <dgm:t>
        <a:bodyPr/>
        <a:lstStyle/>
        <a:p>
          <a:endParaRPr lang="it-IT"/>
        </a:p>
      </dgm:t>
    </dgm:pt>
    <dgm:pt modelId="{A3E76F7F-3C56-453E-95A6-15624FF473D1}" type="pres">
      <dgm:prSet presAssocID="{78A541CD-7BA3-4857-AAD4-F0E1771775CC}" presName="composite" presStyleCnt="0"/>
      <dgm:spPr/>
      <dgm:t>
        <a:bodyPr/>
        <a:lstStyle/>
        <a:p>
          <a:endParaRPr lang="it-IT"/>
        </a:p>
      </dgm:t>
    </dgm:pt>
    <dgm:pt modelId="{E2E8BD3B-C105-431A-B9CD-335CCB0838FB}" type="pres">
      <dgm:prSet presAssocID="{78A541CD-7BA3-4857-AAD4-F0E1771775C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1D83A-5883-496A-87D3-5B74DEEA3CB2}" type="pres">
      <dgm:prSet presAssocID="{78A541CD-7BA3-4857-AAD4-F0E1771775C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90CACA-F868-4E1C-9CF9-048B9EE0A6EB}" srcId="{5296BDFA-6FCB-484A-B3C7-C884B38E8F03}" destId="{78A541CD-7BA3-4857-AAD4-F0E1771775CC}" srcOrd="2" destOrd="0" parTransId="{DA894343-9DCD-46AB-8A08-0DAEDF9729A8}" sibTransId="{8E0F84D7-9F65-4A36-AD91-90B8D651B3F3}"/>
    <dgm:cxn modelId="{74A83DD2-FA63-477A-9F93-4F8D6557582E}" srcId="{5296BDFA-6FCB-484A-B3C7-C884B38E8F03}" destId="{8A2929A9-214D-4E04-B185-180F9468F940}" srcOrd="0" destOrd="0" parTransId="{53D62998-B40E-48F0-B033-91F10F2BB92F}" sibTransId="{0AE8DA41-AC25-441C-8F35-E5990DBC1288}"/>
    <dgm:cxn modelId="{C8C0632D-A6BE-47E6-BE85-D9C7C01F88A4}" srcId="{78A541CD-7BA3-4857-AAD4-F0E1771775CC}" destId="{ED5E46FA-D6DC-4014-8E72-374C4C94CFC8}" srcOrd="0" destOrd="0" parTransId="{64EDB822-51EC-4D33-A1AA-22E20116F950}" sibTransId="{97828CE8-07EC-4591-869A-26FFC0E43010}"/>
    <dgm:cxn modelId="{6B11B4FA-079D-44AE-BDBC-FC68F1151EF4}" type="presOf" srcId="{78A541CD-7BA3-4857-AAD4-F0E1771775CC}" destId="{E2E8BD3B-C105-431A-B9CD-335CCB0838FB}" srcOrd="0" destOrd="0" presId="urn:microsoft.com/office/officeart/2005/8/layout/chevron2"/>
    <dgm:cxn modelId="{BCB60DFC-AFE1-4211-990E-EC2CE515C642}" type="presOf" srcId="{E8E3DF1B-BB9D-4D34-847A-B24500ACC3A1}" destId="{A944D5BB-C78F-4DF5-89F8-8BF121AD1658}" srcOrd="0" destOrd="0" presId="urn:microsoft.com/office/officeart/2005/8/layout/chevron2"/>
    <dgm:cxn modelId="{FE3BE379-57F9-4CD5-8FD3-C70CE319D4A2}" type="presOf" srcId="{8A2929A9-214D-4E04-B185-180F9468F940}" destId="{AF65E5C7-DBC3-476C-8EEF-156DA0040CE0}" srcOrd="0" destOrd="0" presId="urn:microsoft.com/office/officeart/2005/8/layout/chevron2"/>
    <dgm:cxn modelId="{F15CB4DD-8A07-46FE-A22C-8E2A73825DE1}" srcId="{5296BDFA-6FCB-484A-B3C7-C884B38E8F03}" destId="{BDFA8436-DFA3-445D-A7C7-BB7797472DF7}" srcOrd="1" destOrd="0" parTransId="{49B8A80A-9D77-4ECB-B3A4-03BBEC43FC32}" sibTransId="{342E3B29-6C9B-406E-AB95-DF8132B834B1}"/>
    <dgm:cxn modelId="{53EBFAD0-00B5-46D9-BBE6-1FA2D7B63917}" srcId="{8A2929A9-214D-4E04-B185-180F9468F940}" destId="{E8E3DF1B-BB9D-4D34-847A-B24500ACC3A1}" srcOrd="0" destOrd="0" parTransId="{C78C803D-9BA9-4ED4-9832-48DA2BDF5C8E}" sibTransId="{475A46A9-51DE-4F82-9D3A-E81231CB9741}"/>
    <dgm:cxn modelId="{9C44D769-55FE-4165-8937-5882B3BAF1B8}" type="presOf" srcId="{5296BDFA-6FCB-484A-B3C7-C884B38E8F03}" destId="{9D20D36E-6B73-41D8-8849-AF5AC77E7C7B}" srcOrd="0" destOrd="0" presId="urn:microsoft.com/office/officeart/2005/8/layout/chevron2"/>
    <dgm:cxn modelId="{8B102479-E233-409A-AB77-E1B154DDE543}" type="presOf" srcId="{BDFA8436-DFA3-445D-A7C7-BB7797472DF7}" destId="{3DF3F04E-8C07-4987-B108-AF5303D3BBCA}" srcOrd="0" destOrd="0" presId="urn:microsoft.com/office/officeart/2005/8/layout/chevron2"/>
    <dgm:cxn modelId="{370ECF0E-9A4B-4798-BB1D-014C0F861171}" type="presOf" srcId="{4E1D9999-EB65-4C70-BD68-934023500372}" destId="{385945E2-C532-4517-8530-7C1B6EB30219}" srcOrd="0" destOrd="0" presId="urn:microsoft.com/office/officeart/2005/8/layout/chevron2"/>
    <dgm:cxn modelId="{093A7644-9FC3-4BF8-A9C7-5DDF82D72679}" type="presOf" srcId="{ED5E46FA-D6DC-4014-8E72-374C4C94CFC8}" destId="{E3C1D83A-5883-496A-87D3-5B74DEEA3CB2}" srcOrd="0" destOrd="0" presId="urn:microsoft.com/office/officeart/2005/8/layout/chevron2"/>
    <dgm:cxn modelId="{4FEB96A3-C06F-4E90-85E4-3FB3DB25CF76}" srcId="{BDFA8436-DFA3-445D-A7C7-BB7797472DF7}" destId="{4E1D9999-EB65-4C70-BD68-934023500372}" srcOrd="0" destOrd="0" parTransId="{7870A659-0EA6-4D6C-914D-9D6F306597D4}" sibTransId="{17C3E6E5-3B58-4036-A5D7-2459FB73B09F}"/>
    <dgm:cxn modelId="{520D7AF6-FEAB-4CFB-A99A-38B1D41EEA82}" type="presParOf" srcId="{9D20D36E-6B73-41D8-8849-AF5AC77E7C7B}" destId="{A53507DE-843B-48C5-AFF5-9C82E4F3CEDA}" srcOrd="0" destOrd="0" presId="urn:microsoft.com/office/officeart/2005/8/layout/chevron2"/>
    <dgm:cxn modelId="{09FB85BE-A106-4F70-B679-98B8B3D8CE81}" type="presParOf" srcId="{A53507DE-843B-48C5-AFF5-9C82E4F3CEDA}" destId="{AF65E5C7-DBC3-476C-8EEF-156DA0040CE0}" srcOrd="0" destOrd="0" presId="urn:microsoft.com/office/officeart/2005/8/layout/chevron2"/>
    <dgm:cxn modelId="{51844B8C-4AAA-4BBB-8C4E-AE37E5183422}" type="presParOf" srcId="{A53507DE-843B-48C5-AFF5-9C82E4F3CEDA}" destId="{A944D5BB-C78F-4DF5-89F8-8BF121AD1658}" srcOrd="1" destOrd="0" presId="urn:microsoft.com/office/officeart/2005/8/layout/chevron2"/>
    <dgm:cxn modelId="{3E607948-BE10-4980-BB63-9F79C1D6B34F}" type="presParOf" srcId="{9D20D36E-6B73-41D8-8849-AF5AC77E7C7B}" destId="{E8774B7B-E201-4749-B8D8-91105E91B6B5}" srcOrd="1" destOrd="0" presId="urn:microsoft.com/office/officeart/2005/8/layout/chevron2"/>
    <dgm:cxn modelId="{43AF3C34-7A51-4AF8-983F-67FA3C339B33}" type="presParOf" srcId="{9D20D36E-6B73-41D8-8849-AF5AC77E7C7B}" destId="{0B487099-BA25-479C-AEEB-F4976287901A}" srcOrd="2" destOrd="0" presId="urn:microsoft.com/office/officeart/2005/8/layout/chevron2"/>
    <dgm:cxn modelId="{40CABBDF-5609-474E-A0F2-97932200C821}" type="presParOf" srcId="{0B487099-BA25-479C-AEEB-F4976287901A}" destId="{3DF3F04E-8C07-4987-B108-AF5303D3BBCA}" srcOrd="0" destOrd="0" presId="urn:microsoft.com/office/officeart/2005/8/layout/chevron2"/>
    <dgm:cxn modelId="{4A1ECCF1-5FE1-45AF-BCDA-29667AF8A743}" type="presParOf" srcId="{0B487099-BA25-479C-AEEB-F4976287901A}" destId="{385945E2-C532-4517-8530-7C1B6EB30219}" srcOrd="1" destOrd="0" presId="urn:microsoft.com/office/officeart/2005/8/layout/chevron2"/>
    <dgm:cxn modelId="{6A3E3CD6-7797-4920-AB6B-586CB348DF7D}" type="presParOf" srcId="{9D20D36E-6B73-41D8-8849-AF5AC77E7C7B}" destId="{B309326F-CA1B-4D7A-BF13-F3FDB2EA98E9}" srcOrd="3" destOrd="0" presId="urn:microsoft.com/office/officeart/2005/8/layout/chevron2"/>
    <dgm:cxn modelId="{22B9AEA2-E24E-4ABA-9C05-6DEB2196838C}" type="presParOf" srcId="{9D20D36E-6B73-41D8-8849-AF5AC77E7C7B}" destId="{A3E76F7F-3C56-453E-95A6-15624FF473D1}" srcOrd="4" destOrd="0" presId="urn:microsoft.com/office/officeart/2005/8/layout/chevron2"/>
    <dgm:cxn modelId="{CCBA3F77-2A23-4102-BB17-9800AA6CC232}" type="presParOf" srcId="{A3E76F7F-3C56-453E-95A6-15624FF473D1}" destId="{E2E8BD3B-C105-431A-B9CD-335CCB0838FB}" srcOrd="0" destOrd="0" presId="urn:microsoft.com/office/officeart/2005/8/layout/chevron2"/>
    <dgm:cxn modelId="{119D6A58-2365-46E0-BE76-E03287B3B372}" type="presParOf" srcId="{A3E76F7F-3C56-453E-95A6-15624FF473D1}" destId="{E3C1D83A-5883-496A-87D3-5B74DEEA3C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B99F8-47CD-477E-97BA-48FB7DA25E6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D62DF-5321-487D-8D1A-CBFD9170C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3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0FAC68-E851-4D29-9236-B32CC97EBB31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592AE-CD57-4751-813E-32BCD0D3E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i="1" strike="noStrike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/>
            <a:endParaRPr lang="en-US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82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1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2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4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5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sz="1200" u="none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7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6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7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0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6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9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D4F32-D38F-4E69-AE80-6F5151DC76F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40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D9937-70B2-4DB1-8EA3-D1D345E57B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D9937-70B2-4DB1-8EA3-D1D345E57B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92AE-CD57-4751-813E-32BCD0D3E8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PI_cover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3183"/>
            <a:ext cx="7772400" cy="1160565"/>
          </a:xfrm>
        </p:spPr>
        <p:txBody>
          <a:bodyPr>
            <a:normAutofit/>
          </a:bodyPr>
          <a:lstStyle>
            <a:lvl1pPr algn="ctr">
              <a:defRPr sz="5000" b="0" i="0">
                <a:solidFill>
                  <a:srgbClr val="F0542B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5569" y="3250187"/>
            <a:ext cx="6392862" cy="927100"/>
          </a:xfr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200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4283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235 Montgomery</a:t>
            </a:r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 St. 13th Floor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San Francisco, CA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94104, USA</a:t>
            </a:r>
          </a:p>
          <a:p>
            <a:r>
              <a:rPr lang="en-US" sz="900" u="sng" baseline="0" dirty="0" err="1" smtClean="0">
                <a:solidFill>
                  <a:srgbClr val="EF562B"/>
                </a:solidFill>
                <a:latin typeface="+mn-lt"/>
                <a:cs typeface="Arial"/>
              </a:rPr>
              <a:t>climatepolicyinitiative.org</a:t>
            </a:r>
            <a:endParaRPr lang="en-US" sz="900" u="sng" dirty="0">
              <a:solidFill>
                <a:srgbClr val="EF562B"/>
              </a:solidFill>
              <a:latin typeface="+mn-lt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49827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10418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766758" y="5567571"/>
            <a:ext cx="1549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BRAZIL</a:t>
            </a:r>
          </a:p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CHINA</a:t>
            </a:r>
          </a:p>
          <a:p>
            <a:r>
              <a:rPr lang="en-US" sz="900" kern="1200" baseline="0" dirty="0" smtClean="0">
                <a:solidFill>
                  <a:srgbClr val="EF562B"/>
                </a:solidFill>
                <a:latin typeface="+mn-lt"/>
                <a:ea typeface="+mn-ea"/>
                <a:cs typeface="Arial"/>
              </a:rPr>
              <a:t>EUROPE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INDONESIA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SOUTHERN AFRICA</a:t>
            </a:r>
          </a:p>
          <a:p>
            <a:r>
              <a:rPr lang="en-US" sz="900" baseline="0" dirty="0" smtClean="0">
                <a:solidFill>
                  <a:srgbClr val="EF562B"/>
                </a:solidFill>
                <a:latin typeface="+mn-lt"/>
                <a:cs typeface="Arial"/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391672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6087"/>
            <a:ext cx="8680174" cy="5996609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424" y="-39064"/>
            <a:ext cx="8002489" cy="866967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0542B"/>
                </a:solidFill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424" y="1050324"/>
            <a:ext cx="3855930" cy="5362833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57983" y="1050324"/>
            <a:ext cx="3855930" cy="5362833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6085" y="0"/>
            <a:ext cx="0" cy="7223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4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6758" y="5562600"/>
            <a:ext cx="1549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BRAZIL</a:t>
            </a:r>
          </a:p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CHINA</a:t>
            </a:r>
          </a:p>
          <a:p>
            <a:r>
              <a:rPr lang="en-US" sz="900" kern="1200" baseline="0" dirty="0" smtClean="0">
                <a:solidFill>
                  <a:srgbClr val="EF562B"/>
                </a:solidFill>
                <a:latin typeface="+mn-lt"/>
                <a:ea typeface="+mn-ea"/>
                <a:cs typeface="Arial"/>
              </a:rPr>
              <a:t>EUROPE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INDONESIA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SOUTHERN AFRICA</a:t>
            </a:r>
          </a:p>
          <a:p>
            <a:r>
              <a:rPr lang="en-US" sz="900" baseline="0" dirty="0" smtClean="0">
                <a:solidFill>
                  <a:srgbClr val="EF562B"/>
                </a:solidFill>
                <a:latin typeface="+mn-lt"/>
                <a:cs typeface="Arial"/>
              </a:rPr>
              <a:t>UNITED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4283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235 Montgomery</a:t>
            </a:r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 St. 13th Floor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San Francisco, CA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94104, USA</a:t>
            </a:r>
          </a:p>
          <a:p>
            <a:r>
              <a:rPr lang="en-US" sz="900" u="sng" baseline="0" dirty="0" err="1" smtClean="0">
                <a:solidFill>
                  <a:srgbClr val="EF562B"/>
                </a:solidFill>
                <a:latin typeface="+mn-lt"/>
                <a:cs typeface="Arial"/>
              </a:rPr>
              <a:t>climatepolicyinitiative.org</a:t>
            </a:r>
            <a:endParaRPr lang="en-US" sz="900" u="sng" dirty="0">
              <a:solidFill>
                <a:srgbClr val="EF562B"/>
              </a:solidFill>
              <a:latin typeface="+mn-lt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49827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0418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2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90007"/>
            <a:ext cx="9144000" cy="14779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158482"/>
            <a:ext cx="7772400" cy="501346"/>
          </a:xfrm>
        </p:spPr>
        <p:txBody>
          <a:bodyPr anchor="t">
            <a:normAutofit/>
          </a:bodyPr>
          <a:lstStyle>
            <a:lvl1pPr algn="ctr">
              <a:defRPr sz="2500" b="0" cap="none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6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24" y="-39064"/>
            <a:ext cx="7927095" cy="85461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0542B"/>
                </a:solidFill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24" y="1136822"/>
            <a:ext cx="7927095" cy="5189837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4756" y="0"/>
            <a:ext cx="0" cy="7223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276087"/>
            <a:ext cx="8680174" cy="5996609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424" y="-39064"/>
            <a:ext cx="8002489" cy="866967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0542B"/>
                </a:solidFill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424" y="1050324"/>
            <a:ext cx="3855930" cy="5362833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757983" y="1050324"/>
            <a:ext cx="3855930" cy="5362833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26085" y="0"/>
            <a:ext cx="0" cy="7223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6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6758" y="5562600"/>
            <a:ext cx="1549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BRAZIL</a:t>
            </a:r>
          </a:p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CHINA</a:t>
            </a:r>
          </a:p>
          <a:p>
            <a:r>
              <a:rPr lang="en-US" sz="900" kern="1200" baseline="0" dirty="0" smtClean="0">
                <a:solidFill>
                  <a:srgbClr val="EF562B"/>
                </a:solidFill>
                <a:latin typeface="+mn-lt"/>
                <a:ea typeface="+mn-ea"/>
                <a:cs typeface="Arial"/>
              </a:rPr>
              <a:t>EUROPE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INDONESIA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SOUTHERN AFRICA</a:t>
            </a:r>
          </a:p>
          <a:p>
            <a:r>
              <a:rPr lang="en-US" sz="900" baseline="0" dirty="0" smtClean="0">
                <a:solidFill>
                  <a:srgbClr val="EF562B"/>
                </a:solidFill>
                <a:latin typeface="+mn-lt"/>
                <a:cs typeface="Arial"/>
              </a:rPr>
              <a:t>UNITED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4283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235 Montgomery</a:t>
            </a:r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 St. 13th Floor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San Francisco, CA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94104, USA</a:t>
            </a:r>
          </a:p>
          <a:p>
            <a:r>
              <a:rPr lang="en-US" sz="900" u="sng" baseline="0" dirty="0" err="1" smtClean="0">
                <a:solidFill>
                  <a:srgbClr val="EF562B"/>
                </a:solidFill>
                <a:latin typeface="+mn-lt"/>
                <a:cs typeface="Arial"/>
              </a:rPr>
              <a:t>climatepolicyinitiative.org</a:t>
            </a:r>
            <a:endParaRPr lang="en-US" sz="900" u="sng" dirty="0">
              <a:solidFill>
                <a:srgbClr val="EF562B"/>
              </a:solidFill>
              <a:latin typeface="+mn-lt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49827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0418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PI_cover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5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3183"/>
            <a:ext cx="7772400" cy="1160565"/>
          </a:xfrm>
        </p:spPr>
        <p:txBody>
          <a:bodyPr>
            <a:normAutofit/>
          </a:bodyPr>
          <a:lstStyle>
            <a:lvl1pPr algn="ctr">
              <a:defRPr sz="5000" b="0" i="0">
                <a:solidFill>
                  <a:srgbClr val="F0542B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5569" y="3250187"/>
            <a:ext cx="6392862" cy="927100"/>
          </a:xfrm>
        </p:spPr>
        <p:txBody>
          <a:bodyPr>
            <a:normAutofit/>
          </a:bodyPr>
          <a:lstStyle>
            <a:lvl1pPr marL="0" indent="0" algn="ctr">
              <a:buFont typeface="+mj-lt"/>
              <a:buNone/>
              <a:defRPr sz="200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4283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235 Montgomery</a:t>
            </a:r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 St. 13th Floor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San Francisco, CA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94104, USA</a:t>
            </a:r>
          </a:p>
          <a:p>
            <a:r>
              <a:rPr lang="en-US" sz="900" u="sng" baseline="0" dirty="0" err="1" smtClean="0">
                <a:solidFill>
                  <a:srgbClr val="EF562B"/>
                </a:solidFill>
                <a:latin typeface="+mn-lt"/>
                <a:cs typeface="Arial"/>
              </a:rPr>
              <a:t>climatepolicyinitiative.org</a:t>
            </a:r>
            <a:endParaRPr lang="en-US" sz="900" u="sng" dirty="0">
              <a:solidFill>
                <a:srgbClr val="EF562B"/>
              </a:solidFill>
              <a:latin typeface="+mn-lt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49827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10418" y="5655728"/>
            <a:ext cx="0" cy="854610"/>
          </a:xfrm>
          <a:prstGeom prst="line">
            <a:avLst/>
          </a:prstGeom>
          <a:ln w="9525">
            <a:solidFill>
              <a:srgbClr val="7D787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766758" y="5567571"/>
            <a:ext cx="1549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BRAZIL</a:t>
            </a:r>
          </a:p>
          <a:p>
            <a:r>
              <a:rPr lang="en-US" sz="900" dirty="0" smtClean="0">
                <a:solidFill>
                  <a:srgbClr val="7D7875"/>
                </a:solidFill>
                <a:latin typeface="+mn-lt"/>
                <a:cs typeface="Arial"/>
              </a:rPr>
              <a:t>CHINA</a:t>
            </a:r>
          </a:p>
          <a:p>
            <a:r>
              <a:rPr lang="en-US" sz="900" kern="1200" baseline="0" dirty="0" smtClean="0">
                <a:solidFill>
                  <a:srgbClr val="EF562B"/>
                </a:solidFill>
                <a:latin typeface="+mn-lt"/>
                <a:ea typeface="+mn-ea"/>
                <a:cs typeface="Arial"/>
              </a:rPr>
              <a:t>EUROPE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INDONESIA</a:t>
            </a:r>
          </a:p>
          <a:p>
            <a:r>
              <a:rPr lang="en-US" sz="900" baseline="0" dirty="0" smtClean="0">
                <a:solidFill>
                  <a:srgbClr val="7D7875"/>
                </a:solidFill>
                <a:latin typeface="+mn-lt"/>
                <a:cs typeface="Arial"/>
              </a:rPr>
              <a:t>SOUTHERN AFRICA</a:t>
            </a:r>
          </a:p>
          <a:p>
            <a:r>
              <a:rPr lang="en-US" sz="900" baseline="0" dirty="0" smtClean="0">
                <a:solidFill>
                  <a:srgbClr val="EF562B"/>
                </a:solidFill>
                <a:latin typeface="+mn-lt"/>
                <a:cs typeface="Arial"/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108025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90007"/>
            <a:ext cx="9144000" cy="14779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158482"/>
            <a:ext cx="7772400" cy="501346"/>
          </a:xfrm>
        </p:spPr>
        <p:txBody>
          <a:bodyPr anchor="t">
            <a:normAutofit/>
          </a:bodyPr>
          <a:lstStyle>
            <a:lvl1pPr algn="ctr">
              <a:defRPr sz="2500" b="0" cap="none">
                <a:solidFill>
                  <a:schemeClr val="bg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4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24" y="-39064"/>
            <a:ext cx="7927095" cy="85461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0542B"/>
                </a:solidFill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24" y="1136822"/>
            <a:ext cx="7927095" cy="5189837"/>
          </a:xfrm>
        </p:spPr>
        <p:txBody>
          <a:bodyPr/>
          <a:lstStyle>
            <a:lvl1pPr>
              <a:defRPr sz="25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>
              <a:defRPr sz="1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24756" y="0"/>
            <a:ext cx="0" cy="7223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466" y="274638"/>
            <a:ext cx="7535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466" y="1600201"/>
            <a:ext cx="7535333" cy="426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ClimateSmall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624661"/>
            <a:ext cx="2121267" cy="170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2993" y="6611779"/>
            <a:ext cx="1551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9491D2-F3CB-4837-A3AF-CDCCB7D47EB9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611779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Arial" pitchFamily="34" charset="0"/>
              </a:rPr>
              <a:t>The Landscape of Climate Exposure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758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83" r:id="rId3"/>
    <p:sldLayoutId id="2147483684" r:id="rId4"/>
    <p:sldLayoutId id="2147483685" r:id="rId5"/>
    <p:sldLayoutId id="2147483687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0542B"/>
          </a:solidFill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466" y="274638"/>
            <a:ext cx="75353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466" y="1600201"/>
            <a:ext cx="7535333" cy="426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0542B"/>
          </a:solidFill>
          <a:latin typeface="Century Gothic" panose="020B0502020202020204" pitchFamily="34" charset="0"/>
          <a:ea typeface="+mj-ea"/>
          <a:cs typeface="Century Gothic" panose="020B0502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Century Gothic" panose="020B0502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hyperlink" Target="http://climatepolicyinitiative.org/climate-finan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gif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hyperlink" Target="https://steyertaylor.stanford.edu/" TargetMode="External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hyperlink" Target="http://climatepolicyinitiative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3635"/>
            <a:ext cx="7772400" cy="116056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The Landscape of Climate Exposure for Investors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8185" y="3537466"/>
            <a:ext cx="451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  <a:cs typeface="Arial" pitchFamily="34" charset="0"/>
              </a:rPr>
              <a:t>25 February 2015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0" y="4419600"/>
            <a:ext cx="4267200" cy="739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+mj-lt"/>
              <a:buNone/>
              <a:defRPr sz="2000" b="0" i="0" kern="1200">
                <a:solidFill>
                  <a:srgbClr val="7D7875"/>
                </a:solidFill>
                <a:latin typeface="Chaparral Pro"/>
                <a:ea typeface="+mn-ea"/>
                <a:cs typeface="Chaparral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bg1">
                    <a:lumMod val="50000"/>
                  </a:schemeClr>
                </a:solidFill>
                <a:latin typeface="Cronos Pro"/>
                <a:ea typeface="+mn-ea"/>
                <a:cs typeface="Crono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Cronos Pro"/>
                <a:ea typeface="+mn-ea"/>
                <a:cs typeface="Crono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bg1">
                    <a:lumMod val="50000"/>
                  </a:schemeClr>
                </a:solidFill>
                <a:latin typeface="Cronos Pro"/>
                <a:ea typeface="+mn-ea"/>
                <a:cs typeface="Crono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bg1">
                    <a:lumMod val="50000"/>
                  </a:schemeClr>
                </a:solidFill>
                <a:latin typeface="Cronos Pro"/>
                <a:ea typeface="+mn-ea"/>
                <a:cs typeface="Crono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Dr. Barbara Buchner, Senior Director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Dario Abramskiehn,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16816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424" y="76200"/>
            <a:ext cx="7927095" cy="663146"/>
          </a:xfrm>
        </p:spPr>
        <p:txBody>
          <a:bodyPr anchor="t"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What is climate exposure?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198" y="838200"/>
            <a:ext cx="8201025" cy="1013791"/>
          </a:xfrm>
          <a:prstGeom prst="roundRect">
            <a:avLst/>
          </a:prstGeom>
          <a:ln>
            <a:solidFill>
              <a:srgbClr val="C435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500" b="1" dirty="0">
                <a:latin typeface="Century Gothic" panose="020B0502020202020204" pitchFamily="34" charset="0"/>
              </a:rPr>
              <a:t>P</a:t>
            </a:r>
            <a:r>
              <a:rPr lang="en-US" sz="2500" b="1" dirty="0" smtClean="0">
                <a:latin typeface="Century Gothic" panose="020B0502020202020204" pitchFamily="34" charset="0"/>
              </a:rPr>
              <a:t>otential gains or losses in an investor’s portfolio </a:t>
            </a:r>
            <a:br>
              <a:rPr lang="en-US" sz="2500" b="1" dirty="0" smtClean="0">
                <a:latin typeface="Century Gothic" panose="020B0502020202020204" pitchFamily="34" charset="0"/>
              </a:rPr>
            </a:br>
            <a:r>
              <a:rPr lang="en-US" sz="2500" b="1" dirty="0" smtClean="0">
                <a:latin typeface="Century Gothic" panose="020B0502020202020204" pitchFamily="34" charset="0"/>
              </a:rPr>
              <a:t>due </a:t>
            </a:r>
            <a:r>
              <a:rPr lang="en-US" sz="2500" b="1" dirty="0">
                <a:latin typeface="Century Gothic" panose="020B0502020202020204" pitchFamily="34" charset="0"/>
              </a:rPr>
              <a:t>to </a:t>
            </a:r>
            <a:r>
              <a:rPr lang="en-US" sz="2500" b="1" dirty="0" smtClean="0">
                <a:latin typeface="Century Gothic" panose="020B0502020202020204" pitchFamily="34" charset="0"/>
              </a:rPr>
              <a:t>climate </a:t>
            </a:r>
            <a:r>
              <a:rPr lang="en-US" sz="2500" b="1" dirty="0">
                <a:latin typeface="Century Gothic" panose="020B0502020202020204" pitchFamily="34" charset="0"/>
              </a:rPr>
              <a:t>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2209800"/>
            <a:ext cx="2438400" cy="129266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Policy and Legal Implications</a:t>
            </a:r>
            <a:endParaRPr lang="en-US" sz="2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955738"/>
            <a:ext cx="2362200" cy="129266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Market and Economic</a:t>
            </a:r>
            <a:b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Effects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4955738"/>
            <a:ext cx="2362200" cy="1292662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Physical and Ecological Impacts</a:t>
            </a:r>
            <a:endParaRPr lang="en-US" sz="2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0" name="Straight Connector 13"/>
          <p:cNvCxnSpPr/>
          <p:nvPr/>
        </p:nvCxnSpPr>
        <p:spPr>
          <a:xfrm flipH="1">
            <a:off x="2590800" y="3352800"/>
            <a:ext cx="818148" cy="1752600"/>
          </a:xfrm>
          <a:prstGeom prst="straightConnector1">
            <a:avLst/>
          </a:prstGeom>
          <a:ln w="38100" cmpd="sng"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13"/>
          <p:cNvCxnSpPr/>
          <p:nvPr/>
        </p:nvCxnSpPr>
        <p:spPr>
          <a:xfrm>
            <a:off x="5763126" y="3429000"/>
            <a:ext cx="790074" cy="1600200"/>
          </a:xfrm>
          <a:prstGeom prst="straightConnector1">
            <a:avLst/>
          </a:prstGeom>
          <a:ln w="38100" cmpd="sng"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13"/>
          <p:cNvCxnSpPr/>
          <p:nvPr/>
        </p:nvCxnSpPr>
        <p:spPr>
          <a:xfrm rot="10800000">
            <a:off x="3505200" y="5359399"/>
            <a:ext cx="2286000" cy="0"/>
          </a:xfrm>
          <a:prstGeom prst="curvedConnector3">
            <a:avLst>
              <a:gd name="adj1" fmla="val 50000"/>
            </a:avLst>
          </a:prstGeom>
          <a:ln w="38100" cmpd="sng"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198" y="838201"/>
            <a:ext cx="8201025" cy="838200"/>
          </a:xfrm>
          <a:prstGeom prst="roundRect">
            <a:avLst/>
          </a:prstGeom>
          <a:ln>
            <a:solidFill>
              <a:srgbClr val="C435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500" b="1" dirty="0" smtClean="0">
                <a:latin typeface="Century Gothic" panose="020B0502020202020204" pitchFamily="34" charset="0"/>
              </a:rPr>
              <a:t>Expected </a:t>
            </a:r>
            <a:r>
              <a:rPr lang="en-US" sz="2500" b="1" dirty="0">
                <a:latin typeface="Century Gothic" panose="020B0502020202020204" pitchFamily="34" charset="0"/>
              </a:rPr>
              <a:t>to have widespread effects on </a:t>
            </a:r>
            <a:endParaRPr lang="en-US" sz="25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500" b="1" dirty="0" smtClean="0">
                <a:latin typeface="Century Gothic" panose="020B0502020202020204" pitchFamily="34" charset="0"/>
              </a:rPr>
              <a:t>the </a:t>
            </a:r>
            <a:r>
              <a:rPr lang="en-US" sz="2500" b="1" dirty="0">
                <a:latin typeface="Century Gothic" panose="020B0502020202020204" pitchFamily="34" charset="0"/>
              </a:rPr>
              <a:t>value of financial assets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3826" y="1880704"/>
            <a:ext cx="8680174" cy="482489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Through…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Compliance 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costs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Energy costs</a:t>
            </a:r>
            <a:endParaRPr lang="en-US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Commodity prices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Availability of essential </a:t>
            </a: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resources (e.g. water, fertilizer, etc.)</a:t>
            </a:r>
            <a:endParaRPr lang="en-US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Business supply 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chains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Existing </a:t>
            </a:r>
            <a:r>
              <a:rPr lang="en-US" sz="2000" dirty="0">
                <a:solidFill>
                  <a:schemeClr val="tx1"/>
                </a:solidFill>
                <a:ea typeface="Calibri"/>
                <a:cs typeface="Times New Roman"/>
              </a:rPr>
              <a:t>infrastructure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Calibri"/>
                <a:cs typeface="Times New Roman"/>
              </a:rPr>
              <a:t>Viability of business models and industries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424" y="5562600"/>
            <a:ext cx="287129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 smtClean="0">
                <a:latin typeface="Century Gothic" panose="020B0502020202020204" pitchFamily="34" charset="0"/>
                <a:ea typeface="Calibri"/>
                <a:cs typeface="Times New Roman"/>
              </a:rPr>
              <a:t>… and so much more</a:t>
            </a:r>
            <a:endParaRPr lang="en-US" sz="20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Why does it matter?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198" y="838201"/>
            <a:ext cx="8201025" cy="838200"/>
          </a:xfrm>
          <a:prstGeom prst="roundRect">
            <a:avLst/>
          </a:prstGeom>
          <a:ln>
            <a:solidFill>
              <a:srgbClr val="C435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500" b="1" dirty="0" smtClean="0">
                <a:latin typeface="Century Gothic" panose="020B0502020202020204" pitchFamily="34" charset="0"/>
              </a:rPr>
              <a:t>Often perceive or label it as “Stranded </a:t>
            </a:r>
            <a:r>
              <a:rPr lang="en-US" sz="2500" b="1" dirty="0">
                <a:latin typeface="Century Gothic" panose="020B0502020202020204" pitchFamily="34" charset="0"/>
              </a:rPr>
              <a:t>Assets</a:t>
            </a:r>
            <a:r>
              <a:rPr lang="en-US" sz="2500" b="1" dirty="0" smtClean="0">
                <a:latin typeface="Century Gothic" panose="020B0502020202020204" pitchFamily="34" charset="0"/>
              </a:rPr>
              <a:t>” risk</a:t>
            </a:r>
            <a:endParaRPr lang="en-US" sz="2500" b="1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54000" y="1956904"/>
            <a:ext cx="8680174" cy="505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Focus on short-term risks</a:t>
            </a:r>
          </a:p>
          <a:p>
            <a:pPr indent="-16459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“Primary short term risk is high-carbon asset stranding” </a:t>
            </a:r>
          </a:p>
          <a:p>
            <a:pPr indent="-16459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Longer-term risks are a concern, but less salient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Emphasize risks from policy actions and changing fuel prices</a:t>
            </a:r>
          </a:p>
          <a:p>
            <a:pPr indent="-16459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Less emphasis on how the physical impacts</a:t>
            </a:r>
            <a:r>
              <a:rPr lang="en-US" sz="1800" b="1" i="1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of climate change are affecting and will affect portfolios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Focus on “brown” downside risks</a:t>
            </a:r>
          </a:p>
          <a:p>
            <a:pPr indent="-164592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Harder to pursue “green” side and opportunities in a strategic way</a:t>
            </a:r>
          </a:p>
          <a:p>
            <a:pPr marL="0" indent="0">
              <a:lnSpc>
                <a:spcPct val="110000"/>
              </a:lnSpc>
              <a:buFont typeface="Arial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Perceive this as a “definitionally-challenged, metric-challenged space”</a:t>
            </a:r>
          </a:p>
          <a:p>
            <a:pPr marL="347472" indent="-164592">
              <a:lnSpc>
                <a:spcPct val="11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Terminology isn’t universal; metrics are preliminary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What do experts think </a:t>
            </a:r>
            <a:r>
              <a:rPr lang="en-US" dirty="0" smtClean="0"/>
              <a:t>of climate </a:t>
            </a:r>
            <a:r>
              <a:rPr lang="en-US" dirty="0"/>
              <a:t>exposure?</a:t>
            </a:r>
          </a:p>
        </p:txBody>
      </p:sp>
    </p:spTree>
    <p:extLst>
      <p:ext uri="{BB962C8B-B14F-4D97-AF65-F5344CB8AC3E}">
        <p14:creationId xmlns:p14="http://schemas.microsoft.com/office/powerpoint/2010/main" val="36516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198" y="762000"/>
            <a:ext cx="8201025" cy="761999"/>
          </a:xfrm>
          <a:prstGeom prst="roundRect">
            <a:avLst/>
          </a:prstGeom>
          <a:ln>
            <a:solidFill>
              <a:srgbClr val="C435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500" b="1" dirty="0" smtClean="0">
                <a:latin typeface="Century Gothic" panose="020B0502020202020204" pitchFamily="34" charset="0"/>
              </a:rPr>
              <a:t>Timelines misaligned </a:t>
            </a:r>
            <a:r>
              <a:rPr lang="en-US" sz="2500" b="1" dirty="0">
                <a:latin typeface="Century Gothic" panose="020B0502020202020204" pitchFamily="34" charset="0"/>
              </a:rPr>
              <a:t>between</a:t>
            </a:r>
            <a:br>
              <a:rPr lang="en-US" sz="2500" b="1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>financial markets and climate change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382779" y="6553200"/>
            <a:ext cx="2311641" cy="25645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Adapted from Fuss et al. (2014)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410921" y="2038027"/>
            <a:ext cx="690785" cy="1768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3.2-5.4 °C</a:t>
            </a:r>
            <a:endParaRPr lang="en-US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" r="14356"/>
          <a:stretch/>
        </p:blipFill>
        <p:spPr>
          <a:xfrm>
            <a:off x="228600" y="1876170"/>
            <a:ext cx="6181746" cy="4875627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104253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064218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2100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087892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2200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064390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2300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79908" y="2475854"/>
            <a:ext cx="6935492" cy="449989"/>
            <a:chOff x="1143000" y="2209800"/>
            <a:chExt cx="7620000" cy="469900"/>
          </a:xfrm>
        </p:grpSpPr>
        <p:cxnSp>
          <p:nvCxnSpPr>
            <p:cNvPr id="137" name="Straight Connector 13"/>
            <p:cNvCxnSpPr/>
            <p:nvPr/>
          </p:nvCxnSpPr>
          <p:spPr>
            <a:xfrm rot="10800000">
              <a:off x="1295400" y="2667000"/>
              <a:ext cx="7467600" cy="12700"/>
            </a:xfrm>
            <a:prstGeom prst="curvedConnector3">
              <a:avLst>
                <a:gd name="adj1" fmla="val 50000"/>
              </a:avLst>
            </a:prstGeom>
            <a:ln w="127000" cmpd="sng">
              <a:solidFill>
                <a:schemeClr val="bg1"/>
              </a:solidFill>
              <a:headEnd type="triangl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143000" y="2209800"/>
              <a:ext cx="7620000" cy="457200"/>
              <a:chOff x="1143000" y="2209800"/>
              <a:chExt cx="7620000" cy="457200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143000" y="2209800"/>
                <a:ext cx="5410200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100" b="1" dirty="0" smtClean="0">
                    <a:ln w="3175" cmpd="sng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  <a:latin typeface="Century Gothic"/>
                    <a:cs typeface="Century Gothic"/>
                  </a:rPr>
                  <a:t>Physical and Ecological Impacts</a:t>
                </a:r>
                <a:endParaRPr lang="en-US" sz="2100" b="1" dirty="0">
                  <a:ln w="3175" cmpd="sng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cxnSp>
            <p:nvCxnSpPr>
              <p:cNvPr id="140" name="Straight Connector 13"/>
              <p:cNvCxnSpPr/>
              <p:nvPr/>
            </p:nvCxnSpPr>
            <p:spPr>
              <a:xfrm flipH="1">
                <a:off x="1219200" y="2667000"/>
                <a:ext cx="7543800" cy="0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headEnd type="triangle"/>
                <a:tailEnd type="none" w="sm" len="sm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1979907" y="5436765"/>
            <a:ext cx="4614211" cy="468734"/>
            <a:chOff x="2226563" y="5417147"/>
            <a:chExt cx="4461016" cy="453172"/>
          </a:xfrm>
        </p:grpSpPr>
        <p:sp>
          <p:nvSpPr>
            <p:cNvPr id="135" name="TextBox 134"/>
            <p:cNvSpPr txBox="1"/>
            <p:nvPr/>
          </p:nvSpPr>
          <p:spPr>
            <a:xfrm>
              <a:off x="2226563" y="5417147"/>
              <a:ext cx="4461016" cy="401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sz="2100" b="1" dirty="0" smtClean="0">
                  <a:ln w="3175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Century Gothic"/>
                  <a:cs typeface="Century Gothic"/>
                </a:rPr>
                <a:t>Investment Risk Management</a:t>
              </a:r>
            </a:p>
          </p:txBody>
        </p:sp>
        <p:cxnSp>
          <p:nvCxnSpPr>
            <p:cNvPr id="136" name="Straight Connector 13"/>
            <p:cNvCxnSpPr/>
            <p:nvPr/>
          </p:nvCxnSpPr>
          <p:spPr>
            <a:xfrm>
              <a:off x="2297112" y="5870319"/>
              <a:ext cx="423291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type="none"/>
              <a:tailEnd type="triangl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979907" y="3950946"/>
            <a:ext cx="4305301" cy="462151"/>
            <a:chOff x="1143000" y="3111500"/>
            <a:chExt cx="4648200" cy="482600"/>
          </a:xfrm>
        </p:grpSpPr>
        <p:cxnSp>
          <p:nvCxnSpPr>
            <p:cNvPr id="131" name="Straight Connector 13"/>
            <p:cNvCxnSpPr/>
            <p:nvPr/>
          </p:nvCxnSpPr>
          <p:spPr>
            <a:xfrm rot="10800000">
              <a:off x="1295400" y="3581400"/>
              <a:ext cx="4495800" cy="12700"/>
            </a:xfrm>
            <a:prstGeom prst="curvedConnector3">
              <a:avLst>
                <a:gd name="adj1" fmla="val 50000"/>
              </a:avLst>
            </a:prstGeom>
            <a:ln w="127000" cmpd="sng">
              <a:solidFill>
                <a:schemeClr val="bg1"/>
              </a:solidFill>
              <a:headEnd type="triangl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143000" y="3111500"/>
              <a:ext cx="4648200" cy="469900"/>
              <a:chOff x="1143000" y="2832099"/>
              <a:chExt cx="4648200" cy="469900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143000" y="2832099"/>
                <a:ext cx="4648200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100" b="1" dirty="0" smtClean="0">
                    <a:ln w="3175" cmpd="sng">
                      <a:solidFill>
                        <a:schemeClr val="bg1"/>
                      </a:solidFill>
                    </a:ln>
                    <a:solidFill>
                      <a:schemeClr val="tx1"/>
                    </a:solidFill>
                    <a:latin typeface="Century Gothic"/>
                    <a:cs typeface="Century Gothic"/>
                  </a:rPr>
                  <a:t>Policy and Legal Implications</a:t>
                </a:r>
                <a:endParaRPr lang="en-US" sz="2100" b="1" dirty="0">
                  <a:ln w="3175" cmpd="sng">
                    <a:solidFill>
                      <a:schemeClr val="bg1"/>
                    </a:solidFill>
                  </a:ln>
                  <a:solidFill>
                    <a:schemeClr val="tx1"/>
                  </a:solidFill>
                  <a:latin typeface="Century Gothic"/>
                  <a:cs typeface="Century Gothic"/>
                </a:endParaRPr>
              </a:p>
            </p:txBody>
          </p:sp>
          <p:cxnSp>
            <p:nvCxnSpPr>
              <p:cNvPr id="134" name="Straight Connector 13"/>
              <p:cNvCxnSpPr/>
              <p:nvPr/>
            </p:nvCxnSpPr>
            <p:spPr>
              <a:xfrm rot="10800000">
                <a:off x="1219200" y="3289299"/>
                <a:ext cx="4572000" cy="12700"/>
              </a:xfrm>
              <a:prstGeom prst="curvedConnector3">
                <a:avLst>
                  <a:gd name="adj1" fmla="val 50000"/>
                </a:avLst>
              </a:prstGeom>
              <a:ln w="76200" cmpd="sng">
                <a:solidFill>
                  <a:schemeClr val="tx1"/>
                </a:solidFill>
                <a:headEnd type="triangle"/>
                <a:tailEnd type="none" w="sm" len="sm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TextBox 120"/>
          <p:cNvSpPr txBox="1"/>
          <p:nvPr/>
        </p:nvSpPr>
        <p:spPr>
          <a:xfrm>
            <a:off x="2125850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074476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2040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023101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2060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044698" y="1600200"/>
            <a:ext cx="645211" cy="324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2080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649566" y="1626823"/>
            <a:ext cx="427683" cy="265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[…]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671661" y="1626823"/>
            <a:ext cx="427683" cy="265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[…]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410921" y="4068839"/>
            <a:ext cx="690785" cy="1768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2.0-3.7 °C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410921" y="5363803"/>
            <a:ext cx="690785" cy="1768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C49500"/>
                </a:solidFill>
                <a:latin typeface="Century Gothic" panose="020B0502020202020204" pitchFamily="34" charset="0"/>
              </a:rPr>
              <a:t>1.7-3.2 °C</a:t>
            </a:r>
            <a:endParaRPr lang="en-US" sz="1200" b="1" dirty="0">
              <a:solidFill>
                <a:srgbClr val="C495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410921" y="6051443"/>
            <a:ext cx="690785" cy="1768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0.9-2.3 °C</a:t>
            </a:r>
            <a:endParaRPr lang="en-US" sz="1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Why is climate exposure difficult to manage?</a:t>
            </a:r>
          </a:p>
        </p:txBody>
      </p:sp>
    </p:spTree>
    <p:extLst>
      <p:ext uri="{BB962C8B-B14F-4D97-AF65-F5344CB8AC3E}">
        <p14:creationId xmlns:p14="http://schemas.microsoft.com/office/powerpoint/2010/main" val="34612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climate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820787"/>
              </p:ext>
            </p:extLst>
          </p:nvPr>
        </p:nvGraphicFramePr>
        <p:xfrm>
          <a:off x="609600" y="1143000"/>
          <a:ext cx="8153400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8600"/>
                <a:gridCol w="4114800"/>
              </a:tblGrid>
              <a:tr h="56204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Minimize “Brown” investments</a:t>
                      </a:r>
                      <a:endParaRPr lang="it-IT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Maximize “Green” investments</a:t>
                      </a:r>
                      <a:endParaRPr lang="it-IT" sz="200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47655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Decrease</a:t>
                      </a:r>
                      <a:r>
                        <a:rPr lang="en-US" b="1" baseline="0" dirty="0" smtClean="0"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offset exposure to</a:t>
                      </a:r>
                      <a:r>
                        <a:rPr lang="en-US" b="1" baseline="0" dirty="0" smtClean="0">
                          <a:latin typeface="Century Gothic" panose="020B0502020202020204" pitchFamily="34" charset="0"/>
                        </a:rPr>
                        <a:t> “dirty” </a:t>
                      </a:r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investments to</a:t>
                      </a:r>
                      <a:r>
                        <a:rPr lang="en-US" b="1" baseline="0" dirty="0" smtClean="0">
                          <a:latin typeface="Century Gothic" panose="020B0502020202020204" pitchFamily="34" charset="0"/>
                        </a:rPr>
                        <a:t> avoid…</a:t>
                      </a:r>
                      <a:endParaRPr lang="en-US" b="1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="0" baseline="0" dirty="0" smtClean="0">
                          <a:latin typeface="Century Gothic" panose="020B0502020202020204" pitchFamily="34" charset="0"/>
                        </a:rPr>
                        <a:t>Stranded assets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b="0" dirty="0" smtClean="0">
                          <a:latin typeface="Century Gothic" panose="020B0502020202020204" pitchFamily="34" charset="0"/>
                        </a:rPr>
                        <a:t>Volatile</a:t>
                      </a:r>
                      <a:r>
                        <a:rPr lang="en-US" b="0" baseline="0" dirty="0" smtClean="0">
                          <a:latin typeface="Century Gothic" panose="020B0502020202020204" pitchFamily="34" charset="0"/>
                        </a:rPr>
                        <a:t> commodity prices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="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Century Gothic" panose="020B0502020202020204" pitchFamily="34" charset="0"/>
                        </a:rPr>
                        <a:t>Use ESG tools to hedge against investments affected by </a:t>
                      </a:r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physical/ecological risks</a:t>
                      </a:r>
                      <a:r>
                        <a:rPr lang="en-US" b="1" baseline="0" dirty="0" smtClean="0">
                          <a:latin typeface="Century Gothic" panose="020B0502020202020204" pitchFamily="34" charset="0"/>
                        </a:rPr>
                        <a:t> like…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="0" dirty="0" smtClean="0">
                          <a:latin typeface="Century Gothic" panose="020B0502020202020204" pitchFamily="34" charset="0"/>
                        </a:rPr>
                        <a:t>Food &amp; beverages</a:t>
                      </a:r>
                      <a:endParaRPr lang="en-US" b="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="0" dirty="0" smtClean="0">
                          <a:latin typeface="Century Gothic" panose="020B0502020202020204" pitchFamily="34" charset="0"/>
                        </a:rPr>
                        <a:t>Fishing 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b="0" dirty="0" smtClean="0">
                          <a:latin typeface="Century Gothic" panose="020B0502020202020204" pitchFamily="34" charset="0"/>
                        </a:rPr>
                        <a:t>Ski industry</a:t>
                      </a:r>
                    </a:p>
                  </a:txBody>
                  <a:tcPr marL="182880" marR="182880" marT="182880"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Increase investments that aid mitigation efforts to…</a:t>
                      </a:r>
                      <a:endParaRPr lang="en-US" b="0" baseline="0" dirty="0" smtClean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>
                          <a:latin typeface="Century Gothic" panose="020B0502020202020204" pitchFamily="34" charset="0"/>
                        </a:rPr>
                        <a:t>Capture tech innovation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0" baseline="0" dirty="0" smtClean="0">
                          <a:latin typeface="Century Gothic" panose="020B0502020202020204" pitchFamily="34" charset="0"/>
                        </a:rPr>
                        <a:t>Reduce volatility</a:t>
                      </a:r>
                    </a:p>
                    <a:p>
                      <a:endParaRPr lang="en-US" b="1" baseline="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b="1" baseline="0" dirty="0" smtClean="0">
                          <a:latin typeface="Century Gothic" panose="020B0502020202020204" pitchFamily="34" charset="0"/>
                        </a:rPr>
                        <a:t>Integrate pro-climate financial products to allocate capital towards adaptation investments such as…</a:t>
                      </a:r>
                    </a:p>
                    <a:p>
                      <a:pPr marL="285750" indent="-285750" algn="l" defTabSz="457200" rtl="0" eaLnBrk="1" latinLnBrk="0" hangingPunct="1">
                        <a:buFont typeface="Arial"/>
                        <a:buChar char="•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Infrastructure improvements </a:t>
                      </a:r>
                    </a:p>
                    <a:p>
                      <a:pPr marL="285750" indent="-285750" algn="l" defTabSz="457200" rtl="0" eaLnBrk="1" latinLnBrk="0" hangingPunct="1">
                        <a:buFont typeface="Arial"/>
                        <a:buChar char="•"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Agricultural engineering</a:t>
                      </a:r>
                    </a:p>
                  </a:txBody>
                  <a:tcPr marL="182880" marR="182880" marT="182880"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11424" y="5195650"/>
            <a:ext cx="8151576" cy="804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sz="1800" dirty="0" smtClean="0"/>
              <a:t>…what influencing mechanisms, methods, tools, &amp; financial products underlie this framework? </a:t>
            </a:r>
            <a:endParaRPr lang="en-US" sz="18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Framework for managing climate exposure</a:t>
            </a:r>
          </a:p>
        </p:txBody>
      </p:sp>
    </p:spTree>
    <p:extLst>
      <p:ext uri="{BB962C8B-B14F-4D97-AF65-F5344CB8AC3E}">
        <p14:creationId xmlns:p14="http://schemas.microsoft.com/office/powerpoint/2010/main" val="41557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91643"/>
            <a:ext cx="8839200" cy="613622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70000">
                <a:srgbClr val="CBBEA1"/>
              </a:gs>
              <a:gs pos="100000">
                <a:srgbClr val="00B050"/>
              </a:gs>
            </a:gsLst>
            <a:lin ang="0" scaled="1"/>
            <a:tileRect/>
          </a:gradFill>
          <a:ln w="25400" cap="rnd" cmpd="sng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152400" y="80665"/>
            <a:ext cx="2823297" cy="350729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04040"/>
                </a:solidFill>
                <a:cs typeface="Cronos Pro"/>
              </a:rPr>
              <a:t>Minimize “Brown” capital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384262" y="80665"/>
            <a:ext cx="3607338" cy="310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ronos Pro"/>
                <a:ea typeface="+mn-ea"/>
                <a:cs typeface="Crono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ronos Pro"/>
                <a:ea typeface="+mn-ea"/>
                <a:cs typeface="Crono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ronos Pro"/>
                <a:ea typeface="+mn-ea"/>
                <a:cs typeface="Crono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ronos Pro"/>
                <a:ea typeface="+mn-ea"/>
                <a:cs typeface="Crono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ronos Pro"/>
                <a:ea typeface="+mn-ea"/>
                <a:cs typeface="Crono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6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Maximize “Green” capital</a:t>
            </a:r>
            <a:endParaRPr lang="en-US" sz="16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64353" y="1600200"/>
            <a:ext cx="2815295" cy="493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400" b="0" i="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Investing Methods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190" y="2042755"/>
            <a:ext cx="2830107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Environmental, Social, and Governance (ESG) Integration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7690" y="2196643"/>
            <a:ext cx="2035310" cy="430887"/>
          </a:xfrm>
          <a:prstGeom prst="rect">
            <a:avLst/>
          </a:prstGeom>
          <a:noFill/>
          <a:ln w="508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Thematic or</a:t>
            </a:r>
          </a:p>
          <a:p>
            <a:pPr algn="r"/>
            <a:r>
              <a:rPr lang="en-US" sz="1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Impact Investing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20222" y="4913536"/>
            <a:ext cx="2703557" cy="725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0" i="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Financial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Products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190" y="5171182"/>
            <a:ext cx="3486610" cy="1077218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Low Carbon Indexes</a:t>
            </a:r>
          </a:p>
          <a:p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Low Carbon ETFs </a:t>
            </a:r>
            <a:endParaRPr lang="en-US" sz="16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• Stranded Asset Total Return Swaps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95093" y="5502546"/>
            <a:ext cx="2118279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400" dirty="0"/>
              <a:t>• Bespoke </a:t>
            </a:r>
            <a:r>
              <a:rPr lang="en-US" sz="1400" dirty="0" smtClean="0"/>
              <a:t>impact investment products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658848" y="5399782"/>
            <a:ext cx="2513352" cy="584775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• SRI funds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Fossil Free Indexes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5093" y="5018782"/>
            <a:ext cx="2118279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400" dirty="0"/>
              <a:t>• </a:t>
            </a:r>
            <a:r>
              <a:rPr lang="en-US" sz="1400" dirty="0" smtClean="0"/>
              <a:t>Thematic Indexes**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1583361"/>
            <a:ext cx="8839200" cy="0"/>
          </a:xfrm>
          <a:prstGeom prst="line">
            <a:avLst/>
          </a:prstGeom>
          <a:ln w="63500" cmpd="sng">
            <a:solidFill>
              <a:schemeClr val="bg1"/>
            </a:solidFill>
            <a:prstDash val="soli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7190" y="786825"/>
            <a:ext cx="182880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400" b="1" dirty="0" smtClean="0"/>
              <a:t>Shareholder engagement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810000" y="894547"/>
            <a:ext cx="1286598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400" b="1" dirty="0" smtClean="0"/>
              <a:t>Divestment</a:t>
            </a:r>
            <a:endParaRPr lang="en-US" sz="1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204505" y="2181254"/>
            <a:ext cx="2438400" cy="492443"/>
          </a:xfrm>
          <a:prstGeom prst="rect">
            <a:avLst/>
          </a:prstGeom>
          <a:noFill/>
          <a:ln w="508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Socially Responsible Investing (SRI)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305" y="2939534"/>
            <a:ext cx="2975905" cy="184666"/>
          </a:xfrm>
          <a:prstGeom prst="rect">
            <a:avLst/>
          </a:prstGeom>
          <a:noFill/>
          <a:ln w="508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(risk-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return- based screens)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56905" y="2939534"/>
            <a:ext cx="2133444" cy="184666"/>
          </a:xfrm>
          <a:prstGeom prst="rect">
            <a:avLst/>
          </a:prstGeom>
          <a:noFill/>
          <a:ln w="508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(exclusionary screens)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52400" y="3321546"/>
            <a:ext cx="8839200" cy="0"/>
          </a:xfrm>
          <a:prstGeom prst="line">
            <a:avLst/>
          </a:prstGeom>
          <a:ln w="63500" cmpd="sng">
            <a:solidFill>
              <a:schemeClr val="bg1"/>
            </a:solidFill>
            <a:prstDash val="soli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" y="3810000"/>
            <a:ext cx="5791743" cy="461665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Flagship ESG/ SRI Tools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52400" y="4866382"/>
            <a:ext cx="8839200" cy="0"/>
          </a:xfrm>
          <a:prstGeom prst="line">
            <a:avLst/>
          </a:prstGeom>
          <a:ln w="63500" cmpd="sng">
            <a:solidFill>
              <a:schemeClr val="bg1"/>
            </a:solidFill>
            <a:prstDash val="solid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95093" y="5930205"/>
            <a:ext cx="1947360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400" dirty="0" smtClean="0"/>
              <a:t>• </a:t>
            </a:r>
            <a:r>
              <a:rPr lang="en-US" sz="1400" dirty="0" err="1"/>
              <a:t>YieldCos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895093" y="5246298"/>
            <a:ext cx="1947360" cy="30777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1400" dirty="0" smtClean="0"/>
              <a:t>• Green Bonds**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136342" y="4264223"/>
            <a:ext cx="4818877" cy="307777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Bloomberg ESG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TruCost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MSCI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Sustainalytics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696612" y="3352800"/>
            <a:ext cx="1750776" cy="362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0" i="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Software Tools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647595" y="381000"/>
            <a:ext cx="5848810" cy="725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0" i="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Influencing Mechanism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34200" y="725269"/>
            <a:ext cx="1828800" cy="646331"/>
          </a:xfrm>
          <a:prstGeom prst="rect">
            <a:avLst/>
          </a:prstGeom>
          <a:noFill/>
          <a:ln w="50800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r"/>
            <a:r>
              <a:rPr lang="en-US" sz="1400" b="1" dirty="0" smtClean="0"/>
              <a:t>Pro-climate deployment of capital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819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Where do ESG tools and financial products fit into the landscape of climate exposure?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200400"/>
            <a:ext cx="17232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Companies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4700" y="5638800"/>
            <a:ext cx="25146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Century Gothic"/>
                <a:cs typeface="Century Gothic"/>
              </a:rPr>
              <a:t>Tool providers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(MSCI, Sustainalytics)</a:t>
            </a:r>
            <a:endParaRPr lang="en-US" sz="1400" b="1" dirty="0" smtClean="0">
              <a:latin typeface="Century Gothic"/>
              <a:cs typeface="Century Gothic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Financial product providers</a:t>
            </a:r>
          </a:p>
          <a:p>
            <a:pPr algn="ctr"/>
            <a:r>
              <a:rPr lang="en-US" sz="1400" dirty="0"/>
              <a:t>(MSCI, S&amp;P DJI)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4168" y="2902803"/>
            <a:ext cx="242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anose="020B0502020202020204" pitchFamily="34" charset="0"/>
              </a:rPr>
              <a:t>Investors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&amp; Asset Managers</a:t>
            </a:r>
            <a:r>
              <a:rPr lang="en-US" sz="2400" b="1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1043226"/>
            <a:ext cx="17698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Investor reporting, standards, and advocacy orgs</a:t>
            </a:r>
            <a:br>
              <a:rPr lang="en-US" sz="1400" b="1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(PRI, GIIN, INCR)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667000" y="1905000"/>
            <a:ext cx="1371600" cy="358140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" y="5562600"/>
            <a:ext cx="1219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 smtClean="0">
                <a:latin typeface="Century Gothic" panose="020B0502020202020204" pitchFamily="34" charset="0"/>
              </a:rPr>
              <a:t>KEY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09923" y="5943600"/>
            <a:ext cx="1085477" cy="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52400" y="6096000"/>
            <a:ext cx="1143597" cy="323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 smtClean="0">
                <a:latin typeface="Century Gothic" panose="020B0502020202020204" pitchFamily="34" charset="0"/>
              </a:rPr>
              <a:t>Climate exposure data &amp; products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0" y="990600"/>
            <a:ext cx="2215450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Company </a:t>
            </a:r>
            <a:r>
              <a:rPr lang="en-US" sz="1400" b="1" dirty="0">
                <a:latin typeface="Century Gothic" panose="020B0502020202020204" pitchFamily="34" charset="0"/>
              </a:rPr>
              <a:t>d</a:t>
            </a:r>
            <a:r>
              <a:rPr lang="en-US" sz="1400" b="1" dirty="0" smtClean="0">
                <a:latin typeface="Century Gothic" panose="020B0502020202020204" pitchFamily="34" charset="0"/>
              </a:rPr>
              <a:t>isclosure orgs</a:t>
            </a:r>
            <a:br>
              <a:rPr lang="en-US" sz="1400" b="1" dirty="0" smtClean="0">
                <a:latin typeface="Century Gothic" panose="020B0502020202020204" pitchFamily="34" charset="0"/>
              </a:rPr>
            </a:br>
            <a:r>
              <a:rPr lang="en-US" sz="1400" dirty="0" smtClean="0">
                <a:latin typeface="Century Gothic" panose="020B0502020202020204" pitchFamily="34" charset="0"/>
              </a:rPr>
              <a:t>(CDP, IIRC, GRI)</a:t>
            </a: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Standard-setting</a:t>
            </a:r>
            <a:br>
              <a:rPr lang="en-US" sz="1400" b="1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(SASB, GBP)</a:t>
            </a:r>
          </a:p>
        </p:txBody>
      </p:sp>
      <p:cxnSp>
        <p:nvCxnSpPr>
          <p:cNvPr id="44" name="Straight Arrow Connector 43"/>
          <p:cNvCxnSpPr>
            <a:stCxn id="143" idx="3"/>
          </p:cNvCxnSpPr>
          <p:nvPr/>
        </p:nvCxnSpPr>
        <p:spPr>
          <a:xfrm>
            <a:off x="6056727" y="2793087"/>
            <a:ext cx="953673" cy="254913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72000" y="3276600"/>
            <a:ext cx="0" cy="2133600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733800" y="2362200"/>
            <a:ext cx="2322927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Information intermediaries:</a:t>
            </a:r>
          </a:p>
          <a:p>
            <a:pPr marL="374904" indent="-192024">
              <a:buFont typeface="Arial"/>
              <a:buChar char="•"/>
            </a:pPr>
            <a:r>
              <a:rPr lang="en-US" b="0" dirty="0"/>
              <a:t>Ratings agencies</a:t>
            </a:r>
          </a:p>
          <a:p>
            <a:pPr marL="374904" indent="-192024">
              <a:buFont typeface="Arial"/>
              <a:buChar char="•"/>
            </a:pPr>
            <a:r>
              <a:rPr lang="en-US" b="0" dirty="0"/>
              <a:t>Analysts</a:t>
            </a:r>
          </a:p>
          <a:p>
            <a:pPr marL="374904" indent="-192024">
              <a:buFont typeface="Arial"/>
              <a:buChar char="•"/>
            </a:pPr>
            <a:r>
              <a:rPr lang="en-US" b="0" dirty="0"/>
              <a:t>Financial regulators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105400" y="3124200"/>
            <a:ext cx="1600200" cy="2838623"/>
            <a:chOff x="5486400" y="3333575"/>
            <a:chExt cx="1600200" cy="2838623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5486400" y="3962400"/>
              <a:ext cx="1600200" cy="1600201"/>
            </a:xfrm>
            <a:prstGeom prst="straightConnector1">
              <a:avLst/>
            </a:prstGeom>
            <a:ln w="50800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896206">
              <a:off x="4791276" y="4392532"/>
              <a:ext cx="2838623" cy="72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FINANCIAL PRODUCTS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i="1" dirty="0" smtClean="0">
                  <a:latin typeface="Century Gothic" panose="020B0502020202020204" pitchFamily="34" charset="0"/>
                </a:rPr>
                <a:t>e.g. “Fossil Free Indexes-US”</a:t>
              </a:r>
              <a:endParaRPr lang="en-US" sz="1400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272597" y="3962400"/>
            <a:ext cx="2838623" cy="1764256"/>
            <a:chOff x="5272597" y="3962400"/>
            <a:chExt cx="2838623" cy="1764256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5825890" y="3962400"/>
              <a:ext cx="1794110" cy="1764256"/>
            </a:xfrm>
            <a:prstGeom prst="straightConnector1">
              <a:avLst/>
            </a:prstGeom>
            <a:ln w="50800">
              <a:solidFill>
                <a:schemeClr val="accent2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 rot="19009913">
              <a:off x="5272597" y="4425610"/>
              <a:ext cx="2838623" cy="720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C0504D"/>
                  </a:solidFill>
                  <a:latin typeface="Century Gothic" panose="020B0502020202020204" pitchFamily="34" charset="0"/>
                </a:rPr>
                <a:t>ESG SW TOOLS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Century Gothic" panose="020B0502020202020204" pitchFamily="34" charset="0"/>
                </a:rPr>
                <a:t>e.g. “</a:t>
              </a:r>
              <a:r>
                <a:rPr lang="en-US" sz="1400" i="1" dirty="0" smtClean="0">
                  <a:latin typeface="Century Gothic" panose="020B0502020202020204" pitchFamily="34" charset="0"/>
                </a:rPr>
                <a:t>MSCI ESG Manager”</a:t>
              </a:r>
              <a:endParaRPr lang="en-US" sz="1400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76201" y="5543592"/>
            <a:ext cx="1371599" cy="933407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907499" y="1905000"/>
            <a:ext cx="302301" cy="1295400"/>
            <a:chOff x="1907499" y="1905000"/>
            <a:chExt cx="302301" cy="1295400"/>
          </a:xfrm>
        </p:grpSpPr>
        <p:cxnSp>
          <p:nvCxnSpPr>
            <p:cNvPr id="106" name="Straight Arrow Connector 105"/>
            <p:cNvCxnSpPr/>
            <p:nvPr/>
          </p:nvCxnSpPr>
          <p:spPr>
            <a:xfrm flipV="1">
              <a:off x="2057400" y="1905000"/>
              <a:ext cx="152400" cy="129540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604238">
              <a:off x="1492692" y="2554950"/>
              <a:ext cx="991197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i="1" dirty="0" smtClean="0">
                  <a:latin typeface="Century Gothic" panose="020B0502020202020204" pitchFamily="34" charset="0"/>
                </a:rPr>
                <a:t>Voluntary</a:t>
              </a:r>
              <a:endParaRPr lang="en-US" sz="1050" b="1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57400" y="3657600"/>
            <a:ext cx="1676400" cy="1981200"/>
            <a:chOff x="2057400" y="3657600"/>
            <a:chExt cx="1524000" cy="1676400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2057400" y="3657600"/>
              <a:ext cx="1524000" cy="167640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2845157">
              <a:off x="2152072" y="4406144"/>
              <a:ext cx="991197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i="1" dirty="0" smtClean="0">
                  <a:latin typeface="Century Gothic" panose="020B0502020202020204" pitchFamily="34" charset="0"/>
                </a:rPr>
                <a:t>Voluntary</a:t>
              </a:r>
              <a:endParaRPr lang="en-US" sz="1050" b="1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09800" y="2793087"/>
            <a:ext cx="1524000" cy="559713"/>
            <a:chOff x="2209800" y="2793087"/>
            <a:chExt cx="1524000" cy="559713"/>
          </a:xfrm>
        </p:grpSpPr>
        <p:cxnSp>
          <p:nvCxnSpPr>
            <p:cNvPr id="42" name="Straight Arrow Connector 41"/>
            <p:cNvCxnSpPr>
              <a:endCxn id="143" idx="1"/>
            </p:cNvCxnSpPr>
            <p:nvPr/>
          </p:nvCxnSpPr>
          <p:spPr>
            <a:xfrm flipV="1">
              <a:off x="2209800" y="2793087"/>
              <a:ext cx="1524000" cy="559713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 rot="20359966">
              <a:off x="2351804" y="2912918"/>
              <a:ext cx="991197" cy="161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i="1" dirty="0" smtClean="0">
                  <a:latin typeface="Century Gothic" panose="020B0502020202020204" pitchFamily="34" charset="0"/>
                </a:rPr>
                <a:t>Mandatory</a:t>
              </a:r>
              <a:endParaRPr lang="en-US" sz="1050" b="1" i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0" y="1849297"/>
            <a:ext cx="533400" cy="1171415"/>
            <a:chOff x="6858000" y="1849297"/>
            <a:chExt cx="533400" cy="1171415"/>
          </a:xfrm>
        </p:grpSpPr>
        <p:cxnSp>
          <p:nvCxnSpPr>
            <p:cNvPr id="102" name="Straight Arrow Connector 101"/>
            <p:cNvCxnSpPr/>
            <p:nvPr/>
          </p:nvCxnSpPr>
          <p:spPr>
            <a:xfrm flipH="1" flipV="1">
              <a:off x="6858000" y="1981200"/>
              <a:ext cx="533400" cy="83820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3380799">
              <a:off x="6670849" y="2346134"/>
              <a:ext cx="1171415" cy="1777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i="1" dirty="0" smtClean="0">
                  <a:latin typeface="Century Gothic" panose="020B0502020202020204" pitchFamily="34" charset="0"/>
                </a:rPr>
                <a:t>Voluntary</a:t>
              </a:r>
              <a:endParaRPr lang="en-US" sz="1050" b="1" i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51" grpId="0"/>
      <p:bldP spid="1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431603"/>
            <a:ext cx="2514600" cy="3197797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3399908"/>
            <a:ext cx="3124201" cy="322949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W:\Research\Bloomberg ESG\2.18 graph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54"/>
          <a:stretch/>
        </p:blipFill>
        <p:spPr bwMode="auto">
          <a:xfrm>
            <a:off x="2251370" y="593145"/>
            <a:ext cx="4641261" cy="23399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 of Bloomber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387" y="263228"/>
            <a:ext cx="1119226" cy="2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SCI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529" y="2819400"/>
            <a:ext cx="1000872" cy="5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ustainalytics.com/sites/default/files/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808558"/>
            <a:ext cx="1137944" cy="5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05813"/>
              </p:ext>
            </p:extLst>
          </p:nvPr>
        </p:nvGraphicFramePr>
        <p:xfrm>
          <a:off x="609600" y="1219199"/>
          <a:ext cx="7924800" cy="486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038600"/>
              </a:tblGrid>
              <a:tr h="44103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ESG/SRI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Software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ESG/SRI/Thematic</a:t>
                      </a:r>
                      <a:r>
                        <a:rPr lang="en-US" baseline="0" dirty="0" smtClean="0">
                          <a:latin typeface="Century Gothic" panose="020B0502020202020204" pitchFamily="34" charset="0"/>
                        </a:rPr>
                        <a:t> Financial Products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25000">
                          <a:srgbClr val="996633"/>
                        </a:gs>
                        <a:gs pos="100000">
                          <a:srgbClr val="07AF50"/>
                        </a:gs>
                      </a:gsLst>
                      <a:lin ang="0" scaled="0"/>
                      <a:tileRect/>
                    </a:gradFill>
                  </a:tcPr>
                </a:tc>
              </a:tr>
              <a:tr h="291177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“Do-It-Yourself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”: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+ analytical tools supporting active, bespoke ESG/SRI investment strategies</a:t>
                      </a:r>
                    </a:p>
                    <a:p>
                      <a:pPr marL="285750" lvl="0" indent="-285750">
                        <a:buFontTx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Common Functions:</a:t>
                      </a: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Carbon footprinting</a:t>
                      </a: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 intensity</a:t>
                      </a: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Energy intensity</a:t>
                      </a: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ESG reading/screening/rating</a:t>
                      </a: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Portfolio analysis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“Pre-packaged” products: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Maximize returns given climate risks and opportunities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Rely on industry expertise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Align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 the 3 major investment methods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Non-exclusionary (e.g. low-carbon indexes)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/>
                        <a:buChar char="o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Exclusionary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(e.g. fossil free indexes)</a:t>
                      </a:r>
                    </a:p>
                    <a:p>
                      <a:pPr marL="742950" lvl="1" indent="-285750">
                        <a:buFont typeface="Courier New"/>
                        <a:buChar char="o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Thematic (e.g., green bonds)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Examples …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Bloomberg (ESG Suite)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MSCI (ESG Manager)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Sustainalytics (Industry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Reports)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TruCost (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Eboard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Examples …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Fossil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Free Index US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MSCI Global Climate Index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STOXX Global ESG Leaders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S&amp;P Green Bond Index family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Software vs. Financial Products</a:t>
            </a:r>
          </a:p>
        </p:txBody>
      </p:sp>
    </p:spTree>
    <p:extLst>
      <p:ext uri="{BB962C8B-B14F-4D97-AF65-F5344CB8AC3E}">
        <p14:creationId xmlns:p14="http://schemas.microsoft.com/office/powerpoint/2010/main" val="13761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41557"/>
          </a:xfrm>
        </p:spPr>
        <p:txBody>
          <a:bodyPr lIns="0" tIns="0" rIns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Background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Introduction to climate exposure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Managing climate exposure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Gaps </a:t>
            </a:r>
            <a:r>
              <a:rPr lang="en-US" sz="2800" dirty="0">
                <a:solidFill>
                  <a:schemeClr val="tx1"/>
                </a:solidFill>
              </a:rPr>
              <a:t>in the landscape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Next steps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Questions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075348"/>
              </p:ext>
            </p:extLst>
          </p:nvPr>
        </p:nvGraphicFramePr>
        <p:xfrm>
          <a:off x="611188" y="1136651"/>
          <a:ext cx="7927976" cy="503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012"/>
                <a:gridCol w="2057400"/>
                <a:gridCol w="2438400"/>
                <a:gridCol w="2062164"/>
              </a:tblGrid>
              <a:tr h="38734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Particularly helpful for..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Comments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Bloomberg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ESG Suite</a:t>
                      </a:r>
                      <a:endParaRPr lang="en-US" sz="140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92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Mainstream asset managers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who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already use Bloomberg products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Aggregates all publicly-available ESG data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, plus proprietary data from other ESG providers (e.g., Sustainalytics)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Challenging UI and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predominantly a data aggregator (vs. enhancers)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MSCI</a:t>
                      </a:r>
                      <a:endParaRPr lang="en-US" sz="1400" b="1" baseline="0" dirty="0" smtClean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ESG Manager</a:t>
                      </a:r>
                      <a:endParaRPr lang="en-US" sz="140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92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ESG experts looking for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 much information as possible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Granularity and rigor of data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is widely lauded; tons of functionality available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Can be overwhelming; huge taxonomies of “E” data for typical investors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Sustainalytics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ESG Tools</a:t>
                      </a:r>
                      <a:endParaRPr lang="en-US" sz="140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92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ESG-inclined investors who mainly want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relative data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Tracks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assesses companies by scores, allowing for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easy ranking and juxtaposition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Emphasizes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relative scores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(as opposed to raw data)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TruCost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Eboard</a:t>
                      </a:r>
                      <a:endParaRPr lang="en-US" sz="140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92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Smaller investors/asset managers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looking for data completeness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Experts estimate non-disclosed values, enhancing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data completeness and comparability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Less comprehensive functionality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more ‘locked-down’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data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Software tools are useful but have some gaps</a:t>
            </a:r>
          </a:p>
        </p:txBody>
      </p:sp>
    </p:spTree>
    <p:extLst>
      <p:ext uri="{BB962C8B-B14F-4D97-AF65-F5344CB8AC3E}">
        <p14:creationId xmlns:p14="http://schemas.microsoft.com/office/powerpoint/2010/main" val="30930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Financial products are competitive vs. benchmarks, but not fully transparent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172954"/>
              </p:ext>
            </p:extLst>
          </p:nvPr>
        </p:nvGraphicFramePr>
        <p:xfrm>
          <a:off x="611188" y="990600"/>
          <a:ext cx="792797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212"/>
                <a:gridCol w="1600200"/>
                <a:gridCol w="2438400"/>
                <a:gridCol w="2443164"/>
              </a:tblGrid>
              <a:tr h="41396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cs typeface="Century Gothic"/>
                        </a:rPr>
                        <a:t>Particularly helpful for..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Comments</a:t>
                      </a:r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859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Exclusionary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Fossil Free Indexes US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92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Investors who want to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divest completely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from major fossil fuel companies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Divestment of CU200 historically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comparable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to S&amp;P500, and currently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slightly outperforming</a:t>
                      </a:r>
                      <a:endParaRPr lang="en-US" sz="1400" b="1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Decreases portfolio diversity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with loss of CU200 companies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59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Non-Exclusionary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STOXX Global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ESG Leaders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92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  <a:cs typeface="Century Gothic"/>
                        </a:rPr>
                        <a:t>Those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looking to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invest in the cleanest players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in a dirty space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latin typeface="+mn-lt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2002 historical performance would’ve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nearly quadrupled in value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, relative to doubling of </a:t>
                      </a:r>
                      <a:r>
                        <a:rPr lang="en-US" sz="1400" dirty="0" smtClean="0"/>
                        <a:t>STOXX Global 1800</a:t>
                      </a:r>
                      <a:endParaRPr lang="en-US" sz="1400" kern="1200" baseline="0" dirty="0" smtClean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Still exposed to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fossil fuel volatility 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and stranded asset risk</a:t>
                      </a:r>
                      <a:endParaRPr lang="en-US" sz="1400" b="1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59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Thematic</a:t>
                      </a:r>
                      <a:endParaRPr lang="en-US" sz="1400" b="1" baseline="0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MSCI Global Climate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Index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/>
                        </a:rPr>
                        <a:t>Investors 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entury Gothic"/>
                        </a:rPr>
                        <a:t>looking for 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entury Gothic"/>
                        </a:rPr>
                        <a:t>upside opportunities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Century Gothic"/>
                        </a:rPr>
                        <a:t> in the “green capital” space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comparable 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benchmark MSCI World performance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Subject to some green marketing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: index holdings are not predominantly RE, EE, or cleantech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920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Thematic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S&amp;P Green Bond Index &amp; Green Project Bond Index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A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ESG- or thematic-inclined investors looking for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fixed income opportunities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GBI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goes beyond 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GBP </a:t>
                      </a:r>
                      <a:r>
                        <a:rPr lang="en-US" sz="1400" b="0" i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labelling standards; GBPI </a:t>
                      </a:r>
                      <a:r>
                        <a:rPr lang="en-US" sz="1400" b="1" i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significantly outperformed </a:t>
                      </a:r>
                      <a:r>
                        <a:rPr lang="en-US" sz="1400" b="0" i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benchmarks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GBI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is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immature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(mean is ~6 </a:t>
                      </a:r>
                      <a:r>
                        <a:rPr lang="en-US" sz="1400" b="0" baseline="0" dirty="0" err="1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yrs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); benchmarking is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preliminary for both, and 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liquidity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 is overemphasized</a:t>
                      </a:r>
                      <a:endParaRPr lang="en-US" sz="1400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24" y="-39064"/>
            <a:ext cx="8532576" cy="854610"/>
          </a:xfrm>
        </p:spPr>
        <p:txBody>
          <a:bodyPr>
            <a:noAutofit/>
          </a:bodyPr>
          <a:lstStyle/>
          <a:p>
            <a:r>
              <a:rPr lang="en-US" sz="2600" dirty="0" smtClean="0"/>
              <a:t>Software &amp; financial products are both</a:t>
            </a:r>
            <a:br>
              <a:rPr lang="en-US" sz="2600" dirty="0" smtClean="0"/>
            </a:br>
            <a:r>
              <a:rPr lang="en-US" sz="2600" dirty="0" smtClean="0"/>
              <a:t>important for managing climate exposure</a:t>
            </a:r>
            <a:endParaRPr lang="en-US" sz="26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67132"/>
              </p:ext>
            </p:extLst>
          </p:nvPr>
        </p:nvGraphicFramePr>
        <p:xfrm>
          <a:off x="76200" y="838200"/>
          <a:ext cx="8381999" cy="5752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684"/>
                <a:gridCol w="3269915"/>
                <a:gridCol w="3200400"/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+</a:t>
                      </a:r>
                      <a:endParaRPr lang="it-IT" sz="2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it-IT" sz="2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it-IT" sz="2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14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ESG/ SRI Software</a:t>
                      </a:r>
                      <a:r>
                        <a:rPr lang="en-US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Tools</a:t>
                      </a:r>
                      <a:endParaRPr lang="it-IT" sz="18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182880" marT="182880" marB="182880" anchor="ctr">
                    <a:lnL w="12700" cmpd="sng">
                      <a:noFill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Aggregation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Analysis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Entire portfolio</a:t>
                      </a:r>
                    </a:p>
                  </a:txBody>
                  <a:tcPr marL="182880" marR="182880" marT="182880" marB="18288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Brown emphasis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Labor intensive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Data integrity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Operationalization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Strategy</a:t>
                      </a:r>
                    </a:p>
                  </a:txBody>
                  <a:tcPr marL="182880" marR="182880" marT="182880" marB="18288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41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ESG/ SRI/ Thematic</a:t>
                      </a:r>
                      <a:r>
                        <a:rPr lang="en-US" sz="18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Financial Products</a:t>
                      </a:r>
                      <a:endParaRPr lang="it-IT" sz="18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182880" marT="182880" marB="182880" anchor="ctr">
                    <a:lnL w="12700" cmpd="sng">
                      <a:noFill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Strong performance vs. benchmarks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Less labor</a:t>
                      </a:r>
                    </a:p>
                  </a:txBody>
                  <a:tcPr marL="182880" marR="182880" marT="182880" marB="18288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</a:rPr>
                        <a:t>“</a:t>
                      </a:r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Green” marketing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“Green” asset-class diversity 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Impact transparency 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Emphasize</a:t>
                      </a:r>
                      <a:r>
                        <a:rPr lang="en-US" sz="20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“G” in ESG</a:t>
                      </a:r>
                    </a:p>
                    <a:p>
                      <a:pPr marL="228600" indent="-22860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Limited financial history</a:t>
                      </a:r>
                      <a:endParaRPr lang="en-US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182880" marT="182880" marB="182880" anchor="ctr">
                    <a:lnL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6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the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05119" cy="5638800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rgbClr val="404040"/>
                </a:solidFill>
                <a:ea typeface="Calibri"/>
                <a:cs typeface="Times New Roman"/>
              </a:rPr>
              <a:t>ESG tools and financial products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ea typeface="Calibri"/>
                <a:cs typeface="Times New Roman"/>
              </a:rPr>
              <a:t>Minimize “brown” exposure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ea typeface="Calibri"/>
                <a:cs typeface="Times New Roman"/>
              </a:rPr>
              <a:t>Powerful, maturing - but with limitations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404040"/>
                </a:solidFill>
                <a:ea typeface="Calibri"/>
                <a:cs typeface="Times New Roman"/>
              </a:rPr>
              <a:t>Can be incorporated into strategies today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40404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rgbClr val="404040"/>
                </a:solidFill>
                <a:ea typeface="Calibri"/>
                <a:cs typeface="Times New Roman"/>
              </a:rPr>
              <a:t>“Green” (mitigation/adaptation) financial products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ea typeface="Calibri"/>
                <a:cs typeface="Times New Roman"/>
              </a:rPr>
              <a:t>Smaller segment, less mature, less asset class diversity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ea typeface="Calibri"/>
                <a:cs typeface="Times New Roman"/>
              </a:rPr>
              <a:t>Strong early performance, but often overstate climate relevance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40404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rgbClr val="404040"/>
                </a:solidFill>
                <a:ea typeface="Calibri"/>
                <a:cs typeface="Times New Roman"/>
              </a:rPr>
              <a:t>Underlying data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ea typeface="Calibri"/>
                <a:cs typeface="Times New Roman"/>
              </a:rPr>
              <a:t>Public-equity heavy; significant self-reporting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ea typeface="Calibri"/>
                <a:cs typeface="Times New Roman"/>
              </a:rPr>
              <a:t>Limited physical/ecological risks data (e.g., water, infrastructure)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40404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 smtClean="0">
                <a:solidFill>
                  <a:srgbClr val="404040"/>
                </a:solidFill>
                <a:ea typeface="Calibri"/>
                <a:cs typeface="Times New Roman"/>
              </a:rPr>
              <a:t>Standard-setting and disclosure initiatives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ea typeface="Calibri"/>
                <a:cs typeface="Times New Roman"/>
              </a:rPr>
              <a:t>Lack decision-driving influence -- power through public- and investor- pressure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  <a:ea typeface="Calibri"/>
                <a:cs typeface="Times New Roman"/>
              </a:rPr>
              <a:t>Critical role in shaping maturing disclosure standards today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Gaps in the climate exposure landscape</a:t>
            </a:r>
          </a:p>
        </p:txBody>
      </p:sp>
    </p:spTree>
    <p:extLst>
      <p:ext uri="{BB962C8B-B14F-4D97-AF65-F5344CB8AC3E}">
        <p14:creationId xmlns:p14="http://schemas.microsoft.com/office/powerpoint/2010/main" val="2368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611424" y="76200"/>
            <a:ext cx="8532576" cy="6631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0" i="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/>
              <a:t>Capitalizing on climate investment opportunities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1708405"/>
              </p:ext>
            </p:extLst>
          </p:nvPr>
        </p:nvGraphicFramePr>
        <p:xfrm>
          <a:off x="838200" y="1219200"/>
          <a:ext cx="74295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96575" y="1752600"/>
            <a:ext cx="4550850" cy="1794146"/>
          </a:xfrm>
          <a:prstGeom prst="roundRect">
            <a:avLst/>
          </a:prstGeom>
          <a:solidFill>
            <a:schemeClr val="accent2"/>
          </a:solidFill>
          <a:ln w="127000" cap="rnd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you! 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CPI’s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climate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finance</a:t>
            </a:r>
            <a:r>
              <a:rPr lang="en-US" sz="2400" dirty="0" smtClean="0">
                <a:solidFill>
                  <a:schemeClr val="tx1"/>
                </a:solidFill>
              </a:rPr>
              <a:t> program helps decision </a:t>
            </a:r>
            <a:r>
              <a:rPr lang="en-US" sz="2400" dirty="0">
                <a:solidFill>
                  <a:schemeClr val="tx1"/>
                </a:solidFill>
              </a:rPr>
              <a:t>makers who are working to ensure economic growth while protecting the climate.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provide much-needed </a:t>
            </a:r>
            <a:r>
              <a:rPr lang="en-US" sz="2400" b="1" dirty="0">
                <a:solidFill>
                  <a:schemeClr val="tx1"/>
                </a:solidFill>
              </a:rPr>
              <a:t>information</a:t>
            </a:r>
            <a:r>
              <a:rPr lang="en-US" sz="2400" dirty="0">
                <a:solidFill>
                  <a:schemeClr val="tx1"/>
                </a:solidFill>
              </a:rPr>
              <a:t> on climate finance flows, apply in-depth analysis to </a:t>
            </a:r>
            <a:r>
              <a:rPr lang="en-US" sz="2400" b="1" dirty="0">
                <a:solidFill>
                  <a:schemeClr val="tx1"/>
                </a:solidFill>
              </a:rPr>
              <a:t>guide</a:t>
            </a:r>
            <a:r>
              <a:rPr lang="en-US" sz="2400" dirty="0">
                <a:solidFill>
                  <a:schemeClr val="tx1"/>
                </a:solidFill>
              </a:rPr>
              <a:t> decision makers on their efforts, and support </a:t>
            </a:r>
            <a:r>
              <a:rPr lang="en-US" sz="2400" b="1" dirty="0">
                <a:solidFill>
                  <a:schemeClr val="tx1"/>
                </a:solidFill>
              </a:rPr>
              <a:t>innovation</a:t>
            </a:r>
            <a:r>
              <a:rPr lang="en-US" sz="2400" dirty="0">
                <a:solidFill>
                  <a:schemeClr val="tx1"/>
                </a:solidFill>
              </a:rPr>
              <a:t> in finance to address investors’ needs.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Who we are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0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1" y="762000"/>
            <a:ext cx="8077200" cy="5778148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4" y="990600"/>
            <a:ext cx="9074806" cy="5490163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Guidance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0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508821"/>
            <a:ext cx="3827823" cy="22099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2616139"/>
            <a:ext cx="5469550" cy="43186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4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b="0" i="0">
                <a:solidFill>
                  <a:srgbClr val="7D7875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000" dirty="0"/>
              <a:t>Lab members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1" y="2894706"/>
            <a:ext cx="7996144" cy="3454474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24" y="1294826"/>
            <a:ext cx="3731976" cy="2072491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Objectives: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Understand climate exposure landscape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Better-identify and manage climate exposure</a:t>
            </a:r>
          </a:p>
        </p:txBody>
      </p:sp>
      <p:pic>
        <p:nvPicPr>
          <p:cNvPr id="4" name="Picture 2" descr="http://sonencapital.com/media/images/sonen-header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816" y="3143323"/>
            <a:ext cx="1455872" cy="42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of Bloombe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259" y="2192087"/>
            <a:ext cx="1119226" cy="2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dn5.triplepundit.com/wp-content/uploads/2013/12/cdp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771" y="5255299"/>
            <a:ext cx="846429" cy="3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SCI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182" y="1676400"/>
            <a:ext cx="697858" cy="3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blackcoralcapital.com/wp-content/uploads/2014/02/header-logo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7731" y="3152377"/>
            <a:ext cx="685003" cy="6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ww.dccollegesavings.com/NRC/StructuralImages/calvert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439" y="2310476"/>
            <a:ext cx="1007025" cy="31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Kepos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065" y="2192087"/>
            <a:ext cx="748382" cy="2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Trucos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331" y="1584870"/>
            <a:ext cx="525509" cy="5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718" y="5082551"/>
            <a:ext cx="564033" cy="5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Merc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440" y="2026679"/>
            <a:ext cx="1104900" cy="1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BlackRock wordmark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439" y="1734901"/>
            <a:ext cx="986050" cy="1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 descr="http://upload.wikimedia.org/wikipedia/en/5/58/Generation_Investment_Management_%28logo%29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21"/>
          <a:stretch/>
        </p:blipFill>
        <p:spPr bwMode="auto">
          <a:xfrm>
            <a:off x="4359761" y="3565813"/>
            <a:ext cx="1480785" cy="2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6" descr="Ceres organization 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771" y="5641261"/>
            <a:ext cx="705382" cy="6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http://cdn8.triplepundit.com/wp-content/uploads/2013/01/SASB_Logo_rgb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666102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2" descr="Et Advisor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918" y="5698879"/>
            <a:ext cx="1588482" cy="39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5" descr="C:\Users\dabramskiehn\Dropbox\CPI Docs folder\Steyer-Taylor Ctr Collab\Interviewee logos\Hall Capital Partners 20-year-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784" y="1672025"/>
            <a:ext cx="792455" cy="3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354567"/>
            <a:ext cx="1295400" cy="33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4" descr="UNIVERSITY OF CALIFORNI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325" y="3915920"/>
            <a:ext cx="1329075" cy="4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6" descr="http://2degrees-investing.org/local/cache-vignettes/L227xH80/siteon0-e5814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965" y="5195307"/>
            <a:ext cx="961445" cy="33883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4419600" y="838200"/>
            <a:ext cx="4571999" cy="282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+mj-lt"/>
                <a:ea typeface="+mj-ea"/>
                <a:cs typeface="Times New Roman"/>
              </a:defRPr>
            </a:lvl1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Interviewed Organizations:</a:t>
            </a:r>
            <a:endParaRPr lang="en-US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81000" y="3347238"/>
            <a:ext cx="3733800" cy="2139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Approach: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Collaborative effort between </a:t>
            </a:r>
            <a:r>
              <a:rPr lang="en-US" sz="2000" dirty="0" smtClean="0">
                <a:solidFill>
                  <a:schemeClr val="tx1"/>
                </a:solidFill>
                <a:hlinkClick r:id="rId22"/>
              </a:rPr>
              <a:t>CPI</a:t>
            </a:r>
            <a:r>
              <a:rPr lang="en-US" sz="2000" dirty="0" smtClean="0">
                <a:solidFill>
                  <a:schemeClr val="tx1"/>
                </a:solidFill>
              </a:rPr>
              <a:t> and Stanford’s </a:t>
            </a:r>
            <a:r>
              <a:rPr lang="en-US" sz="2000" dirty="0" smtClean="0">
                <a:solidFill>
                  <a:schemeClr val="tx1"/>
                </a:solidFill>
                <a:hlinkClick r:id="rId23"/>
              </a:rPr>
              <a:t>Steyer-Taylor Center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22 stakeholder interviews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Tool + product investigations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Literature review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393439" y="2945416"/>
            <a:ext cx="1371600" cy="263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IMPACT INVESTORS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393439" y="1251904"/>
            <a:ext cx="2209800" cy="319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INVESTMENT/ ASSET  MANAGERS, ADVISORS, CONSULTANTS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586792" y="1278789"/>
            <a:ext cx="1371600" cy="263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ESG TOOL PROVIDERS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705600" y="2945416"/>
            <a:ext cx="2252792" cy="2638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FAMILY OFFICES, PHILANTHROPIES, ENDOWMENTS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110924" y="4844200"/>
            <a:ext cx="1847468" cy="403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ORGANIZATIONS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394771" y="4844200"/>
            <a:ext cx="1605331" cy="437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7D7875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ADVOCATES AND STANDARDS-CREATORS</a:t>
            </a:r>
          </a:p>
        </p:txBody>
      </p:sp>
      <p:pic>
        <p:nvPicPr>
          <p:cNvPr id="11" name="Picture 18" descr="Divest-Invest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059" y="6172200"/>
            <a:ext cx="1173741" cy="1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WWF logo.sv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188" y="3821201"/>
            <a:ext cx="434730" cy="6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2"/>
          <p:cNvSpPr txBox="1">
            <a:spLocks/>
          </p:cNvSpPr>
          <p:nvPr/>
        </p:nvSpPr>
        <p:spPr>
          <a:xfrm>
            <a:off x="611424" y="76200"/>
            <a:ext cx="7927095" cy="663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F0542B"/>
                </a:solidFill>
                <a:latin typeface="Century Gothic" panose="020B0502020202020204" pitchFamily="34" charset="0"/>
                <a:ea typeface="+mj-ea"/>
                <a:cs typeface="Times New Roman"/>
              </a:defRPr>
            </a:lvl1pPr>
          </a:lstStyle>
          <a:p>
            <a:r>
              <a:rPr lang="en-US" dirty="0" smtClean="0"/>
              <a:t>Project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/>
              <a:t>to climate exposure</a:t>
            </a:r>
          </a:p>
        </p:txBody>
      </p:sp>
    </p:spTree>
    <p:extLst>
      <p:ext uri="{BB962C8B-B14F-4D97-AF65-F5344CB8AC3E}">
        <p14:creationId xmlns:p14="http://schemas.microsoft.com/office/powerpoint/2010/main" val="18202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ca19daa-a466-42cc-b869-a4b7a77f5a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f7fdc9d-3483-4778-b87a-2c54741a7d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f7fdc9d-3483-4778-b87a-2c54741a7d93"/>
</p:tagLst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0" cap="rnd" cmpd="sng">
          <a:solidFill>
            <a:schemeClr val="accent6"/>
          </a:solidFill>
        </a:ln>
      </a:spPr>
      <a:bodyPr rtlCol="0" anchor="ctr"/>
      <a:lstStyle>
        <a:defPPr algn="ctr">
          <a:defRPr sz="2000" smtClean="0">
            <a:solidFill>
              <a:schemeClr val="bg1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127000">
          <a:solidFill>
            <a:schemeClr val="accent2"/>
          </a:solidFill>
          <a:tailEnd type="triangle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>
            <a:solidFill>
              <a:srgbClr val="00B050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0" cap="rnd" cmpd="sng">
          <a:solidFill>
            <a:schemeClr val="accent6"/>
          </a:solidFill>
        </a:ln>
      </a:spPr>
      <a:bodyPr rtlCol="0" anchor="ctr"/>
      <a:lstStyle>
        <a:defPPr algn="ctr">
          <a:defRPr sz="2000" smtClean="0">
            <a:solidFill>
              <a:schemeClr val="bg1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127000">
          <a:solidFill>
            <a:schemeClr val="accent2"/>
          </a:solidFill>
          <a:tailEnd type="triangle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>
            <a:solidFill>
              <a:srgbClr val="00B050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17761</TotalTime>
  <Words>1391</Words>
  <Application>Microsoft Office PowerPoint</Application>
  <PresentationFormat>On-screen Show (4:3)</PresentationFormat>
  <Paragraphs>300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Century Gothic</vt:lpstr>
      <vt:lpstr>Cronos Pro</vt:lpstr>
      <vt:lpstr>Chaparral Pro</vt:lpstr>
      <vt:lpstr>Wingdings</vt:lpstr>
      <vt:lpstr>Calibri</vt:lpstr>
      <vt:lpstr>Times New Roman</vt:lpstr>
      <vt:lpstr>Courier New</vt:lpstr>
      <vt:lpstr>Default Theme</vt:lpstr>
      <vt:lpstr>1_Default Theme</vt:lpstr>
      <vt:lpstr>The Landscape of Climate Exposure for Investors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climate exposure</vt:lpstr>
      <vt:lpstr>What is climate exposure?</vt:lpstr>
      <vt:lpstr>PowerPoint Presentation</vt:lpstr>
      <vt:lpstr>PowerPoint Presentation</vt:lpstr>
      <vt:lpstr>PowerPoint Presentation</vt:lpstr>
      <vt:lpstr>Managing climate exposure</vt:lpstr>
      <vt:lpstr>PowerPoint Presentation</vt:lpstr>
      <vt:lpstr>PowerPoint Presentation</vt:lpstr>
      <vt:lpstr>Where do ESG tools and financial products fit into the landscape of climate exposure?</vt:lpstr>
      <vt:lpstr>PowerPoint Presentation</vt:lpstr>
      <vt:lpstr>PowerPoint Presentation</vt:lpstr>
      <vt:lpstr>PowerPoint Presentation</vt:lpstr>
      <vt:lpstr>Financial products are competitive vs. benchmarks, but not fully transparent</vt:lpstr>
      <vt:lpstr>Software &amp; financial products are both important for managing climate exposure</vt:lpstr>
      <vt:lpstr>Gaps in the landscape</vt:lpstr>
      <vt:lpstr>PowerPoint Presentation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Strawman Deck: Identifying and Managing Climate Exposure in Investment Portfolios</dc:title>
  <dc:creator>Dario Abramskiehn</dc:creator>
  <cp:lastModifiedBy>Maggie Young</cp:lastModifiedBy>
  <cp:revision>793</cp:revision>
  <cp:lastPrinted>2015-02-25T06:51:54Z</cp:lastPrinted>
  <dcterms:created xsi:type="dcterms:W3CDTF">2014-12-05T18:53:17Z</dcterms:created>
  <dcterms:modified xsi:type="dcterms:W3CDTF">2015-03-03T23:45:09Z</dcterms:modified>
</cp:coreProperties>
</file>