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1" r:id="rId3"/>
    <p:sldId id="85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0AB4C-123D-43D6-B044-00100AFF60A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81282-21EA-48D8-AD7E-875EAFA75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2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2bcbf380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g22bcbf3806a_0_0:notes"/>
          <p:cNvSpPr txBox="1">
            <a:spLocks noGrp="1"/>
          </p:cNvSpPr>
          <p:nvPr>
            <p:ph type="body" idx="1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4" name="Google Shape;224;g22bcbf3806a_0_0:notes"/>
          <p:cNvSpPr txBox="1">
            <a:spLocks noGrp="1"/>
          </p:cNvSpPr>
          <p:nvPr>
            <p:ph type="sldNum" idx="12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5341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2bcbf380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g22bcbf3806a_0_0:notes"/>
          <p:cNvSpPr txBox="1">
            <a:spLocks noGrp="1"/>
          </p:cNvSpPr>
          <p:nvPr>
            <p:ph type="body" idx="1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4" name="Google Shape;224;g22bcbf3806a_0_0:notes"/>
          <p:cNvSpPr txBox="1">
            <a:spLocks noGrp="1"/>
          </p:cNvSpPr>
          <p:nvPr>
            <p:ph type="sldNum" idx="12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EC7CBC-9610-43F8-A840-EFAD6A15F9E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709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C008E-1FC1-61AE-029D-75A534BEA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A14C67-FE08-2A32-96D1-F7A054547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0D48C-E291-D887-9095-E3E51CA7B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88AD9-058A-7874-7A33-F8D5E01B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EB74F-5B2B-4089-6E0D-849C94DC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8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8A41-A87D-C225-BAB7-6ECF79785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8A6B3D-2581-548D-B0A1-A2E3B2515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0D8C3-72E4-B987-C8D0-4E7B20B3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651A-F0C7-5700-18BF-F70C34245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D8689-00DB-58C0-2CE4-D68C44EF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9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77CA5-AF98-5711-D3AC-B717AE8F7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A0DA6-3581-BE8E-F2B7-35AEABEDC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9C315-3183-5A16-F96B-269E19BA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5CB5B-CABB-FE51-A257-6699C30C6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43B3A-7040-C6F1-D536-E7264F81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09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&amp;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FEBBC-00F0-411F-B01D-6DDD57217D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8114" y="1361049"/>
            <a:ext cx="10082305" cy="4938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>
                <a:solidFill>
                  <a:schemeClr val="tx2"/>
                </a:solidFill>
              </a:defRPr>
            </a:lvl1pPr>
            <a:lvl2pPr>
              <a:defRPr sz="22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2000">
                <a:solidFill>
                  <a:srgbClr val="393A39"/>
                </a:solidFill>
              </a:defRPr>
            </a:lvl4pPr>
            <a:lvl5pPr>
              <a:defRPr sz="2000">
                <a:solidFill>
                  <a:srgbClr val="393A39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EC6FC3-C457-5540-8D04-32391B1B1444}"/>
              </a:ext>
            </a:extLst>
          </p:cNvPr>
          <p:cNvCxnSpPr>
            <a:cxnSpLocks/>
          </p:cNvCxnSpPr>
          <p:nvPr userDrawn="1"/>
        </p:nvCxnSpPr>
        <p:spPr>
          <a:xfrm>
            <a:off x="1408113" y="432180"/>
            <a:ext cx="1010996" cy="5745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DED8A78C-1FB2-004E-89A6-83D937BFA2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0831" y="558240"/>
            <a:ext cx="6662644" cy="545393"/>
          </a:xfrm>
          <a:prstGeom prst="rect">
            <a:avLst/>
          </a:prstGeom>
        </p:spPr>
        <p:txBody>
          <a:bodyPr lIns="36000" tIns="72000"/>
          <a:lstStyle>
            <a:lvl1pPr marL="0" indent="0">
              <a:buNone/>
              <a:defRPr sz="2500" b="1">
                <a:solidFill>
                  <a:srgbClr val="414D87"/>
                </a:solidFill>
              </a:defRPr>
            </a:lvl1pPr>
            <a:lvl2pPr marL="609616" indent="0">
              <a:buNone/>
              <a:defRPr/>
            </a:lvl2pPr>
            <a:lvl3pPr marL="1219231" indent="0">
              <a:buNone/>
              <a:defRPr/>
            </a:lvl3pPr>
            <a:lvl4pPr marL="1828847" indent="0">
              <a:buNone/>
              <a:defRPr/>
            </a:lvl4pPr>
            <a:lvl5pPr marL="2438461" indent="0">
              <a:buNone/>
              <a:defRPr/>
            </a:lvl5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13" name="Retângulo 2">
            <a:extLst>
              <a:ext uri="{FF2B5EF4-FFF2-40B4-BE49-F238E27FC236}">
                <a16:creationId xmlns:a16="http://schemas.microsoft.com/office/drawing/2014/main" id="{B6F263B0-E5A9-439A-BD22-17EE72876F35}"/>
              </a:ext>
            </a:extLst>
          </p:cNvPr>
          <p:cNvSpPr/>
          <p:nvPr userDrawn="1"/>
        </p:nvSpPr>
        <p:spPr>
          <a:xfrm>
            <a:off x="1" y="0"/>
            <a:ext cx="897465" cy="6858000"/>
          </a:xfrm>
          <a:prstGeom prst="rect">
            <a:avLst/>
          </a:prstGeom>
          <a:solidFill>
            <a:srgbClr val="3F4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etângulo 8">
            <a:extLst>
              <a:ext uri="{FF2B5EF4-FFF2-40B4-BE49-F238E27FC236}">
                <a16:creationId xmlns:a16="http://schemas.microsoft.com/office/drawing/2014/main" id="{B37F87D3-E65D-442C-9DA1-D872D2048530}"/>
              </a:ext>
            </a:extLst>
          </p:cNvPr>
          <p:cNvSpPr/>
          <p:nvPr userDrawn="1"/>
        </p:nvSpPr>
        <p:spPr>
          <a:xfrm>
            <a:off x="0" y="-1"/>
            <a:ext cx="609600" cy="6858001"/>
          </a:xfrm>
          <a:prstGeom prst="rect">
            <a:avLst/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Retângulo 10">
            <a:extLst>
              <a:ext uri="{FF2B5EF4-FFF2-40B4-BE49-F238E27FC236}">
                <a16:creationId xmlns:a16="http://schemas.microsoft.com/office/drawing/2014/main" id="{B68FFEAD-535F-41C8-95E4-ADA2ACF6B4B8}"/>
              </a:ext>
            </a:extLst>
          </p:cNvPr>
          <p:cNvSpPr/>
          <p:nvPr userDrawn="1"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95BBC5-9068-4FD4-B952-10BF38208C62}"/>
              </a:ext>
            </a:extLst>
          </p:cNvPr>
          <p:cNvSpPr txBox="1"/>
          <p:nvPr userDrawn="1"/>
        </p:nvSpPr>
        <p:spPr>
          <a:xfrm>
            <a:off x="154378" y="6543813"/>
            <a:ext cx="585537" cy="221215"/>
          </a:xfrm>
          <a:prstGeom prst="rect">
            <a:avLst/>
          </a:prstGeom>
          <a:noFill/>
        </p:spPr>
        <p:txBody>
          <a:bodyPr wrap="square" lIns="51435" tIns="25718" rIns="51435" bIns="25718" rtlCol="0">
            <a:spAutoFit/>
          </a:bodyPr>
          <a:lstStyle/>
          <a:p>
            <a:pPr algn="ctr"/>
            <a:fld id="{739491D2-F3CB-4837-A3AF-CDCCB7D47EB9}" type="slidenum">
              <a:rPr lang="en-US" sz="1100" b="0" i="0" smtClean="0">
                <a:solidFill>
                  <a:schemeClr val="bg1"/>
                </a:solidFill>
                <a:latin typeface="Georgia" panose="02040502050405020303" pitchFamily="18" charset="0"/>
              </a:rPr>
              <a:pPr algn="ctr"/>
              <a:t>‹#›</a:t>
            </a:fld>
            <a:endParaRPr lang="en-US" sz="1100" b="0" i="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16" name="Picture 1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D95B328-AA02-46C7-99CC-5C2C7F7210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34" y="159433"/>
            <a:ext cx="661069" cy="41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29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70610-8B0E-0087-C135-0A798D11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4603A-4A78-7948-32DC-557FCAED2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5C2F1-E1A4-E75F-F7AB-1C119B3D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464F-4951-D714-7441-2DDF287C4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CC64B-8401-F4A4-F81A-877ABB5F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9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CBDE6-C502-3758-9826-E55B67A2A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938E9-EBBF-FBCE-CF8E-047743A1C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EA58-136C-3F3E-E8B2-D845C707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1B81E-7E73-5D69-BD9E-C37C015A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8BC89-1A87-EB6E-6DCE-2335A47DB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0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48E7-B41D-1EBE-30D2-6C2A13099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AEC93-EE80-9C64-318C-C9A4A5DA4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7988C-36F0-0556-76C3-A5165F29E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21633-7E9C-800A-EA46-A76D8E19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8BDB6-3BE5-D2B2-2E0C-6CE054F4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0F568-93C0-9119-4AC4-B482AC53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2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2F10-F234-C854-E945-DA85134FF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79DF7-F521-D973-C48A-5886AEC4F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BAD9B-2ED8-57D6-60EA-CF17502FD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EB75FE-2333-D265-553A-0778295FB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758DC-3BDE-ABD7-AAA4-D115F54357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C6111B-3A2A-8D6A-0806-2C76D57E3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A4935-0D0C-AC76-C009-96381C72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AB2DD-FB22-56BD-5E89-9F424EDEE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2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8E62-7737-4284-4866-CDC456C42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D218D5-AD5A-4AB5-F1AA-43B2DD43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D67BD-95CD-063B-EA4F-8961FB800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809C00-949C-8553-E75B-AFE7E2C5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1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8E41CD-C4D8-B5A6-3C32-76F8616A6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A2C052-5EC6-2A51-D7D0-AF26AB4A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3B84D-450B-DFC4-E1ED-8F442D47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7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35CF8-5D6C-6F96-9F8F-DB3BEFB7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6001-C6C7-A999-34CB-D38EAD569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A44F0-E0CC-68CD-7149-B7C72DBDB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43673-5478-44B3-74FB-9C216C9A9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498EA-CF84-1FBF-9727-99FA17B7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A1D55-31E6-3C99-831B-272A5A8CB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20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63AC-7276-1806-0BC1-FB6505B15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067B33-2841-EA6D-481B-A120B55F1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28525-F148-7497-E21E-81C98ABE9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996C3-1E6F-F7E2-2395-824F142B2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26F63-26A8-42AC-EDBC-500B94713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37BC5-D112-D3C0-A7BF-2AD40C3B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9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C2502-9C3B-2934-9C3F-12E0E62F4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13CBE-E669-92EB-F090-142360AC6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072B8-033B-FC08-CD2F-9AA01CE3D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07490-40BD-42B6-B3B8-23CE8F4E010F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C9E87-023A-DEA7-98F5-3A2BC3428A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62948-AED7-A19C-B5D7-65DAC906B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06593-000B-44AB-9F45-73676FE95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1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7334BE6-E3CE-EDAA-84B1-2D7FC91CBAD5}"/>
              </a:ext>
            </a:extLst>
          </p:cNvPr>
          <p:cNvSpPr/>
          <p:nvPr/>
        </p:nvSpPr>
        <p:spPr>
          <a:xfrm>
            <a:off x="924182" y="2290650"/>
            <a:ext cx="2652326" cy="2408349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b="1" dirty="0">
                <a:solidFill>
                  <a:srgbClr val="5454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Investors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316849A-9F86-38BF-D5C2-75B0CD925D12}"/>
              </a:ext>
            </a:extLst>
          </p:cNvPr>
          <p:cNvSpPr/>
          <p:nvPr/>
        </p:nvSpPr>
        <p:spPr>
          <a:xfrm>
            <a:off x="986593" y="2633398"/>
            <a:ext cx="2515199" cy="960900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Commercial</a:t>
            </a:r>
          </a:p>
        </p:txBody>
      </p:sp>
      <p:sp>
        <p:nvSpPr>
          <p:cNvPr id="226" name="Google Shape;226;g22bcbf3806a_0_0"/>
          <p:cNvSpPr/>
          <p:nvPr/>
        </p:nvSpPr>
        <p:spPr>
          <a:xfrm>
            <a:off x="4936950" y="1581018"/>
            <a:ext cx="2922000" cy="3243000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4D4D4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Catalyst Climate Resilience Fund</a:t>
            </a:r>
            <a:endParaRPr sz="1400" b="0" i="0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7" name="Google Shape;227;g22bcbf3806a_0_0"/>
          <p:cNvSpPr txBox="1"/>
          <p:nvPr/>
        </p:nvSpPr>
        <p:spPr>
          <a:xfrm>
            <a:off x="7814731" y="3179898"/>
            <a:ext cx="1500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endParaRPr sz="1400" b="0" i="0" u="none" strike="noStrike" cap="non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8" name="Google Shape;228;g22bcbf3806a_0_0"/>
          <p:cNvCxnSpPr/>
          <p:nvPr/>
        </p:nvCxnSpPr>
        <p:spPr>
          <a:xfrm>
            <a:off x="7666615" y="3026559"/>
            <a:ext cx="1589700" cy="3000"/>
          </a:xfrm>
          <a:prstGeom prst="straightConnector1">
            <a:avLst/>
          </a:prstGeom>
          <a:noFill/>
          <a:ln w="19050" cap="flat" cmpd="sng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29" name="Google Shape;229;g22bcbf3806a_0_0"/>
          <p:cNvCxnSpPr/>
          <p:nvPr/>
        </p:nvCxnSpPr>
        <p:spPr>
          <a:xfrm rot="10800000">
            <a:off x="7721609" y="3203078"/>
            <a:ext cx="15597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0" name="Google Shape;230;g22bcbf3806a_0_0"/>
          <p:cNvSpPr txBox="1"/>
          <p:nvPr/>
        </p:nvSpPr>
        <p:spPr>
          <a:xfrm>
            <a:off x="10497629" y="2030896"/>
            <a:ext cx="1477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Venture Building Support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g22bcbf3806a_0_0"/>
          <p:cNvSpPr txBox="1"/>
          <p:nvPr/>
        </p:nvSpPr>
        <p:spPr>
          <a:xfrm>
            <a:off x="3403565" y="2780194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g22bcbf3806a_0_0"/>
          <p:cNvSpPr txBox="1"/>
          <p:nvPr/>
        </p:nvSpPr>
        <p:spPr>
          <a:xfrm>
            <a:off x="3394499" y="3271760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g22bcbf3806a_0_0"/>
          <p:cNvCxnSpPr/>
          <p:nvPr/>
        </p:nvCxnSpPr>
        <p:spPr>
          <a:xfrm flipH="1">
            <a:off x="3509508" y="3228825"/>
            <a:ext cx="1724100" cy="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4" name="Google Shape;234;g22bcbf3806a_0_0"/>
          <p:cNvSpPr txBox="1"/>
          <p:nvPr/>
        </p:nvSpPr>
        <p:spPr>
          <a:xfrm>
            <a:off x="3450365" y="4149739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g22bcbf3806a_0_0"/>
          <p:cNvCxnSpPr>
            <a:stCxn id="236" idx="3"/>
          </p:cNvCxnSpPr>
          <p:nvPr/>
        </p:nvCxnSpPr>
        <p:spPr>
          <a:xfrm rot="10800000" flipH="1">
            <a:off x="3501793" y="3475304"/>
            <a:ext cx="1605600" cy="674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7" name="Google Shape;237;g22bcbf3806a_0_0"/>
          <p:cNvSpPr txBox="1"/>
          <p:nvPr/>
        </p:nvSpPr>
        <p:spPr>
          <a:xfrm rot="-1348082">
            <a:off x="3678673" y="3735104"/>
            <a:ext cx="1584906" cy="25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22bcbf3806a_0_0"/>
          <p:cNvSpPr txBox="1"/>
          <p:nvPr/>
        </p:nvSpPr>
        <p:spPr>
          <a:xfrm>
            <a:off x="7721609" y="5237925"/>
            <a:ext cx="1377600" cy="577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 Assistance and Ecosystem Initiatives</a:t>
            </a:r>
          </a:p>
        </p:txBody>
      </p:sp>
      <p:sp>
        <p:nvSpPr>
          <p:cNvPr id="239" name="Google Shape;239;g22bcbf3806a_0_0"/>
          <p:cNvSpPr txBox="1"/>
          <p:nvPr/>
        </p:nvSpPr>
        <p:spPr>
          <a:xfrm>
            <a:off x="7775863" y="1078913"/>
            <a:ext cx="1377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Payment for provisioning of venture-building support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g22bcbf3806a_0_0"/>
          <p:cNvSpPr/>
          <p:nvPr/>
        </p:nvSpPr>
        <p:spPr>
          <a:xfrm>
            <a:off x="5149081" y="3669254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Ecosystem Building Facility</a:t>
            </a:r>
            <a:endParaRPr sz="1800" b="1" i="1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1" name="Google Shape;241;g22bcbf3806a_0_0"/>
          <p:cNvSpPr txBox="1"/>
          <p:nvPr/>
        </p:nvSpPr>
        <p:spPr>
          <a:xfrm>
            <a:off x="7881334" y="2290651"/>
            <a:ext cx="1377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Growth Equity (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Pre-Seed Investment +</a:t>
            </a: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ollow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-up funding for Seed and Series 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2" name="Google Shape;242;g22bcbf3806a_0_0"/>
          <p:cNvCxnSpPr>
            <a:cxnSpLocks/>
            <a:stCxn id="243" idx="2"/>
          </p:cNvCxnSpPr>
          <p:nvPr/>
        </p:nvCxnSpPr>
        <p:spPr>
          <a:xfrm>
            <a:off x="10616223" y="1844862"/>
            <a:ext cx="0" cy="801628"/>
          </a:xfrm>
          <a:prstGeom prst="straightConnector1">
            <a:avLst/>
          </a:prstGeom>
          <a:noFill/>
          <a:ln w="19050" cap="flat" cmpd="sng">
            <a:solidFill>
              <a:schemeClr val="accent4">
                <a:lumMod val="60000"/>
                <a:lumOff val="40000"/>
              </a:schemeClr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245" name="Google Shape;245;g22bcbf3806a_0_0"/>
          <p:cNvCxnSpPr>
            <a:cxnSpLocks/>
            <a:endCxn id="246" idx="1"/>
          </p:cNvCxnSpPr>
          <p:nvPr/>
        </p:nvCxnSpPr>
        <p:spPr>
          <a:xfrm>
            <a:off x="7659198" y="4627152"/>
            <a:ext cx="1634909" cy="76557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247" name="Google Shape;247;g22bcbf3806a_0_0"/>
          <p:cNvCxnSpPr>
            <a:stCxn id="236" idx="3"/>
            <a:endCxn id="240" idx="1"/>
          </p:cNvCxnSpPr>
          <p:nvPr/>
        </p:nvCxnSpPr>
        <p:spPr>
          <a:xfrm>
            <a:off x="3501793" y="4149704"/>
            <a:ext cx="16473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6" name="Google Shape;246;g22bcbf3806a_0_0"/>
          <p:cNvSpPr/>
          <p:nvPr/>
        </p:nvSpPr>
        <p:spPr>
          <a:xfrm>
            <a:off x="9294107" y="4630154"/>
            <a:ext cx="2645671" cy="1525147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Local Climate Innovation Community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1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(Investors, ecosystem builders, community orgs, policy makers, researchers) </a:t>
            </a:r>
            <a:endParaRPr sz="1200" b="0" i="1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g22bcbf3806a_0_0"/>
          <p:cNvSpPr/>
          <p:nvPr/>
        </p:nvSpPr>
        <p:spPr>
          <a:xfrm>
            <a:off x="9292667" y="883962"/>
            <a:ext cx="2647111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BFA Global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(Specialized Venture Building Team)</a:t>
            </a:r>
            <a:endParaRPr sz="12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8" name="Google Shape;248;g22bcbf3806a_0_0"/>
          <p:cNvCxnSpPr>
            <a:cxnSpLocks/>
            <a:endCxn id="243" idx="1"/>
          </p:cNvCxnSpPr>
          <p:nvPr/>
        </p:nvCxnSpPr>
        <p:spPr>
          <a:xfrm flipV="1">
            <a:off x="7648109" y="1364412"/>
            <a:ext cx="1644558" cy="12981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6" name="Google Shape;236;g22bcbf3806a_0_0"/>
          <p:cNvSpPr/>
          <p:nvPr/>
        </p:nvSpPr>
        <p:spPr>
          <a:xfrm>
            <a:off x="986593" y="3669254"/>
            <a:ext cx="2515200" cy="960900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Impact &amp; Concessional</a:t>
            </a:r>
            <a:endParaRPr sz="1600" b="1" i="1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9" name="Google Shape;249;g22bcbf3806a_0_0"/>
          <p:cNvCxnSpPr/>
          <p:nvPr/>
        </p:nvCxnSpPr>
        <p:spPr>
          <a:xfrm>
            <a:off x="3483927" y="3025145"/>
            <a:ext cx="16416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1" name="Google Shape;251;g22bcbf3806a_0_0"/>
          <p:cNvCxnSpPr/>
          <p:nvPr/>
        </p:nvCxnSpPr>
        <p:spPr>
          <a:xfrm flipH="1">
            <a:off x="3509508" y="3202549"/>
            <a:ext cx="1724100" cy="686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52" name="Google Shape;252;g22bcbf3806a_0_0"/>
          <p:cNvSpPr/>
          <p:nvPr/>
        </p:nvSpPr>
        <p:spPr>
          <a:xfrm>
            <a:off x="5143998" y="2634426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Fund</a:t>
            </a:r>
            <a:endParaRPr sz="1800" b="1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B39B2C9-9EA3-7C08-A5A9-B548734FFF4B}"/>
              </a:ext>
            </a:extLst>
          </p:cNvPr>
          <p:cNvGrpSpPr/>
          <p:nvPr/>
        </p:nvGrpSpPr>
        <p:grpSpPr>
          <a:xfrm>
            <a:off x="9294107" y="2679313"/>
            <a:ext cx="2645672" cy="1149213"/>
            <a:chOff x="3900419" y="4364668"/>
            <a:chExt cx="1524327" cy="66212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8F9A2BD-BE67-3BFF-8FA0-15E0FCF55706}"/>
                </a:ext>
              </a:extLst>
            </p:cNvPr>
            <p:cNvSpPr/>
            <p:nvPr/>
          </p:nvSpPr>
          <p:spPr>
            <a:xfrm>
              <a:off x="4017155" y="4481404"/>
              <a:ext cx="1407591" cy="545393"/>
            </a:xfrm>
            <a:prstGeom prst="rect">
              <a:avLst/>
            </a:prstGeom>
            <a:solidFill>
              <a:srgbClr val="9498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</a:rPr>
                <a:t>Text here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20E26C9-D38B-B0F8-EB45-5990352392D2}"/>
                </a:ext>
              </a:extLst>
            </p:cNvPr>
            <p:cNvSpPr/>
            <p:nvPr/>
          </p:nvSpPr>
          <p:spPr>
            <a:xfrm>
              <a:off x="3958787" y="4423036"/>
              <a:ext cx="1407591" cy="545393"/>
            </a:xfrm>
            <a:prstGeom prst="rect">
              <a:avLst/>
            </a:prstGeom>
            <a:solidFill>
              <a:srgbClr val="6871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</a:rPr>
                <a:t>Text here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265F7C9-1D92-7260-5D28-2683F0D80FCB}"/>
                </a:ext>
              </a:extLst>
            </p:cNvPr>
            <p:cNvSpPr/>
            <p:nvPr/>
          </p:nvSpPr>
          <p:spPr>
            <a:xfrm>
              <a:off x="3900419" y="4364668"/>
              <a:ext cx="1407591" cy="545393"/>
            </a:xfrm>
            <a:prstGeom prst="rect">
              <a:avLst/>
            </a:prstGeom>
            <a:solidFill>
              <a:srgbClr val="414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Portfolio Companies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(African Pre-Seed Climate Adaptation Startups)</a:t>
              </a:r>
            </a:p>
          </p:txBody>
        </p:sp>
      </p:grpSp>
      <p:sp>
        <p:nvSpPr>
          <p:cNvPr id="27" name="Google Shape;230;g22bcbf3806a_0_0">
            <a:extLst>
              <a:ext uri="{FF2B5EF4-FFF2-40B4-BE49-F238E27FC236}">
                <a16:creationId xmlns:a16="http://schemas.microsoft.com/office/drawing/2014/main" id="{0B5C61E2-76D2-6D1C-17E7-3A61523E2E9F}"/>
              </a:ext>
            </a:extLst>
          </p:cNvPr>
          <p:cNvSpPr txBox="1"/>
          <p:nvPr/>
        </p:nvSpPr>
        <p:spPr>
          <a:xfrm>
            <a:off x="9979930" y="3929832"/>
            <a:ext cx="1272585" cy="577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Learnings &amp; Improved Enabling Environment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E407CF3-5240-A955-4060-57086A4EC49E}"/>
              </a:ext>
            </a:extLst>
          </p:cNvPr>
          <p:cNvSpPr/>
          <p:nvPr/>
        </p:nvSpPr>
        <p:spPr>
          <a:xfrm>
            <a:off x="9278698" y="2649217"/>
            <a:ext cx="2458469" cy="973696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08882257-B79B-37D2-D56F-1AAEF84A5C4F}"/>
              </a:ext>
            </a:extLst>
          </p:cNvPr>
          <p:cNvSpPr/>
          <p:nvPr/>
        </p:nvSpPr>
        <p:spPr>
          <a:xfrm rot="2678658">
            <a:off x="10160479" y="3697642"/>
            <a:ext cx="1039082" cy="1039082"/>
          </a:xfrm>
          <a:prstGeom prst="arc">
            <a:avLst>
              <a:gd name="adj1" fmla="val 16200000"/>
              <a:gd name="adj2" fmla="val 73328"/>
            </a:avLst>
          </a:prstGeom>
          <a:ln w="19050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04FE04BC-2F71-854C-DBDB-A59C6DBD2CAB}"/>
              </a:ext>
            </a:extLst>
          </p:cNvPr>
          <p:cNvSpPr/>
          <p:nvPr/>
        </p:nvSpPr>
        <p:spPr>
          <a:xfrm rot="13472873">
            <a:off x="10059814" y="3690379"/>
            <a:ext cx="1039082" cy="1039082"/>
          </a:xfrm>
          <a:prstGeom prst="arc">
            <a:avLst>
              <a:gd name="adj1" fmla="val 16200000"/>
              <a:gd name="adj2" fmla="val 73328"/>
            </a:avLst>
          </a:prstGeom>
          <a:ln w="19050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3ADD5E0-70F2-7E5B-410E-8BB0FC1F4511}"/>
              </a:ext>
            </a:extLst>
          </p:cNvPr>
          <p:cNvSpPr txBox="1"/>
          <p:nvPr/>
        </p:nvSpPr>
        <p:spPr>
          <a:xfrm>
            <a:off x="1058333" y="541867"/>
            <a:ext cx="1665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Revised May 9</a:t>
            </a:r>
            <a:r>
              <a:rPr lang="en-US" baseline="30000" dirty="0"/>
              <a:t>th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297264-AAFE-AB9A-035E-6C5C93EB5A2F}"/>
              </a:ext>
            </a:extLst>
          </p:cNvPr>
          <p:cNvSpPr txBox="1"/>
          <p:nvPr/>
        </p:nvSpPr>
        <p:spPr>
          <a:xfrm>
            <a:off x="10166985" y="136190"/>
            <a:ext cx="1772793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Ready for design</a:t>
            </a:r>
          </a:p>
        </p:txBody>
      </p:sp>
    </p:spTree>
    <p:extLst>
      <p:ext uri="{BB962C8B-B14F-4D97-AF65-F5344CB8AC3E}">
        <p14:creationId xmlns:p14="http://schemas.microsoft.com/office/powerpoint/2010/main" val="348320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2bcbf3806a_0_0"/>
          <p:cNvSpPr/>
          <p:nvPr/>
        </p:nvSpPr>
        <p:spPr>
          <a:xfrm>
            <a:off x="4936950" y="1581018"/>
            <a:ext cx="2922000" cy="3243000"/>
          </a:xfrm>
          <a:prstGeom prst="rect">
            <a:avLst/>
          </a:prstGeom>
          <a:solidFill>
            <a:srgbClr val="C2C2C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4D4D4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Catalyst Climate Resilience Fund</a:t>
            </a:r>
            <a:endParaRPr sz="1400" b="0" i="0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7" name="Google Shape;227;g22bcbf3806a_0_0"/>
          <p:cNvSpPr txBox="1"/>
          <p:nvPr/>
        </p:nvSpPr>
        <p:spPr>
          <a:xfrm>
            <a:off x="7814731" y="3179898"/>
            <a:ext cx="1500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endParaRPr sz="1400" b="0" i="0" u="none" strike="noStrike" cap="non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8" name="Google Shape;228;g22bcbf3806a_0_0"/>
          <p:cNvCxnSpPr/>
          <p:nvPr/>
        </p:nvCxnSpPr>
        <p:spPr>
          <a:xfrm>
            <a:off x="7666615" y="3026559"/>
            <a:ext cx="1589700" cy="3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29" name="Google Shape;229;g22bcbf3806a_0_0"/>
          <p:cNvCxnSpPr/>
          <p:nvPr/>
        </p:nvCxnSpPr>
        <p:spPr>
          <a:xfrm rot="10800000">
            <a:off x="7721609" y="3203078"/>
            <a:ext cx="15597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0" name="Google Shape;230;g22bcbf3806a_0_0"/>
          <p:cNvSpPr txBox="1"/>
          <p:nvPr/>
        </p:nvSpPr>
        <p:spPr>
          <a:xfrm>
            <a:off x="10497629" y="2030896"/>
            <a:ext cx="14772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Venture Building Support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g22bcbf3806a_0_0"/>
          <p:cNvSpPr txBox="1"/>
          <p:nvPr/>
        </p:nvSpPr>
        <p:spPr>
          <a:xfrm>
            <a:off x="3403565" y="2780194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g22bcbf3806a_0_0"/>
          <p:cNvSpPr txBox="1"/>
          <p:nvPr/>
        </p:nvSpPr>
        <p:spPr>
          <a:xfrm>
            <a:off x="3394499" y="3271760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g22bcbf3806a_0_0"/>
          <p:cNvCxnSpPr/>
          <p:nvPr/>
        </p:nvCxnSpPr>
        <p:spPr>
          <a:xfrm flipH="1">
            <a:off x="3509508" y="3228825"/>
            <a:ext cx="1724100" cy="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4" name="Google Shape;234;g22bcbf3806a_0_0"/>
          <p:cNvSpPr txBox="1"/>
          <p:nvPr/>
        </p:nvSpPr>
        <p:spPr>
          <a:xfrm>
            <a:off x="3450365" y="4149739"/>
            <a:ext cx="15849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g22bcbf3806a_0_0"/>
          <p:cNvCxnSpPr>
            <a:stCxn id="236" idx="3"/>
          </p:cNvCxnSpPr>
          <p:nvPr/>
        </p:nvCxnSpPr>
        <p:spPr>
          <a:xfrm rot="10800000" flipH="1">
            <a:off x="3501793" y="3475304"/>
            <a:ext cx="1605600" cy="674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7" name="Google Shape;237;g22bcbf3806a_0_0"/>
          <p:cNvSpPr txBox="1"/>
          <p:nvPr/>
        </p:nvSpPr>
        <p:spPr>
          <a:xfrm rot="-1348082">
            <a:off x="3678673" y="3735104"/>
            <a:ext cx="1584906" cy="25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22bcbf3806a_0_0"/>
          <p:cNvSpPr txBox="1"/>
          <p:nvPr/>
        </p:nvSpPr>
        <p:spPr>
          <a:xfrm>
            <a:off x="7883871" y="4421981"/>
            <a:ext cx="1377600" cy="1061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 Assistance and Ecosystem Initiatives (learning labs, </a:t>
            </a:r>
            <a:r>
              <a:rPr lang="en-US" sz="10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research, events</a:t>
            </a:r>
            <a:r>
              <a:rPr lang="en-US" sz="105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knowledge sharing etc.)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g22bcbf3806a_0_0"/>
          <p:cNvSpPr txBox="1"/>
          <p:nvPr/>
        </p:nvSpPr>
        <p:spPr>
          <a:xfrm>
            <a:off x="7775863" y="1078913"/>
            <a:ext cx="1377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Payment for provisioning of venture-building support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g22bcbf3806a_0_0"/>
          <p:cNvSpPr/>
          <p:nvPr/>
        </p:nvSpPr>
        <p:spPr>
          <a:xfrm>
            <a:off x="5149081" y="3669254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Ecosystem Building Facility</a:t>
            </a:r>
            <a:endParaRPr sz="1800" b="1" i="1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1" name="Google Shape;241;g22bcbf3806a_0_0"/>
          <p:cNvSpPr txBox="1"/>
          <p:nvPr/>
        </p:nvSpPr>
        <p:spPr>
          <a:xfrm>
            <a:off x="7881334" y="2290651"/>
            <a:ext cx="1377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Growth Equity (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Pre-Seed Investment +</a:t>
            </a: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ollow</a:t>
            </a: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-up funding for Seed and Series 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2" name="Google Shape;242;g22bcbf3806a_0_0"/>
          <p:cNvCxnSpPr>
            <a:stCxn id="243" idx="2"/>
            <a:endCxn id="244" idx="0"/>
          </p:cNvCxnSpPr>
          <p:nvPr/>
        </p:nvCxnSpPr>
        <p:spPr>
          <a:xfrm>
            <a:off x="10538909" y="1834916"/>
            <a:ext cx="0" cy="7995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245" name="Google Shape;245;g22bcbf3806a_0_0"/>
          <p:cNvCxnSpPr>
            <a:cxnSpLocks/>
            <a:stCxn id="240" idx="3"/>
            <a:endCxn id="246" idx="1"/>
          </p:cNvCxnSpPr>
          <p:nvPr/>
        </p:nvCxnSpPr>
        <p:spPr>
          <a:xfrm>
            <a:off x="7664281" y="4149704"/>
            <a:ext cx="1617028" cy="220087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miter lim="800000"/>
            <a:headEnd type="none" w="sm" len="sm"/>
            <a:tailEnd type="triangle" w="med" len="med"/>
          </a:ln>
        </p:spPr>
      </p:cxnSp>
      <p:cxnSp>
        <p:nvCxnSpPr>
          <p:cNvPr id="247" name="Google Shape;247;g22bcbf3806a_0_0"/>
          <p:cNvCxnSpPr>
            <a:stCxn id="236" idx="3"/>
            <a:endCxn id="240" idx="1"/>
          </p:cNvCxnSpPr>
          <p:nvPr/>
        </p:nvCxnSpPr>
        <p:spPr>
          <a:xfrm>
            <a:off x="3501793" y="4149704"/>
            <a:ext cx="16473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6" name="Google Shape;246;g22bcbf3806a_0_0"/>
          <p:cNvSpPr/>
          <p:nvPr/>
        </p:nvSpPr>
        <p:spPr>
          <a:xfrm>
            <a:off x="9281309" y="3607217"/>
            <a:ext cx="2515200" cy="1525147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Local Climate Innovation Community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1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(Investors, startups, ecosystem builders, funders, community orgs, policy makers, researchers) </a:t>
            </a:r>
            <a:endParaRPr sz="1200" b="0" i="1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4" name="Google Shape;244;g22bcbf3806a_0_0"/>
          <p:cNvSpPr/>
          <p:nvPr/>
        </p:nvSpPr>
        <p:spPr>
          <a:xfrm>
            <a:off x="9281309" y="2634426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Portfolio Companies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(Pre-Seed Climate Tech Startups)</a:t>
            </a:r>
            <a:endParaRPr sz="1200" b="0" i="0" u="none" strike="noStrike" cap="none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g22bcbf3806a_0_0"/>
          <p:cNvSpPr/>
          <p:nvPr/>
        </p:nvSpPr>
        <p:spPr>
          <a:xfrm>
            <a:off x="9281309" y="874016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BFA Global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(Specialized Venture Building Team)</a:t>
            </a:r>
            <a:endParaRPr sz="1200" b="0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8" name="Google Shape;248;g22bcbf3806a_0_0"/>
          <p:cNvCxnSpPr>
            <a:endCxn id="243" idx="1"/>
          </p:cNvCxnSpPr>
          <p:nvPr/>
        </p:nvCxnSpPr>
        <p:spPr>
          <a:xfrm rot="10800000" flipH="1">
            <a:off x="7648109" y="1354466"/>
            <a:ext cx="1633200" cy="12981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6" name="Google Shape;236;g22bcbf3806a_0_0"/>
          <p:cNvSpPr/>
          <p:nvPr/>
        </p:nvSpPr>
        <p:spPr>
          <a:xfrm>
            <a:off x="986593" y="3669254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Impact &amp; Concessional Investors</a:t>
            </a:r>
            <a:endParaRPr sz="1600" b="1" i="1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9" name="Google Shape;249;g22bcbf3806a_0_0"/>
          <p:cNvCxnSpPr/>
          <p:nvPr/>
        </p:nvCxnSpPr>
        <p:spPr>
          <a:xfrm>
            <a:off x="3483927" y="3025145"/>
            <a:ext cx="16416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50" name="Google Shape;250;g22bcbf3806a_0_0"/>
          <p:cNvSpPr/>
          <p:nvPr/>
        </p:nvSpPr>
        <p:spPr>
          <a:xfrm>
            <a:off x="988032" y="2634426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Commercial Investors</a:t>
            </a:r>
            <a:endParaRPr sz="1600" b="1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51" name="Google Shape;251;g22bcbf3806a_0_0"/>
          <p:cNvCxnSpPr/>
          <p:nvPr/>
        </p:nvCxnSpPr>
        <p:spPr>
          <a:xfrm flipH="1">
            <a:off x="3509508" y="3202549"/>
            <a:ext cx="1724100" cy="686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52" name="Google Shape;252;g22bcbf3806a_0_0"/>
          <p:cNvSpPr/>
          <p:nvPr/>
        </p:nvSpPr>
        <p:spPr>
          <a:xfrm>
            <a:off x="5143998" y="2634426"/>
            <a:ext cx="2515200" cy="960900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Fund</a:t>
            </a:r>
            <a:endParaRPr sz="1800" b="1" i="0" u="none" strike="noStrike" cap="non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9E0D8E-4542-FEFE-856A-75F62A343145}"/>
              </a:ext>
            </a:extLst>
          </p:cNvPr>
          <p:cNvSpPr txBox="1"/>
          <p:nvPr/>
        </p:nvSpPr>
        <p:spPr>
          <a:xfrm>
            <a:off x="1058333" y="541867"/>
            <a:ext cx="408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Original Version Submitted to Lab Comms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90A3A87-51F6-4ADA-86A7-A0643D71F3EB}"/>
              </a:ext>
            </a:extLst>
          </p:cNvPr>
          <p:cNvGrpSpPr/>
          <p:nvPr/>
        </p:nvGrpSpPr>
        <p:grpSpPr>
          <a:xfrm>
            <a:off x="3900419" y="4364668"/>
            <a:ext cx="1524327" cy="662129"/>
            <a:chOff x="3900419" y="4364668"/>
            <a:chExt cx="1524327" cy="662129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1D0D049-712E-40C6-9539-6C8C69B4E6E7}"/>
                </a:ext>
              </a:extLst>
            </p:cNvPr>
            <p:cNvSpPr/>
            <p:nvPr/>
          </p:nvSpPr>
          <p:spPr>
            <a:xfrm>
              <a:off x="4017155" y="4481404"/>
              <a:ext cx="1407591" cy="545393"/>
            </a:xfrm>
            <a:prstGeom prst="rect">
              <a:avLst/>
            </a:prstGeom>
            <a:solidFill>
              <a:srgbClr val="9498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</a:rPr>
                <a:t>Text here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E390348-3696-4071-82E7-445469996647}"/>
                </a:ext>
              </a:extLst>
            </p:cNvPr>
            <p:cNvSpPr/>
            <p:nvPr/>
          </p:nvSpPr>
          <p:spPr>
            <a:xfrm>
              <a:off x="3958787" y="4423036"/>
              <a:ext cx="1407591" cy="545393"/>
            </a:xfrm>
            <a:prstGeom prst="rect">
              <a:avLst/>
            </a:prstGeom>
            <a:solidFill>
              <a:srgbClr val="6871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</a:rPr>
                <a:t>Text here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22D0808-50F3-4937-812D-8F4E85541331}"/>
                </a:ext>
              </a:extLst>
            </p:cNvPr>
            <p:cNvSpPr/>
            <p:nvPr/>
          </p:nvSpPr>
          <p:spPr>
            <a:xfrm>
              <a:off x="3900419" y="4364668"/>
              <a:ext cx="1407591" cy="545393"/>
            </a:xfrm>
            <a:prstGeom prst="rect">
              <a:avLst/>
            </a:prstGeom>
            <a:solidFill>
              <a:srgbClr val="414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</a:rPr>
                <a:t>Text here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4F5C51-C63B-4577-BE04-F7F3729D5D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10830" y="558240"/>
            <a:ext cx="7433207" cy="545393"/>
          </a:xfrm>
        </p:spPr>
        <p:txBody>
          <a:bodyPr/>
          <a:lstStyle/>
          <a:p>
            <a:r>
              <a:rPr lang="en-GB" sz="2500" b="1" dirty="0">
                <a:solidFill>
                  <a:srgbClr val="414D87"/>
                </a:solidFill>
                <a:latin typeface="Century Gothic" panose="020B0502020202020204" pitchFamily="34" charset="0"/>
              </a:rPr>
              <a:t>Instrument mechanics – common elements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B515257-A404-47E1-AB0E-85BECB9D1097}"/>
              </a:ext>
            </a:extLst>
          </p:cNvPr>
          <p:cNvGrpSpPr/>
          <p:nvPr/>
        </p:nvGrpSpPr>
        <p:grpSpPr>
          <a:xfrm>
            <a:off x="7235005" y="5467421"/>
            <a:ext cx="4009420" cy="1200329"/>
            <a:chOff x="7147456" y="4867257"/>
            <a:chExt cx="4009420" cy="120032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2CFDC7C-3B8D-4B41-A320-9CB7CCF1AA49}"/>
                </a:ext>
              </a:extLst>
            </p:cNvPr>
            <p:cNvSpPr/>
            <p:nvPr/>
          </p:nvSpPr>
          <p:spPr>
            <a:xfrm>
              <a:off x="9356876" y="4867257"/>
              <a:ext cx="1800000" cy="720000"/>
            </a:xfrm>
            <a:prstGeom prst="rect">
              <a:avLst/>
            </a:prstGeom>
            <a:noFill/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D520EB4-018A-4529-A537-9691C2FCFA08}"/>
                </a:ext>
              </a:extLst>
            </p:cNvPr>
            <p:cNvCxnSpPr>
              <a:cxnSpLocks/>
            </p:cNvCxnSpPr>
            <p:nvPr/>
          </p:nvCxnSpPr>
          <p:spPr>
            <a:xfrm>
              <a:off x="9356876" y="6067586"/>
              <a:ext cx="1800000" cy="0"/>
            </a:xfrm>
            <a:prstGeom prst="straightConnector1">
              <a:avLst/>
            </a:prstGeom>
            <a:ln w="38100">
              <a:solidFill>
                <a:schemeClr val="accent4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41F673-1950-4162-A110-A13062478620}"/>
                </a:ext>
              </a:extLst>
            </p:cNvPr>
            <p:cNvSpPr txBox="1"/>
            <p:nvPr/>
          </p:nvSpPr>
          <p:spPr>
            <a:xfrm>
              <a:off x="7147456" y="4867257"/>
              <a:ext cx="201264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Yellow elements = highlight, apply to only 1-2 key elements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B932003-CF75-4B38-B411-F825C028D9C8}"/>
              </a:ext>
            </a:extLst>
          </p:cNvPr>
          <p:cNvGrpSpPr/>
          <p:nvPr/>
        </p:nvGrpSpPr>
        <p:grpSpPr>
          <a:xfrm>
            <a:off x="7235005" y="3841448"/>
            <a:ext cx="4009420" cy="523220"/>
            <a:chOff x="7240441" y="1628701"/>
            <a:chExt cx="4009420" cy="523220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157C196-5A0C-4C14-AA57-560682DAEAA0}"/>
                </a:ext>
              </a:extLst>
            </p:cNvPr>
            <p:cNvCxnSpPr>
              <a:cxnSpLocks/>
            </p:cNvCxnSpPr>
            <p:nvPr/>
          </p:nvCxnSpPr>
          <p:spPr>
            <a:xfrm>
              <a:off x="9449861" y="1951866"/>
              <a:ext cx="1800000" cy="0"/>
            </a:xfrm>
            <a:prstGeom prst="straightConnector1">
              <a:avLst/>
            </a:prstGeom>
            <a:ln w="12700">
              <a:solidFill>
                <a:schemeClr val="tx2"/>
              </a:solidFill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BA5CF6-6639-4D26-BC94-6FA1E6818F95}"/>
                </a:ext>
              </a:extLst>
            </p:cNvPr>
            <p:cNvSpPr txBox="1"/>
            <p:nvPr/>
          </p:nvSpPr>
          <p:spPr>
            <a:xfrm>
              <a:off x="7240441" y="1628701"/>
              <a:ext cx="20126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Solid arrow = financial flow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5508F94-A40F-4EE6-BDBC-E75D1FAF3D43}"/>
              </a:ext>
            </a:extLst>
          </p:cNvPr>
          <p:cNvGrpSpPr/>
          <p:nvPr/>
        </p:nvGrpSpPr>
        <p:grpSpPr>
          <a:xfrm>
            <a:off x="7235005" y="4598883"/>
            <a:ext cx="4009420" cy="523220"/>
            <a:chOff x="7147456" y="2901284"/>
            <a:chExt cx="4009420" cy="52322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978C0751-0239-4D50-ACF3-4F5ADBB20080}"/>
                </a:ext>
              </a:extLst>
            </p:cNvPr>
            <p:cNvCxnSpPr>
              <a:cxnSpLocks/>
            </p:cNvCxnSpPr>
            <p:nvPr/>
          </p:nvCxnSpPr>
          <p:spPr>
            <a:xfrm>
              <a:off x="9356876" y="3224449"/>
              <a:ext cx="1800000" cy="0"/>
            </a:xfrm>
            <a:prstGeom prst="straightConnector1">
              <a:avLst/>
            </a:prstGeom>
            <a:ln w="12700">
              <a:solidFill>
                <a:schemeClr val="tx2"/>
              </a:solidFill>
              <a:prstDash val="dash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92446F2-EBBA-4089-9278-3FA514D10398}"/>
                </a:ext>
              </a:extLst>
            </p:cNvPr>
            <p:cNvSpPr txBox="1"/>
            <p:nvPr/>
          </p:nvSpPr>
          <p:spPr>
            <a:xfrm>
              <a:off x="7147456" y="2901284"/>
              <a:ext cx="20126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Dashed arrow = services, goods and other flows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ABF9455-D1BD-4895-A281-92FB386D7007}"/>
              </a:ext>
            </a:extLst>
          </p:cNvPr>
          <p:cNvGrpSpPr/>
          <p:nvPr/>
        </p:nvGrpSpPr>
        <p:grpSpPr>
          <a:xfrm>
            <a:off x="1410830" y="3520106"/>
            <a:ext cx="2157790" cy="2803884"/>
            <a:chOff x="3662633" y="3285631"/>
            <a:chExt cx="2157790" cy="2803884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2FBA6AE-E9FB-4DB1-A4EC-61E830B1FEE0}"/>
                </a:ext>
              </a:extLst>
            </p:cNvPr>
            <p:cNvGrpSpPr/>
            <p:nvPr/>
          </p:nvGrpSpPr>
          <p:grpSpPr>
            <a:xfrm>
              <a:off x="3722914" y="4139461"/>
              <a:ext cx="1800000" cy="1950054"/>
              <a:chOff x="3722914" y="4184560"/>
              <a:chExt cx="1800000" cy="1950054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B505C18-A3B1-474C-9345-55A0AD507B6B}"/>
                  </a:ext>
                </a:extLst>
              </p:cNvPr>
              <p:cNvSpPr/>
              <p:nvPr/>
            </p:nvSpPr>
            <p:spPr>
              <a:xfrm>
                <a:off x="3722914" y="4184560"/>
                <a:ext cx="1800000" cy="1950054"/>
              </a:xfrm>
              <a:prstGeom prst="rect">
                <a:avLst/>
              </a:prstGeom>
              <a:solidFill>
                <a:srgbClr val="C2C2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AU" dirty="0">
                    <a:solidFill>
                      <a:srgbClr val="54545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Text here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D3E3FE4-14C5-4B35-94F7-0C3EC6BC21C9}"/>
                  </a:ext>
                </a:extLst>
              </p:cNvPr>
              <p:cNvSpPr/>
              <p:nvPr/>
            </p:nvSpPr>
            <p:spPr>
              <a:xfrm>
                <a:off x="3900419" y="4646193"/>
                <a:ext cx="1407591" cy="521009"/>
              </a:xfrm>
              <a:prstGeom prst="rect">
                <a:avLst/>
              </a:prstGeom>
              <a:solidFill>
                <a:srgbClr val="5454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Text here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757C5DA-DC9A-48BB-A9A6-FF092773CC1B}"/>
                  </a:ext>
                </a:extLst>
              </p:cNvPr>
              <p:cNvSpPr/>
              <p:nvPr/>
            </p:nvSpPr>
            <p:spPr>
              <a:xfrm>
                <a:off x="3900419" y="5397535"/>
                <a:ext cx="1407591" cy="521009"/>
              </a:xfrm>
              <a:prstGeom prst="rect">
                <a:avLst/>
              </a:prstGeom>
              <a:solidFill>
                <a:srgbClr val="414D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Text here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A4303E1-D002-4EF1-816C-155C537528F1}"/>
                </a:ext>
              </a:extLst>
            </p:cNvPr>
            <p:cNvSpPr txBox="1"/>
            <p:nvPr/>
          </p:nvSpPr>
          <p:spPr>
            <a:xfrm>
              <a:off x="3662633" y="3285631"/>
              <a:ext cx="215779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Light gray outer box = indicates composite elements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AD8422C-669B-4E19-A855-54E71F19E73F}"/>
              </a:ext>
            </a:extLst>
          </p:cNvPr>
          <p:cNvSpPr txBox="1"/>
          <p:nvPr/>
        </p:nvSpPr>
        <p:spPr>
          <a:xfrm>
            <a:off x="1410830" y="2463030"/>
            <a:ext cx="215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Dark Gray box = secondary elements in flow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A36480A-4F3D-41E0-B014-DEC33D1F6902}"/>
              </a:ext>
            </a:extLst>
          </p:cNvPr>
          <p:cNvSpPr/>
          <p:nvPr/>
        </p:nvSpPr>
        <p:spPr>
          <a:xfrm>
            <a:off x="3900419" y="2463030"/>
            <a:ext cx="1407591" cy="545393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727E72-90D3-43AA-A7C6-10C745D3D777}"/>
              </a:ext>
            </a:extLst>
          </p:cNvPr>
          <p:cNvSpPr txBox="1"/>
          <p:nvPr/>
        </p:nvSpPr>
        <p:spPr>
          <a:xfrm>
            <a:off x="1410830" y="1415223"/>
            <a:ext cx="21577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Purple box = primary elements in flow. The darker, the more important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5EBD60-93E7-4654-9B18-96B6A46B472C}"/>
              </a:ext>
            </a:extLst>
          </p:cNvPr>
          <p:cNvSpPr/>
          <p:nvPr/>
        </p:nvSpPr>
        <p:spPr>
          <a:xfrm>
            <a:off x="3900419" y="1511859"/>
            <a:ext cx="1407591" cy="545393"/>
          </a:xfrm>
          <a:prstGeom prst="rect">
            <a:avLst/>
          </a:prstGeom>
          <a:solidFill>
            <a:srgbClr val="414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3DC951F-7C17-4F26-B341-6184C0844980}"/>
              </a:ext>
            </a:extLst>
          </p:cNvPr>
          <p:cNvSpPr/>
          <p:nvPr/>
        </p:nvSpPr>
        <p:spPr>
          <a:xfrm>
            <a:off x="5429305" y="1511859"/>
            <a:ext cx="1407591" cy="545393"/>
          </a:xfrm>
          <a:prstGeom prst="rect">
            <a:avLst/>
          </a:prstGeom>
          <a:solidFill>
            <a:srgbClr val="6871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CF7F34A-40C3-4A98-B861-DF0BB86DCB4D}"/>
              </a:ext>
            </a:extLst>
          </p:cNvPr>
          <p:cNvSpPr/>
          <p:nvPr/>
        </p:nvSpPr>
        <p:spPr>
          <a:xfrm>
            <a:off x="6958191" y="1511859"/>
            <a:ext cx="1407591" cy="545393"/>
          </a:xfrm>
          <a:prstGeom prst="rect">
            <a:avLst/>
          </a:prstGeom>
          <a:solidFill>
            <a:srgbClr val="949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0ECF804-0634-42AA-9DF0-2D40F519A2EC}"/>
              </a:ext>
            </a:extLst>
          </p:cNvPr>
          <p:cNvSpPr/>
          <p:nvPr/>
        </p:nvSpPr>
        <p:spPr>
          <a:xfrm>
            <a:off x="5429305" y="2463030"/>
            <a:ext cx="1407591" cy="545393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4753C61-F596-4FC7-A710-3EBAF11D2917}"/>
              </a:ext>
            </a:extLst>
          </p:cNvPr>
          <p:cNvSpPr/>
          <p:nvPr/>
        </p:nvSpPr>
        <p:spPr>
          <a:xfrm>
            <a:off x="6958191" y="2463030"/>
            <a:ext cx="1407591" cy="545393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F633D47-DF7E-4F1D-ACDF-A2A3884CC381}"/>
              </a:ext>
            </a:extLst>
          </p:cNvPr>
          <p:cNvSpPr txBox="1"/>
          <p:nvPr/>
        </p:nvSpPr>
        <p:spPr>
          <a:xfrm>
            <a:off x="3742238" y="3528523"/>
            <a:ext cx="30250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Overlaid boxes = indicates more than one, i.e., an investor’s portfolio, a pipeline of projects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AEDBFA6-ED65-46DD-B7F3-4501D3F2584D}"/>
              </a:ext>
            </a:extLst>
          </p:cNvPr>
          <p:cNvSpPr/>
          <p:nvPr/>
        </p:nvSpPr>
        <p:spPr>
          <a:xfrm>
            <a:off x="4017155" y="5372582"/>
            <a:ext cx="1407591" cy="545393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4962DCD-2A4D-4A3F-B124-73DAFE1D42AC}"/>
              </a:ext>
            </a:extLst>
          </p:cNvPr>
          <p:cNvSpPr/>
          <p:nvPr/>
        </p:nvSpPr>
        <p:spPr>
          <a:xfrm>
            <a:off x="3958787" y="5314214"/>
            <a:ext cx="1407591" cy="545393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4307D78-642F-412C-AB97-E2AEEF7EA8D7}"/>
              </a:ext>
            </a:extLst>
          </p:cNvPr>
          <p:cNvSpPr/>
          <p:nvPr/>
        </p:nvSpPr>
        <p:spPr>
          <a:xfrm>
            <a:off x="3900419" y="5255846"/>
            <a:ext cx="1407591" cy="545393"/>
          </a:xfrm>
          <a:prstGeom prst="rect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Calibri" panose="020F0502020204030204" pitchFamily="34" charset="0"/>
              </a:rPr>
              <a:t>Text here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69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312</Words>
  <Application>Microsoft Office PowerPoint</Application>
  <PresentationFormat>Widescreen</PresentationFormat>
  <Paragraphs>75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Georgia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Thomas</dc:creator>
  <cp:lastModifiedBy>Benjamin Thomas</cp:lastModifiedBy>
  <cp:revision>9</cp:revision>
  <dcterms:created xsi:type="dcterms:W3CDTF">2023-05-03T18:22:01Z</dcterms:created>
  <dcterms:modified xsi:type="dcterms:W3CDTF">2023-05-23T22:33:28Z</dcterms:modified>
</cp:coreProperties>
</file>