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25"/>
  </p:notesMasterIdLst>
  <p:sldIdLst>
    <p:sldId id="259" r:id="rId2"/>
    <p:sldId id="315" r:id="rId3"/>
    <p:sldId id="334" r:id="rId4"/>
    <p:sldId id="335" r:id="rId5"/>
    <p:sldId id="336" r:id="rId6"/>
    <p:sldId id="316" r:id="rId7"/>
    <p:sldId id="330" r:id="rId8"/>
    <p:sldId id="331" r:id="rId9"/>
    <p:sldId id="311" r:id="rId10"/>
    <p:sldId id="306" r:id="rId11"/>
    <p:sldId id="317" r:id="rId12"/>
    <p:sldId id="303" r:id="rId13"/>
    <p:sldId id="307" r:id="rId14"/>
    <p:sldId id="304" r:id="rId15"/>
    <p:sldId id="308" r:id="rId16"/>
    <p:sldId id="319" r:id="rId17"/>
    <p:sldId id="320" r:id="rId18"/>
    <p:sldId id="327" r:id="rId19"/>
    <p:sldId id="328" r:id="rId20"/>
    <p:sldId id="329" r:id="rId21"/>
    <p:sldId id="326" r:id="rId22"/>
    <p:sldId id="332" r:id="rId23"/>
    <p:sldId id="333" r:id="rId2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gel Jacob" initials="AJ"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2664" autoAdjust="0"/>
  </p:normalViewPr>
  <p:slideViewPr>
    <p:cSldViewPr snapToGrid="0">
      <p:cViewPr varScale="1">
        <p:scale>
          <a:sx n="61" d="100"/>
          <a:sy n="61" d="100"/>
        </p:scale>
        <p:origin x="1680" y="78"/>
      </p:cViewPr>
      <p:guideLst>
        <p:guide orient="horz" pos="2160"/>
        <p:guide pos="2880"/>
      </p:guideLst>
    </p:cSldViewPr>
  </p:slideViewPr>
  <p:notesTextViewPr>
    <p:cViewPr>
      <p:scale>
        <a:sx n="1" d="1"/>
        <a:sy n="1" d="1"/>
      </p:scale>
      <p:origin x="0" y="0"/>
    </p:cViewPr>
  </p:notesTextViewPr>
  <p:sorterViewPr>
    <p:cViewPr>
      <p:scale>
        <a:sx n="100" d="100"/>
        <a:sy n="100" d="100"/>
      </p:scale>
      <p:origin x="0" y="2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Desktop\RE%20FE%20FINAL%20numbers%2023Jan%202018_rev.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Desktop\RE%20FE%20FINAL%20numbers%2023Jan%202018_rev.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dmin\Desktop\RE%20FE%20FINAL%20numbers%2023Jan%202018_rev.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dmin\Desktop\RE%20FE%20FINAL%20number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Dropbox%20(CPI)\RE%20vs%20FE\Working\Saurabh\Workings\Flexible%20Plant%20Model\Other%20Numbers-v4.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dmin\Desktop\RE%20FE%20FINAL%20number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Dropbox%20(CPI)\RE%20vs%20FE\Working\Saurabh\Workings\Flexible%20Plant%20Model\Other%20Numbers-v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dirty="0"/>
              <a:t>2017</a:t>
            </a:r>
          </a:p>
        </c:rich>
      </c:tx>
      <c:overlay val="0"/>
      <c:spPr>
        <a:noFill/>
        <a:ln>
          <a:noFill/>
        </a:ln>
        <a:effectLst/>
      </c:spPr>
    </c:title>
    <c:autoTitleDeleted val="0"/>
    <c:plotArea>
      <c:layout/>
      <c:lineChart>
        <c:grouping val="standard"/>
        <c:varyColors val="0"/>
        <c:ser>
          <c:idx val="0"/>
          <c:order val="0"/>
          <c:tx>
            <c:strRef>
              <c:f>Neload_MAXGEN!$D$62</c:f>
              <c:strCache>
                <c:ptCount val="1"/>
                <c:pt idx="0">
                  <c:v>Net Load</c:v>
                </c:pt>
              </c:strCache>
            </c:strRef>
          </c:tx>
          <c:marker>
            <c:symbol val="none"/>
          </c:marker>
          <c:cat>
            <c:numRef>
              <c:f>Neload_MAXGEN!$A$63:$A$86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Neload_MAXGEN!$D$63:$D$86</c:f>
              <c:numCache>
                <c:formatCode>0.00_);[Red]\(0.00\)</c:formatCode>
                <c:ptCount val="24"/>
                <c:pt idx="0">
                  <c:v>113.26375748958333</c:v>
                </c:pt>
                <c:pt idx="1">
                  <c:v>112.42890867361112</c:v>
                </c:pt>
                <c:pt idx="2">
                  <c:v>111.80160485416667</c:v>
                </c:pt>
                <c:pt idx="3">
                  <c:v>110.56420881177708</c:v>
                </c:pt>
                <c:pt idx="4">
                  <c:v>110.88132189583334</c:v>
                </c:pt>
                <c:pt idx="5">
                  <c:v>111.80803281372985</c:v>
                </c:pt>
                <c:pt idx="6">
                  <c:v>112.84451013888889</c:v>
                </c:pt>
                <c:pt idx="7">
                  <c:v>114.40261713901126</c:v>
                </c:pt>
                <c:pt idx="8">
                  <c:v>114.83395456376763</c:v>
                </c:pt>
                <c:pt idx="9">
                  <c:v>112.12500906279155</c:v>
                </c:pt>
                <c:pt idx="10">
                  <c:v>113.78298938814602</c:v>
                </c:pt>
                <c:pt idx="11">
                  <c:v>115.59929840749155</c:v>
                </c:pt>
                <c:pt idx="12">
                  <c:v>113.34367178136269</c:v>
                </c:pt>
                <c:pt idx="13">
                  <c:v>112.86164700930004</c:v>
                </c:pt>
                <c:pt idx="14">
                  <c:v>114.87971698358606</c:v>
                </c:pt>
                <c:pt idx="15">
                  <c:v>114.54886174900327</c:v>
                </c:pt>
                <c:pt idx="16">
                  <c:v>113.48929252435927</c:v>
                </c:pt>
                <c:pt idx="17">
                  <c:v>113.45390430823453</c:v>
                </c:pt>
                <c:pt idx="18">
                  <c:v>118.96448000000001</c:v>
                </c:pt>
                <c:pt idx="19">
                  <c:v>126.72510490422539</c:v>
                </c:pt>
                <c:pt idx="20">
                  <c:v>124.54059887210832</c:v>
                </c:pt>
                <c:pt idx="21">
                  <c:v>122.59877625</c:v>
                </c:pt>
                <c:pt idx="22">
                  <c:v>119.30879660416666</c:v>
                </c:pt>
                <c:pt idx="23">
                  <c:v>115.36698435416666</c:v>
                </c:pt>
              </c:numCache>
            </c:numRef>
          </c:val>
          <c:smooth val="0"/>
          <c:extLst xmlns:c16r2="http://schemas.microsoft.com/office/drawing/2015/06/chart">
            <c:ext xmlns:c16="http://schemas.microsoft.com/office/drawing/2014/chart" uri="{C3380CC4-5D6E-409C-BE32-E72D297353CC}">
              <c16:uniqueId val="{00000000-5388-4EDD-87FD-326B25B1D326}"/>
            </c:ext>
          </c:extLst>
        </c:ser>
        <c:ser>
          <c:idx val="1"/>
          <c:order val="1"/>
          <c:tx>
            <c:strRef>
              <c:f>Neload_MAXGEN!$C$62</c:f>
              <c:strCache>
                <c:ptCount val="1"/>
                <c:pt idx="0">
                  <c:v>Load</c:v>
                </c:pt>
              </c:strCache>
            </c:strRef>
          </c:tx>
          <c:spPr>
            <a:ln w="28575" cap="rnd">
              <a:solidFill>
                <a:schemeClr val="accent2"/>
              </a:solidFill>
              <a:round/>
            </a:ln>
            <a:effectLst/>
          </c:spPr>
          <c:marker>
            <c:symbol val="none"/>
          </c:marker>
          <c:cat>
            <c:numRef>
              <c:f>Neload_MAXGEN!$A$63:$A$86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Neload_MAXGEN!$C$63:$C$86</c:f>
              <c:numCache>
                <c:formatCode>General</c:formatCode>
                <c:ptCount val="24"/>
                <c:pt idx="0">
                  <c:v>121.3</c:v>
                </c:pt>
                <c:pt idx="1">
                  <c:v>120.18</c:v>
                </c:pt>
                <c:pt idx="2">
                  <c:v>118.98</c:v>
                </c:pt>
                <c:pt idx="3">
                  <c:v>117.17</c:v>
                </c:pt>
                <c:pt idx="4">
                  <c:v>117.2</c:v>
                </c:pt>
                <c:pt idx="5">
                  <c:v>117.9</c:v>
                </c:pt>
                <c:pt idx="6">
                  <c:v>119.5</c:v>
                </c:pt>
                <c:pt idx="7">
                  <c:v>120.3</c:v>
                </c:pt>
                <c:pt idx="8">
                  <c:v>120.8</c:v>
                </c:pt>
                <c:pt idx="9">
                  <c:v>120.21</c:v>
                </c:pt>
                <c:pt idx="10">
                  <c:v>122.33</c:v>
                </c:pt>
                <c:pt idx="11">
                  <c:v>124.02</c:v>
                </c:pt>
                <c:pt idx="12">
                  <c:v>122.09</c:v>
                </c:pt>
                <c:pt idx="13">
                  <c:v>121.97</c:v>
                </c:pt>
                <c:pt idx="14">
                  <c:v>123.32</c:v>
                </c:pt>
                <c:pt idx="15">
                  <c:v>123.26</c:v>
                </c:pt>
                <c:pt idx="16">
                  <c:v>122.19</c:v>
                </c:pt>
                <c:pt idx="17">
                  <c:v>121.93</c:v>
                </c:pt>
                <c:pt idx="18">
                  <c:v>126.31</c:v>
                </c:pt>
                <c:pt idx="19">
                  <c:v>132.5</c:v>
                </c:pt>
                <c:pt idx="20">
                  <c:v>130.6</c:v>
                </c:pt>
                <c:pt idx="21">
                  <c:v>128.94</c:v>
                </c:pt>
                <c:pt idx="22">
                  <c:v>125.91</c:v>
                </c:pt>
                <c:pt idx="23">
                  <c:v>123.69</c:v>
                </c:pt>
              </c:numCache>
            </c:numRef>
          </c:val>
          <c:smooth val="0"/>
          <c:extLst xmlns:c16r2="http://schemas.microsoft.com/office/drawing/2015/06/chart">
            <c:ext xmlns:c16="http://schemas.microsoft.com/office/drawing/2014/chart" uri="{C3380CC4-5D6E-409C-BE32-E72D297353CC}">
              <c16:uniqueId val="{00000001-5388-4EDD-87FD-326B25B1D326}"/>
            </c:ext>
          </c:extLst>
        </c:ser>
        <c:dLbls>
          <c:showLegendKey val="0"/>
          <c:showVal val="0"/>
          <c:showCatName val="0"/>
          <c:showSerName val="0"/>
          <c:showPercent val="0"/>
          <c:showBubbleSize val="0"/>
        </c:dLbls>
        <c:smooth val="0"/>
        <c:axId val="383950912"/>
        <c:axId val="383951304"/>
      </c:lineChart>
      <c:catAx>
        <c:axId val="383950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383951304"/>
        <c:crosses val="autoZero"/>
        <c:auto val="1"/>
        <c:lblAlgn val="ctr"/>
        <c:lblOffset val="100"/>
        <c:noMultiLvlLbl val="0"/>
      </c:catAx>
      <c:valAx>
        <c:axId val="383951304"/>
        <c:scaling>
          <c:orientation val="minMax"/>
        </c:scaling>
        <c:delete val="0"/>
        <c:axPos val="l"/>
        <c:majorGridlines>
          <c:spPr>
            <a:ln w="9525" cap="flat" cmpd="sng" algn="ctr">
              <a:noFill/>
              <a:round/>
            </a:ln>
            <a:effectLst/>
          </c:spPr>
        </c:majorGridlines>
        <c:numFmt formatCode="0_);[Red]\(0\)" sourceLinked="0"/>
        <c:majorTickMark val="none"/>
        <c:minorTickMark val="none"/>
        <c:tickLblPos val="nextTo"/>
        <c:spPr>
          <a:noFill/>
          <a:ln>
            <a:noFill/>
          </a:ln>
          <a:effectLst/>
        </c:spPr>
        <c:txPr>
          <a:bodyPr rot="-60000000" vert="horz"/>
          <a:lstStyle/>
          <a:p>
            <a:pPr>
              <a:defRPr/>
            </a:pPr>
            <a:endParaRPr lang="en-US"/>
          </a:p>
        </c:txPr>
        <c:crossAx val="383950912"/>
        <c:crosses val="autoZero"/>
        <c:crossBetween val="between"/>
      </c:valAx>
      <c:spPr>
        <a:noFill/>
        <a:ln>
          <a:noFill/>
        </a:ln>
        <a:effectLst/>
      </c:spPr>
    </c:plotArea>
    <c:legend>
      <c:legendPos val="b"/>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800" b="1"/>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dirty="0"/>
              <a:t>2022</a:t>
            </a:r>
          </a:p>
        </c:rich>
      </c:tx>
      <c:overlay val="0"/>
      <c:spPr>
        <a:noFill/>
        <a:ln>
          <a:noFill/>
        </a:ln>
        <a:effectLst/>
      </c:spPr>
    </c:title>
    <c:autoTitleDeleted val="0"/>
    <c:plotArea>
      <c:layout/>
      <c:lineChart>
        <c:grouping val="standard"/>
        <c:varyColors val="0"/>
        <c:ser>
          <c:idx val="0"/>
          <c:order val="0"/>
          <c:tx>
            <c:strRef>
              <c:f>Neload_MAXGEN!$H$62</c:f>
              <c:strCache>
                <c:ptCount val="1"/>
                <c:pt idx="0">
                  <c:v>Net Load</c:v>
                </c:pt>
              </c:strCache>
            </c:strRef>
          </c:tx>
          <c:marker>
            <c:symbol val="none"/>
          </c:marker>
          <c:cat>
            <c:numRef>
              <c:f>Neload_MAXGEN!$A$63:$A$86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Neload_MAXGEN!$H$63:$H$86</c:f>
              <c:numCache>
                <c:formatCode>0.00_);[Red]\(0.00\)</c:formatCode>
                <c:ptCount val="24"/>
                <c:pt idx="0">
                  <c:v>148.22461987577782</c:v>
                </c:pt>
                <c:pt idx="1">
                  <c:v>147.28035719428152</c:v>
                </c:pt>
                <c:pt idx="2">
                  <c:v>146.83330284968895</c:v>
                </c:pt>
                <c:pt idx="3">
                  <c:v>145.55532690455246</c:v>
                </c:pt>
                <c:pt idx="4">
                  <c:v>146.19739638977782</c:v>
                </c:pt>
                <c:pt idx="5">
                  <c:v>147.08075195401611</c:v>
                </c:pt>
                <c:pt idx="6">
                  <c:v>140.41986590518522</c:v>
                </c:pt>
                <c:pt idx="7">
                  <c:v>131.85949883366817</c:v>
                </c:pt>
                <c:pt idx="8">
                  <c:v>129.14981458493588</c:v>
                </c:pt>
                <c:pt idx="9">
                  <c:v>110.12014595712247</c:v>
                </c:pt>
                <c:pt idx="10">
                  <c:v>108.7921044868614</c:v>
                </c:pt>
                <c:pt idx="11">
                  <c:v>110.54379567806737</c:v>
                </c:pt>
                <c:pt idx="12">
                  <c:v>104.80251200032902</c:v>
                </c:pt>
                <c:pt idx="13">
                  <c:v>101.44761965531164</c:v>
                </c:pt>
                <c:pt idx="14">
                  <c:v>115.23168736305939</c:v>
                </c:pt>
                <c:pt idx="15">
                  <c:v>115.39540596709817</c:v>
                </c:pt>
                <c:pt idx="16">
                  <c:v>117.20787255416158</c:v>
                </c:pt>
                <c:pt idx="17">
                  <c:v>119.75850455461438</c:v>
                </c:pt>
                <c:pt idx="18">
                  <c:v>139.44336053760003</c:v>
                </c:pt>
                <c:pt idx="19">
                  <c:v>167.87758018962921</c:v>
                </c:pt>
                <c:pt idx="20">
                  <c:v>164.72032502140971</c:v>
                </c:pt>
                <c:pt idx="21">
                  <c:v>161.91936316906671</c:v>
                </c:pt>
                <c:pt idx="22">
                  <c:v>157.49690800915559</c:v>
                </c:pt>
                <c:pt idx="23">
                  <c:v>150.87870585128891</c:v>
                </c:pt>
              </c:numCache>
            </c:numRef>
          </c:val>
          <c:smooth val="0"/>
          <c:extLst xmlns:c16r2="http://schemas.microsoft.com/office/drawing/2015/06/chart">
            <c:ext xmlns:c16="http://schemas.microsoft.com/office/drawing/2014/chart" uri="{C3380CC4-5D6E-409C-BE32-E72D297353CC}">
              <c16:uniqueId val="{00000000-F457-48FB-95EA-7ACE21FC5A36}"/>
            </c:ext>
          </c:extLst>
        </c:ser>
        <c:ser>
          <c:idx val="1"/>
          <c:order val="1"/>
          <c:tx>
            <c:strRef>
              <c:f>Neload_MAXGEN!$G$62</c:f>
              <c:strCache>
                <c:ptCount val="1"/>
                <c:pt idx="0">
                  <c:v>Load</c:v>
                </c:pt>
              </c:strCache>
            </c:strRef>
          </c:tx>
          <c:marker>
            <c:symbol val="none"/>
          </c:marker>
          <c:cat>
            <c:numRef>
              <c:f>Neload_MAXGEN!$A$63:$A$86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Neload_MAXGEN!$G$63:$G$86</c:f>
              <c:numCache>
                <c:formatCode>_(* #,##0.00_);_(* \(#,##0.00\);_(* "-"??_);_(@_)</c:formatCode>
                <c:ptCount val="24"/>
                <c:pt idx="0">
                  <c:v>165.02731084800004</c:v>
                </c:pt>
                <c:pt idx="1">
                  <c:v>163.50356321280003</c:v>
                </c:pt>
                <c:pt idx="2">
                  <c:v>161.87097646080005</c:v>
                </c:pt>
                <c:pt idx="3">
                  <c:v>159.40849144320003</c:v>
                </c:pt>
                <c:pt idx="4">
                  <c:v>159.44930611200004</c:v>
                </c:pt>
                <c:pt idx="5">
                  <c:v>160.40164838400005</c:v>
                </c:pt>
                <c:pt idx="6">
                  <c:v>162.57843072000003</c:v>
                </c:pt>
                <c:pt idx="7">
                  <c:v>163.66682188800004</c:v>
                </c:pt>
                <c:pt idx="8">
                  <c:v>164.34706636800004</c:v>
                </c:pt>
                <c:pt idx="9">
                  <c:v>163.54437788160004</c:v>
                </c:pt>
                <c:pt idx="10">
                  <c:v>166.42861447680002</c:v>
                </c:pt>
                <c:pt idx="11">
                  <c:v>168.72784081920003</c:v>
                </c:pt>
                <c:pt idx="12">
                  <c:v>166.10209712640005</c:v>
                </c:pt>
                <c:pt idx="13">
                  <c:v>165.93883845120004</c:v>
                </c:pt>
                <c:pt idx="14">
                  <c:v>167.77549854720002</c:v>
                </c:pt>
                <c:pt idx="15">
                  <c:v>167.69386920960005</c:v>
                </c:pt>
                <c:pt idx="16">
                  <c:v>166.23814602240003</c:v>
                </c:pt>
                <c:pt idx="17">
                  <c:v>165.88441889280006</c:v>
                </c:pt>
                <c:pt idx="18">
                  <c:v>171.84336053760003</c:v>
                </c:pt>
                <c:pt idx="19">
                  <c:v>180.26478720000003</c:v>
                </c:pt>
                <c:pt idx="20">
                  <c:v>177.67985817600004</c:v>
                </c:pt>
                <c:pt idx="21">
                  <c:v>175.42144650240004</c:v>
                </c:pt>
                <c:pt idx="22">
                  <c:v>171.29916495360004</c:v>
                </c:pt>
                <c:pt idx="23">
                  <c:v>168.27887946240003</c:v>
                </c:pt>
              </c:numCache>
            </c:numRef>
          </c:val>
          <c:smooth val="0"/>
          <c:extLst xmlns:c16r2="http://schemas.microsoft.com/office/drawing/2015/06/chart">
            <c:ext xmlns:c16="http://schemas.microsoft.com/office/drawing/2014/chart" uri="{C3380CC4-5D6E-409C-BE32-E72D297353CC}">
              <c16:uniqueId val="{00000001-F457-48FB-95EA-7ACE21FC5A36}"/>
            </c:ext>
          </c:extLst>
        </c:ser>
        <c:dLbls>
          <c:showLegendKey val="0"/>
          <c:showVal val="0"/>
          <c:showCatName val="0"/>
          <c:showSerName val="0"/>
          <c:showPercent val="0"/>
          <c:showBubbleSize val="0"/>
        </c:dLbls>
        <c:smooth val="0"/>
        <c:axId val="314860024"/>
        <c:axId val="314858848"/>
      </c:lineChart>
      <c:catAx>
        <c:axId val="314860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314858848"/>
        <c:crosses val="autoZero"/>
        <c:auto val="1"/>
        <c:lblAlgn val="ctr"/>
        <c:lblOffset val="100"/>
        <c:noMultiLvlLbl val="0"/>
      </c:catAx>
      <c:valAx>
        <c:axId val="314858848"/>
        <c:scaling>
          <c:orientation val="minMax"/>
        </c:scaling>
        <c:delete val="0"/>
        <c:axPos val="l"/>
        <c:majorGridlines>
          <c:spPr>
            <a:ln w="9525" cap="flat" cmpd="sng" algn="ctr">
              <a:noFill/>
              <a:round/>
            </a:ln>
            <a:effectLst/>
          </c:spPr>
        </c:majorGridlines>
        <c:numFmt formatCode="0_);[Red]\(0\)" sourceLinked="0"/>
        <c:majorTickMark val="none"/>
        <c:minorTickMark val="none"/>
        <c:tickLblPos val="nextTo"/>
        <c:spPr>
          <a:noFill/>
          <a:ln>
            <a:noFill/>
          </a:ln>
          <a:effectLst/>
        </c:spPr>
        <c:txPr>
          <a:bodyPr rot="-60000000" vert="horz"/>
          <a:lstStyle/>
          <a:p>
            <a:pPr>
              <a:defRPr/>
            </a:pPr>
            <a:endParaRPr lang="en-US"/>
          </a:p>
        </c:txPr>
        <c:crossAx val="314860024"/>
        <c:crosses val="autoZero"/>
        <c:crossBetween val="between"/>
      </c:valAx>
      <c:spPr>
        <a:noFill/>
        <a:ln>
          <a:noFill/>
        </a:ln>
        <a:effectLst/>
      </c:spPr>
    </c:plotArea>
    <c:legend>
      <c:legendPos val="b"/>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800" b="1"/>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dirty="0"/>
              <a:t>2027</a:t>
            </a:r>
          </a:p>
        </c:rich>
      </c:tx>
      <c:overlay val="0"/>
      <c:spPr>
        <a:noFill/>
        <a:ln>
          <a:noFill/>
        </a:ln>
        <a:effectLst/>
      </c:spPr>
    </c:title>
    <c:autoTitleDeleted val="0"/>
    <c:plotArea>
      <c:layout/>
      <c:lineChart>
        <c:grouping val="standard"/>
        <c:varyColors val="0"/>
        <c:ser>
          <c:idx val="0"/>
          <c:order val="0"/>
          <c:tx>
            <c:strRef>
              <c:f>Neload_MAXGEN!$L$62</c:f>
              <c:strCache>
                <c:ptCount val="1"/>
                <c:pt idx="0">
                  <c:v>Net Load</c:v>
                </c:pt>
              </c:strCache>
            </c:strRef>
          </c:tx>
          <c:marker>
            <c:symbol val="none"/>
          </c:marker>
          <c:cat>
            <c:numRef>
              <c:f>Neload_MAXGEN!$A$63:$A$86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Neload_MAXGEN!$L$63:$L$86</c:f>
              <c:numCache>
                <c:formatCode>0.00_);[Red]\(0.00\)</c:formatCode>
                <c:ptCount val="24"/>
                <c:pt idx="0">
                  <c:v>214.47495571221216</c:v>
                </c:pt>
                <c:pt idx="1">
                  <c:v>213.20324645578117</c:v>
                </c:pt>
                <c:pt idx="2">
                  <c:v>212.78129275510767</c:v>
                </c:pt>
                <c:pt idx="3">
                  <c:v>211.13830889599029</c:v>
                </c:pt>
                <c:pt idx="4">
                  <c:v>212.200286741084</c:v>
                </c:pt>
                <c:pt idx="5">
                  <c:v>213.52921124763836</c:v>
                </c:pt>
                <c:pt idx="6">
                  <c:v>202.62734923527606</c:v>
                </c:pt>
                <c:pt idx="7">
                  <c:v>189.0680515501102</c:v>
                </c:pt>
                <c:pt idx="8">
                  <c:v>184.68433931577522</c:v>
                </c:pt>
                <c:pt idx="9">
                  <c:v>154.25995968342795</c:v>
                </c:pt>
                <c:pt idx="10">
                  <c:v>151.74405271712089</c:v>
                </c:pt>
                <c:pt idx="11">
                  <c:v>154.27647861827069</c:v>
                </c:pt>
                <c:pt idx="12">
                  <c:v>145.42583304639516</c:v>
                </c:pt>
                <c:pt idx="13">
                  <c:v>140.06656304144701</c:v>
                </c:pt>
                <c:pt idx="14">
                  <c:v>161.81089864095097</c:v>
                </c:pt>
                <c:pt idx="15">
                  <c:v>162.03320493272261</c:v>
                </c:pt>
                <c:pt idx="16">
                  <c:v>165.07458627215993</c:v>
                </c:pt>
                <c:pt idx="17">
                  <c:v>169.19544361920072</c:v>
                </c:pt>
                <c:pt idx="18">
                  <c:v>199.89427444956095</c:v>
                </c:pt>
                <c:pt idx="19">
                  <c:v>244.24858187474408</c:v>
                </c:pt>
                <c:pt idx="20">
                  <c:v>239.49475125249444</c:v>
                </c:pt>
                <c:pt idx="21">
                  <c:v>235.26832328551222</c:v>
                </c:pt>
                <c:pt idx="22">
                  <c:v>228.69106148760807</c:v>
                </c:pt>
                <c:pt idx="23">
                  <c:v>218.25660454876956</c:v>
                </c:pt>
              </c:numCache>
            </c:numRef>
          </c:val>
          <c:smooth val="0"/>
          <c:extLst xmlns:c16r2="http://schemas.microsoft.com/office/drawing/2015/06/chart">
            <c:ext xmlns:c16="http://schemas.microsoft.com/office/drawing/2014/chart" uri="{C3380CC4-5D6E-409C-BE32-E72D297353CC}">
              <c16:uniqueId val="{00000000-E203-41B4-8412-87342ECC5E76}"/>
            </c:ext>
          </c:extLst>
        </c:ser>
        <c:ser>
          <c:idx val="1"/>
          <c:order val="1"/>
          <c:tx>
            <c:strRef>
              <c:f>Neload_MAXGEN!$K$62</c:f>
              <c:strCache>
                <c:ptCount val="1"/>
                <c:pt idx="0">
                  <c:v>Load</c:v>
                </c:pt>
              </c:strCache>
            </c:strRef>
          </c:tx>
          <c:marker>
            <c:symbol val="none"/>
          </c:marker>
          <c:cat>
            <c:numRef>
              <c:f>Neload_MAXGEN!$A$63:$A$86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Neload_MAXGEN!$K$63:$K$86</c:f>
              <c:numCache>
                <c:formatCode>_(* #,##0.00_);_(* \(#,##0.00\);_(* "-"??_);_(@_)</c:formatCode>
                <c:ptCount val="24"/>
                <c:pt idx="0">
                  <c:v>242.47926126776773</c:v>
                </c:pt>
                <c:pt idx="1">
                  <c:v>240.24037608541079</c:v>
                </c:pt>
                <c:pt idx="2">
                  <c:v>237.84157053288544</c:v>
                </c:pt>
                <c:pt idx="3">
                  <c:v>234.22337215782642</c:v>
                </c:pt>
                <c:pt idx="4">
                  <c:v>234.28334229663955</c:v>
                </c:pt>
                <c:pt idx="5">
                  <c:v>235.68264553561266</c:v>
                </c:pt>
                <c:pt idx="6">
                  <c:v>238.88105293897976</c:v>
                </c:pt>
                <c:pt idx="7">
                  <c:v>240.4802566406633</c:v>
                </c:pt>
                <c:pt idx="8">
                  <c:v>241.4797589542155</c:v>
                </c:pt>
                <c:pt idx="9">
                  <c:v>240.30034622422389</c:v>
                </c:pt>
                <c:pt idx="10">
                  <c:v>244.53823603368528</c:v>
                </c:pt>
                <c:pt idx="11">
                  <c:v>247.91655385349179</c:v>
                </c:pt>
                <c:pt idx="12">
                  <c:v>244.05847492318023</c:v>
                </c:pt>
                <c:pt idx="13">
                  <c:v>243.81859436792769</c:v>
                </c:pt>
                <c:pt idx="14">
                  <c:v>246.51725061451867</c:v>
                </c:pt>
                <c:pt idx="15">
                  <c:v>246.39731033689242</c:v>
                </c:pt>
                <c:pt idx="16">
                  <c:v>244.25837538589067</c:v>
                </c:pt>
                <c:pt idx="17">
                  <c:v>243.73863418284353</c:v>
                </c:pt>
                <c:pt idx="18">
                  <c:v>252.49427444956095</c:v>
                </c:pt>
                <c:pt idx="19">
                  <c:v>264.86811309133736</c:v>
                </c:pt>
                <c:pt idx="20">
                  <c:v>261.07000429983896</c:v>
                </c:pt>
                <c:pt idx="21">
                  <c:v>257.75165661884557</c:v>
                </c:pt>
                <c:pt idx="22">
                  <c:v>251.69467259871917</c:v>
                </c:pt>
                <c:pt idx="23">
                  <c:v>247.25688232654733</c:v>
                </c:pt>
              </c:numCache>
            </c:numRef>
          </c:val>
          <c:smooth val="0"/>
          <c:extLst xmlns:c16r2="http://schemas.microsoft.com/office/drawing/2015/06/chart">
            <c:ext xmlns:c16="http://schemas.microsoft.com/office/drawing/2014/chart" uri="{C3380CC4-5D6E-409C-BE32-E72D297353CC}">
              <c16:uniqueId val="{00000001-E203-41B4-8412-87342ECC5E76}"/>
            </c:ext>
          </c:extLst>
        </c:ser>
        <c:dLbls>
          <c:showLegendKey val="0"/>
          <c:showVal val="0"/>
          <c:showCatName val="0"/>
          <c:showSerName val="0"/>
          <c:showPercent val="0"/>
          <c:showBubbleSize val="0"/>
        </c:dLbls>
        <c:smooth val="0"/>
        <c:axId val="457323392"/>
        <c:axId val="457319472"/>
      </c:lineChart>
      <c:catAx>
        <c:axId val="457323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457319472"/>
        <c:crosses val="autoZero"/>
        <c:auto val="1"/>
        <c:lblAlgn val="ctr"/>
        <c:lblOffset val="100"/>
        <c:noMultiLvlLbl val="0"/>
      </c:catAx>
      <c:valAx>
        <c:axId val="457319472"/>
        <c:scaling>
          <c:orientation val="minMax"/>
        </c:scaling>
        <c:delete val="0"/>
        <c:axPos val="l"/>
        <c:majorGridlines>
          <c:spPr>
            <a:ln w="9525" cap="flat" cmpd="sng" algn="ctr">
              <a:noFill/>
              <a:round/>
            </a:ln>
            <a:effectLst/>
          </c:spPr>
        </c:majorGridlines>
        <c:numFmt formatCode="0_);[Red]\(0\)" sourceLinked="0"/>
        <c:majorTickMark val="none"/>
        <c:minorTickMark val="none"/>
        <c:tickLblPos val="nextTo"/>
        <c:spPr>
          <a:noFill/>
          <a:ln>
            <a:noFill/>
          </a:ln>
          <a:effectLst/>
        </c:spPr>
        <c:txPr>
          <a:bodyPr rot="-60000000" vert="horz"/>
          <a:lstStyle/>
          <a:p>
            <a:pPr>
              <a:defRPr/>
            </a:pPr>
            <a:endParaRPr lang="en-US"/>
          </a:p>
        </c:txPr>
        <c:crossAx val="457323392"/>
        <c:crosses val="autoZero"/>
        <c:crossBetween val="between"/>
      </c:valAx>
      <c:spPr>
        <a:noFill/>
        <a:ln>
          <a:noFill/>
        </a:ln>
        <a:effectLst/>
      </c:spPr>
    </c:plotArea>
    <c:legend>
      <c:legendPos val="b"/>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800" b="1"/>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vert="horz"/>
          <a:lstStyle/>
          <a:p>
            <a:pPr>
              <a:defRPr sz="1400"/>
            </a:pPr>
            <a:r>
              <a:rPr lang="en-US" sz="1400" dirty="0"/>
              <a:t>Stranded coal assets compared to total coal assets and PLF</a:t>
            </a:r>
          </a:p>
        </c:rich>
      </c:tx>
      <c:overlay val="0"/>
      <c:spPr>
        <a:noFill/>
        <a:ln>
          <a:noFill/>
        </a:ln>
        <a:effectLst/>
      </c:spPr>
    </c:title>
    <c:autoTitleDeleted val="0"/>
    <c:plotArea>
      <c:layout>
        <c:manualLayout>
          <c:layoutTarget val="inner"/>
          <c:xMode val="edge"/>
          <c:yMode val="edge"/>
          <c:x val="7.5387826430879087E-2"/>
          <c:y val="0.16652657173560204"/>
          <c:w val="0.84978580618599198"/>
          <c:h val="0.58326733055426905"/>
        </c:manualLayout>
      </c:layout>
      <c:barChart>
        <c:barDir val="col"/>
        <c:grouping val="clustered"/>
        <c:varyColors val="0"/>
        <c:ser>
          <c:idx val="0"/>
          <c:order val="0"/>
          <c:tx>
            <c:strRef>
              <c:f>Scenario!$B$32</c:f>
              <c:strCache>
                <c:ptCount val="1"/>
                <c:pt idx="0">
                  <c:v>Stranded coal assets</c:v>
                </c:pt>
              </c:strCache>
            </c:strRef>
          </c:tx>
          <c:spPr>
            <a:solidFill>
              <a:schemeClr val="dk1">
                <a:tint val="88500"/>
              </a:schemeClr>
            </a:solidFill>
            <a:ln>
              <a:noFill/>
            </a:ln>
            <a:effectLst/>
          </c:spPr>
          <c:invertIfNegative val="0"/>
          <c:dLbls>
            <c:dLbl>
              <c:idx val="6"/>
              <c:layout>
                <c:manualLayout>
                  <c:x val="-7.8346673280123101E-17"/>
                  <c:y val="4.3069694596711103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7B2-4FA4-9249-9350A07C1552}"/>
                </c:ext>
                <c:ext xmlns:c15="http://schemas.microsoft.com/office/drawing/2012/chart" uri="{CE6537A1-D6FC-4f65-9D91-7224C49458BB}"/>
              </c:extLst>
            </c:dLbl>
            <c:dLbl>
              <c:idx val="11"/>
              <c:layout>
                <c:manualLayout>
                  <c:x val="0"/>
                  <c:y val="3.9154267815191802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7B2-4FA4-9249-9350A07C1552}"/>
                </c:ext>
                <c:ext xmlns:c15="http://schemas.microsoft.com/office/drawing/2012/chart" uri="{CE6537A1-D6FC-4f65-9D91-7224C49458BB}"/>
              </c:extLst>
            </c:dLbl>
            <c:numFmt formatCode="#,##0" sourceLinked="0"/>
            <c:spPr>
              <a:noFill/>
              <a:ln>
                <a:noFill/>
              </a:ln>
              <a:effectLst/>
            </c:spPr>
            <c:txPr>
              <a:bodyPr rot="0" vert="horz"/>
              <a:lstStyle/>
              <a:p>
                <a:pPr>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Scenario!$A$33:$A$44</c:f>
              <c:strCache>
                <c:ptCount val="12"/>
                <c:pt idx="0">
                  <c:v>2016-17</c:v>
                </c:pt>
                <c:pt idx="1">
                  <c:v>2017-18</c:v>
                </c:pt>
                <c:pt idx="2">
                  <c:v>2018-19</c:v>
                </c:pt>
                <c:pt idx="3">
                  <c:v>2019-20</c:v>
                </c:pt>
                <c:pt idx="4">
                  <c:v>2020-21</c:v>
                </c:pt>
                <c:pt idx="5">
                  <c:v>2021-22</c:v>
                </c:pt>
                <c:pt idx="6">
                  <c:v>2022-23</c:v>
                </c:pt>
                <c:pt idx="7">
                  <c:v>2023-24</c:v>
                </c:pt>
                <c:pt idx="8">
                  <c:v>2024-25</c:v>
                </c:pt>
                <c:pt idx="9">
                  <c:v>2025-26</c:v>
                </c:pt>
                <c:pt idx="10">
                  <c:v>2026-27</c:v>
                </c:pt>
                <c:pt idx="11">
                  <c:v>2027-28</c:v>
                </c:pt>
              </c:strCache>
            </c:strRef>
          </c:cat>
          <c:val>
            <c:numRef>
              <c:f>Scenario!$B$33:$B$44</c:f>
              <c:numCache>
                <c:formatCode>_(* #,##0.00_);_(* \(#,##0.00\);_(* "-"??_);_(@_)</c:formatCode>
                <c:ptCount val="12"/>
                <c:pt idx="0">
                  <c:v>66.656237043244701</c:v>
                </c:pt>
                <c:pt idx="1">
                  <c:v>62.9199899363553</c:v>
                </c:pt>
                <c:pt idx="2">
                  <c:v>69.580198096721674</c:v>
                </c:pt>
                <c:pt idx="3">
                  <c:v>70.446857828389312</c:v>
                </c:pt>
                <c:pt idx="4">
                  <c:v>72.672937894499299</c:v>
                </c:pt>
                <c:pt idx="5">
                  <c:v>87.364844985355006</c:v>
                </c:pt>
                <c:pt idx="6">
                  <c:v>95.158341250507917</c:v>
                </c:pt>
                <c:pt idx="7">
                  <c:v>96.758654349197386</c:v>
                </c:pt>
                <c:pt idx="8">
                  <c:v>99.011761615106366</c:v>
                </c:pt>
                <c:pt idx="9">
                  <c:v>101.8896096378498</c:v>
                </c:pt>
                <c:pt idx="10">
                  <c:v>105.48037328681259</c:v>
                </c:pt>
                <c:pt idx="11">
                  <c:v>116.9211604152828</c:v>
                </c:pt>
              </c:numCache>
            </c:numRef>
          </c:val>
          <c:extLst xmlns:c16r2="http://schemas.microsoft.com/office/drawing/2015/06/chart">
            <c:ext xmlns:c16="http://schemas.microsoft.com/office/drawing/2014/chart" uri="{C3380CC4-5D6E-409C-BE32-E72D297353CC}">
              <c16:uniqueId val="{00000002-37B2-4FA4-9249-9350A07C1552}"/>
            </c:ext>
          </c:extLst>
        </c:ser>
        <c:ser>
          <c:idx val="1"/>
          <c:order val="1"/>
          <c:tx>
            <c:strRef>
              <c:f>Scenario!$C$32</c:f>
              <c:strCache>
                <c:ptCount val="1"/>
                <c:pt idx="0">
                  <c:v>Total Coal capacity</c:v>
                </c:pt>
              </c:strCache>
            </c:strRef>
          </c:tx>
          <c:spPr>
            <a:solidFill>
              <a:schemeClr val="dk1">
                <a:tint val="55000"/>
              </a:schemeClr>
            </a:solidFill>
            <a:ln>
              <a:noFill/>
            </a:ln>
            <a:effectLst/>
          </c:spPr>
          <c:invertIfNegative val="0"/>
          <c:dLbls>
            <c:numFmt formatCode="#,##0" sourceLinked="0"/>
            <c:spPr>
              <a:noFill/>
              <a:ln>
                <a:noFill/>
              </a:ln>
              <a:effectLst/>
            </c:spPr>
            <c:txPr>
              <a:bodyPr rot="0" vert="horz"/>
              <a:lstStyle/>
              <a:p>
                <a:pPr>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Scenario!$A$33:$A$44</c:f>
              <c:strCache>
                <c:ptCount val="12"/>
                <c:pt idx="0">
                  <c:v>2016-17</c:v>
                </c:pt>
                <c:pt idx="1">
                  <c:v>2017-18</c:v>
                </c:pt>
                <c:pt idx="2">
                  <c:v>2018-19</c:v>
                </c:pt>
                <c:pt idx="3">
                  <c:v>2019-20</c:v>
                </c:pt>
                <c:pt idx="4">
                  <c:v>2020-21</c:v>
                </c:pt>
                <c:pt idx="5">
                  <c:v>2021-22</c:v>
                </c:pt>
                <c:pt idx="6">
                  <c:v>2022-23</c:v>
                </c:pt>
                <c:pt idx="7">
                  <c:v>2023-24</c:v>
                </c:pt>
                <c:pt idx="8">
                  <c:v>2024-25</c:v>
                </c:pt>
                <c:pt idx="9">
                  <c:v>2025-26</c:v>
                </c:pt>
                <c:pt idx="10">
                  <c:v>2026-27</c:v>
                </c:pt>
                <c:pt idx="11">
                  <c:v>2027-28</c:v>
                </c:pt>
              </c:strCache>
            </c:strRef>
          </c:cat>
          <c:val>
            <c:numRef>
              <c:f>Scenario!$C$33:$C$44</c:f>
              <c:numCache>
                <c:formatCode>_(* #,##0.00_);_(* \(#,##0.00\);_(* "-"??_);_(@_)</c:formatCode>
                <c:ptCount val="12"/>
                <c:pt idx="0">
                  <c:v>185.99199999999999</c:v>
                </c:pt>
                <c:pt idx="1">
                  <c:v>194.69221139861699</c:v>
                </c:pt>
                <c:pt idx="2">
                  <c:v>203.7993955615496</c:v>
                </c:pt>
                <c:pt idx="3">
                  <c:v>213.33258959299101</c:v>
                </c:pt>
                <c:pt idx="4">
                  <c:v>223.3117211022678</c:v>
                </c:pt>
                <c:pt idx="5">
                  <c:v>244.69221139861699</c:v>
                </c:pt>
                <c:pt idx="6">
                  <c:v>256.13826266298872</c:v>
                </c:pt>
                <c:pt idx="7">
                  <c:v>268.11972978223292</c:v>
                </c:pt>
                <c:pt idx="8">
                  <c:v>280.66165808692062</c:v>
                </c:pt>
                <c:pt idx="9">
                  <c:v>293.79026446161708</c:v>
                </c:pt>
                <c:pt idx="10">
                  <c:v>307.53299214706402</c:v>
                </c:pt>
                <c:pt idx="11">
                  <c:v>321.9185681058616</c:v>
                </c:pt>
              </c:numCache>
            </c:numRef>
          </c:val>
          <c:extLst xmlns:c16r2="http://schemas.microsoft.com/office/drawing/2015/06/chart">
            <c:ext xmlns:c16="http://schemas.microsoft.com/office/drawing/2014/chart" uri="{C3380CC4-5D6E-409C-BE32-E72D297353CC}">
              <c16:uniqueId val="{00000003-37B2-4FA4-9249-9350A07C1552}"/>
            </c:ext>
          </c:extLst>
        </c:ser>
        <c:dLbls>
          <c:showLegendKey val="0"/>
          <c:showVal val="0"/>
          <c:showCatName val="0"/>
          <c:showSerName val="0"/>
          <c:showPercent val="0"/>
          <c:showBubbleSize val="0"/>
        </c:dLbls>
        <c:gapWidth val="219"/>
        <c:overlap val="-27"/>
        <c:axId val="457321040"/>
        <c:axId val="457324176"/>
      </c:barChart>
      <c:lineChart>
        <c:grouping val="standard"/>
        <c:varyColors val="0"/>
        <c:ser>
          <c:idx val="2"/>
          <c:order val="2"/>
          <c:tx>
            <c:strRef>
              <c:f>Scenario!$D$32</c:f>
              <c:strCache>
                <c:ptCount val="1"/>
                <c:pt idx="0">
                  <c:v>PLF</c:v>
                </c:pt>
              </c:strCache>
            </c:strRef>
          </c:tx>
          <c:spPr>
            <a:ln w="28575" cap="rnd">
              <a:solidFill>
                <a:schemeClr val="accent2">
                  <a:lumMod val="75000"/>
                </a:schemeClr>
              </a:solidFill>
              <a:round/>
            </a:ln>
            <a:effectLst/>
          </c:spPr>
          <c:marker>
            <c:symbol val="none"/>
          </c:marker>
          <c:dLbls>
            <c:dLbl>
              <c:idx val="2"/>
              <c:layout>
                <c:manualLayout>
                  <c:x val="-4.1876703211141703E-2"/>
                  <c:y val="-8.2466396245923806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7B2-4FA4-9249-9350A07C1552}"/>
                </c:ext>
                <c:ext xmlns:c15="http://schemas.microsoft.com/office/drawing/2012/chart" uri="{CE6537A1-D6FC-4f65-9D91-7224C49458BB}"/>
              </c:extLst>
            </c:dLbl>
            <c:numFmt formatCode="0%" sourceLinked="0"/>
            <c:spPr>
              <a:noFill/>
              <a:ln>
                <a:noFill/>
              </a:ln>
              <a:effectLst/>
            </c:spPr>
            <c:txPr>
              <a:bodyPr rot="0" vert="horz"/>
              <a:lstStyle/>
              <a:p>
                <a:pPr>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Scenario!$A$33:$A$44</c:f>
              <c:strCache>
                <c:ptCount val="12"/>
                <c:pt idx="0">
                  <c:v>2016-17</c:v>
                </c:pt>
                <c:pt idx="1">
                  <c:v>2017-18</c:v>
                </c:pt>
                <c:pt idx="2">
                  <c:v>2018-19</c:v>
                </c:pt>
                <c:pt idx="3">
                  <c:v>2019-20</c:v>
                </c:pt>
                <c:pt idx="4">
                  <c:v>2020-21</c:v>
                </c:pt>
                <c:pt idx="5">
                  <c:v>2021-22</c:v>
                </c:pt>
                <c:pt idx="6">
                  <c:v>2022-23</c:v>
                </c:pt>
                <c:pt idx="7">
                  <c:v>2023-24</c:v>
                </c:pt>
                <c:pt idx="8">
                  <c:v>2024-25</c:v>
                </c:pt>
                <c:pt idx="9">
                  <c:v>2025-26</c:v>
                </c:pt>
                <c:pt idx="10">
                  <c:v>2026-27</c:v>
                </c:pt>
                <c:pt idx="11">
                  <c:v>2027-28</c:v>
                </c:pt>
              </c:strCache>
            </c:strRef>
          </c:cat>
          <c:val>
            <c:numRef>
              <c:f>Scenario!$D$33:$D$44</c:f>
              <c:numCache>
                <c:formatCode>0.0%</c:formatCode>
                <c:ptCount val="12"/>
                <c:pt idx="0">
                  <c:v>0.5988</c:v>
                </c:pt>
                <c:pt idx="1">
                  <c:v>0.59789999999999999</c:v>
                </c:pt>
                <c:pt idx="2">
                  <c:v>0.559797135466226</c:v>
                </c:pt>
                <c:pt idx="3">
                  <c:v>0.56931232228337303</c:v>
                </c:pt>
                <c:pt idx="4">
                  <c:v>0.57338219908288901</c:v>
                </c:pt>
                <c:pt idx="5">
                  <c:v>0.54651621597150901</c:v>
                </c:pt>
                <c:pt idx="6">
                  <c:v>0.53421512185645303</c:v>
                </c:pt>
                <c:pt idx="7">
                  <c:v>0.54325324822750998</c:v>
                </c:pt>
                <c:pt idx="8">
                  <c:v>0.55013717603429801</c:v>
                </c:pt>
                <c:pt idx="9">
                  <c:v>0.555210898152525</c:v>
                </c:pt>
                <c:pt idx="10">
                  <c:v>0.55845951626902002</c:v>
                </c:pt>
                <c:pt idx="11">
                  <c:v>0.54127911155373698</c:v>
                </c:pt>
              </c:numCache>
            </c:numRef>
          </c:val>
          <c:smooth val="0"/>
          <c:extLst xmlns:c16r2="http://schemas.microsoft.com/office/drawing/2015/06/chart">
            <c:ext xmlns:c16="http://schemas.microsoft.com/office/drawing/2014/chart" uri="{C3380CC4-5D6E-409C-BE32-E72D297353CC}">
              <c16:uniqueId val="{00000005-37B2-4FA4-9249-9350A07C1552}"/>
            </c:ext>
          </c:extLst>
        </c:ser>
        <c:dLbls>
          <c:showLegendKey val="0"/>
          <c:showVal val="0"/>
          <c:showCatName val="0"/>
          <c:showSerName val="0"/>
          <c:showPercent val="0"/>
          <c:showBubbleSize val="0"/>
        </c:dLbls>
        <c:marker val="1"/>
        <c:smooth val="0"/>
        <c:axId val="457324568"/>
        <c:axId val="457320648"/>
      </c:lineChart>
      <c:catAx>
        <c:axId val="457321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457324176"/>
        <c:crosses val="autoZero"/>
        <c:auto val="1"/>
        <c:lblAlgn val="ctr"/>
        <c:lblOffset val="100"/>
        <c:noMultiLvlLbl val="0"/>
      </c:catAx>
      <c:valAx>
        <c:axId val="457324176"/>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0"/>
        <c:majorTickMark val="none"/>
        <c:minorTickMark val="none"/>
        <c:tickLblPos val="nextTo"/>
        <c:spPr>
          <a:noFill/>
          <a:ln>
            <a:noFill/>
          </a:ln>
          <a:effectLst/>
        </c:spPr>
        <c:txPr>
          <a:bodyPr rot="-60000000" vert="horz"/>
          <a:lstStyle/>
          <a:p>
            <a:pPr>
              <a:defRPr/>
            </a:pPr>
            <a:endParaRPr lang="en-US"/>
          </a:p>
        </c:txPr>
        <c:crossAx val="457321040"/>
        <c:crosses val="autoZero"/>
        <c:crossBetween val="between"/>
      </c:valAx>
      <c:valAx>
        <c:axId val="457320648"/>
        <c:scaling>
          <c:orientation val="minMax"/>
        </c:scaling>
        <c:delete val="0"/>
        <c:axPos val="r"/>
        <c:numFmt formatCode="0%" sourceLinked="0"/>
        <c:majorTickMark val="none"/>
        <c:minorTickMark val="none"/>
        <c:tickLblPos val="nextTo"/>
        <c:spPr>
          <a:noFill/>
          <a:ln>
            <a:noFill/>
          </a:ln>
          <a:effectLst/>
        </c:spPr>
        <c:txPr>
          <a:bodyPr rot="-60000000" vert="horz"/>
          <a:lstStyle/>
          <a:p>
            <a:pPr>
              <a:defRPr/>
            </a:pPr>
            <a:endParaRPr lang="en-US"/>
          </a:p>
        </c:txPr>
        <c:crossAx val="457324568"/>
        <c:crosses val="max"/>
        <c:crossBetween val="between"/>
      </c:valAx>
      <c:catAx>
        <c:axId val="457324568"/>
        <c:scaling>
          <c:orientation val="minMax"/>
        </c:scaling>
        <c:delete val="1"/>
        <c:axPos val="b"/>
        <c:numFmt formatCode="General" sourceLinked="1"/>
        <c:majorTickMark val="none"/>
        <c:minorTickMark val="none"/>
        <c:tickLblPos val="nextTo"/>
        <c:crossAx val="457320648"/>
        <c:crosses val="autoZero"/>
        <c:auto val="1"/>
        <c:lblAlgn val="ctr"/>
        <c:lblOffset val="100"/>
        <c:noMultiLvlLbl val="0"/>
      </c:catAx>
      <c:spPr>
        <a:noFill/>
        <a:ln>
          <a:noFill/>
        </a:ln>
        <a:effectLst/>
      </c:spPr>
    </c:plotArea>
    <c:legend>
      <c:legendPos val="b"/>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solidFill>
            <a:schemeClr val="bg2">
              <a:lumMod val="10000"/>
            </a:schemeClr>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Incremental % Cost (NPV comparison) of converting a baseload coal plant into flexible plant</a:t>
            </a:r>
          </a:p>
        </c:rich>
      </c:tx>
      <c:overlay val="0"/>
      <c:spPr>
        <a:noFill/>
        <a:ln>
          <a:noFill/>
        </a:ln>
        <a:effectLst/>
      </c:spPr>
    </c:title>
    <c:autoTitleDeleted val="0"/>
    <c:plotArea>
      <c:layout>
        <c:manualLayout>
          <c:layoutTarget val="inner"/>
          <c:xMode val="edge"/>
          <c:yMode val="edge"/>
          <c:x val="5.798505955986271E-2"/>
          <c:y val="0.12271298593879239"/>
          <c:w val="0.88402988088027457"/>
          <c:h val="0.35495843479408234"/>
        </c:manualLayout>
      </c:layout>
      <c:barChart>
        <c:barDir val="col"/>
        <c:grouping val="stacked"/>
        <c:varyColors val="0"/>
        <c:ser>
          <c:idx val="0"/>
          <c:order val="0"/>
          <c:tx>
            <c:strRef>
              <c:f>'NPV at 12th'!$C$6</c:f>
              <c:strCache>
                <c:ptCount val="1"/>
                <c:pt idx="0">
                  <c:v>Incremental (%) cost due to Capex </c:v>
                </c:pt>
              </c:strCache>
            </c:strRef>
          </c:tx>
          <c:spPr>
            <a:solidFill>
              <a:schemeClr val="accent1"/>
            </a:solidFill>
            <a:ln>
              <a:noFill/>
            </a:ln>
            <a:effectLst/>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'NPV at 12th'!$D$5:$F$5</c:f>
              <c:strCache>
                <c:ptCount val="3"/>
                <c:pt idx="0">
                  <c:v>Incremental Fixed Cost (% over baseload fixed cost in NPV)</c:v>
                </c:pt>
                <c:pt idx="1">
                  <c:v>Incremental Variable Cost (% over baseload variable cost in NPV)</c:v>
                </c:pt>
                <c:pt idx="2">
                  <c:v>Total Incremental Cost (% over total project cost in NPV)</c:v>
                </c:pt>
              </c:strCache>
            </c:strRef>
          </c:cat>
          <c:val>
            <c:numRef>
              <c:f>'NPV at 12th'!$D$6:$F$6</c:f>
              <c:numCache>
                <c:formatCode>General</c:formatCode>
                <c:ptCount val="3"/>
                <c:pt idx="0" formatCode="0.0%">
                  <c:v>0.24009713042457873</c:v>
                </c:pt>
              </c:numCache>
            </c:numRef>
          </c:val>
          <c:extLst xmlns:c16r2="http://schemas.microsoft.com/office/drawing/2015/06/chart">
            <c:ext xmlns:c16="http://schemas.microsoft.com/office/drawing/2014/chart" uri="{C3380CC4-5D6E-409C-BE32-E72D297353CC}">
              <c16:uniqueId val="{00000000-4BD9-4066-8BA2-D00320997865}"/>
            </c:ext>
          </c:extLst>
        </c:ser>
        <c:ser>
          <c:idx val="1"/>
          <c:order val="1"/>
          <c:tx>
            <c:strRef>
              <c:f>'NPV at 12th'!$C$7</c:f>
              <c:strCache>
                <c:ptCount val="1"/>
                <c:pt idx="0">
                  <c:v>Incremental (%) cost due to OPEX </c:v>
                </c:pt>
              </c:strCache>
            </c:strRef>
          </c:tx>
          <c:spPr>
            <a:solidFill>
              <a:schemeClr val="accent2"/>
            </a:solidFill>
            <a:ln>
              <a:noFill/>
            </a:ln>
            <a:effectLst/>
          </c:spPr>
          <c:invertIfNegative val="0"/>
          <c:dLbls>
            <c:dLbl>
              <c:idx val="0"/>
              <c:layout>
                <c:manualLayout>
                  <c:x val="0.11965811965811962"/>
                  <c:y val="4.962779156327546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4BD9-4066-8BA2-D00320997865}"/>
                </c:ext>
                <c:ext xmlns:c15="http://schemas.microsoft.com/office/drawing/2012/chart" uri="{CE6537A1-D6FC-4f65-9D91-7224C49458BB}"/>
              </c:extLst>
            </c:dLbl>
            <c:numFmt formatCode="0.00%" sourceLinked="0"/>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'NPV at 12th'!$D$5:$F$5</c:f>
              <c:strCache>
                <c:ptCount val="3"/>
                <c:pt idx="0">
                  <c:v>Incremental Fixed Cost (% over baseload fixed cost in NPV)</c:v>
                </c:pt>
                <c:pt idx="1">
                  <c:v>Incremental Variable Cost (% over baseload variable cost in NPV)</c:v>
                </c:pt>
                <c:pt idx="2">
                  <c:v>Total Incremental Cost (% over total project cost in NPV)</c:v>
                </c:pt>
              </c:strCache>
            </c:strRef>
          </c:cat>
          <c:val>
            <c:numRef>
              <c:f>'NPV at 12th'!$D$7:$F$7</c:f>
              <c:numCache>
                <c:formatCode>General</c:formatCode>
                <c:ptCount val="3"/>
                <c:pt idx="0" formatCode="0.0%">
                  <c:v>7.9931419080282607E-3</c:v>
                </c:pt>
              </c:numCache>
            </c:numRef>
          </c:val>
          <c:extLst xmlns:c16r2="http://schemas.microsoft.com/office/drawing/2015/06/chart">
            <c:ext xmlns:c16="http://schemas.microsoft.com/office/drawing/2014/chart" uri="{C3380CC4-5D6E-409C-BE32-E72D297353CC}">
              <c16:uniqueId val="{00000002-4BD9-4066-8BA2-D00320997865}"/>
            </c:ext>
          </c:extLst>
        </c:ser>
        <c:ser>
          <c:idx val="2"/>
          <c:order val="2"/>
          <c:tx>
            <c:strRef>
              <c:f>'NPV at 12th'!$C$8</c:f>
              <c:strCache>
                <c:ptCount val="1"/>
                <c:pt idx="0">
                  <c:v>Incremental (%) cost due to loss in ROE due to reduced project life</c:v>
                </c:pt>
              </c:strCache>
            </c:strRef>
          </c:tx>
          <c:spPr>
            <a:solidFill>
              <a:schemeClr val="accent3"/>
            </a:solidFill>
            <a:ln>
              <a:noFill/>
            </a:ln>
            <a:effectLst/>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'NPV at 12th'!$D$5:$F$5</c:f>
              <c:strCache>
                <c:ptCount val="3"/>
                <c:pt idx="0">
                  <c:v>Incremental Fixed Cost (% over baseload fixed cost in NPV)</c:v>
                </c:pt>
                <c:pt idx="1">
                  <c:v>Incremental Variable Cost (% over baseload variable cost in NPV)</c:v>
                </c:pt>
                <c:pt idx="2">
                  <c:v>Total Incremental Cost (% over total project cost in NPV)</c:v>
                </c:pt>
              </c:strCache>
            </c:strRef>
          </c:cat>
          <c:val>
            <c:numRef>
              <c:f>'NPV at 12th'!$D$8:$F$8</c:f>
              <c:numCache>
                <c:formatCode>General</c:formatCode>
                <c:ptCount val="3"/>
                <c:pt idx="0" formatCode="0.0%">
                  <c:v>2.2889152203216922E-2</c:v>
                </c:pt>
              </c:numCache>
            </c:numRef>
          </c:val>
          <c:extLst xmlns:c16r2="http://schemas.microsoft.com/office/drawing/2015/06/chart">
            <c:ext xmlns:c16="http://schemas.microsoft.com/office/drawing/2014/chart" uri="{C3380CC4-5D6E-409C-BE32-E72D297353CC}">
              <c16:uniqueId val="{00000003-4BD9-4066-8BA2-D00320997865}"/>
            </c:ext>
          </c:extLst>
        </c:ser>
        <c:ser>
          <c:idx val="3"/>
          <c:order val="3"/>
          <c:tx>
            <c:strRef>
              <c:f>'NPV at 12th'!$C$9</c:f>
              <c:strCache>
                <c:ptCount val="1"/>
                <c:pt idx="0">
                  <c:v>Incremental (%) cost due to reduced PLF levels</c:v>
                </c:pt>
              </c:strCache>
            </c:strRef>
          </c:tx>
          <c:spPr>
            <a:solidFill>
              <a:schemeClr val="accent4"/>
            </a:solidFill>
            <a:ln>
              <a:noFill/>
            </a:ln>
            <a:effectLst/>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'NPV at 12th'!$D$5:$F$5</c:f>
              <c:strCache>
                <c:ptCount val="3"/>
                <c:pt idx="0">
                  <c:v>Incremental Fixed Cost (% over baseload fixed cost in NPV)</c:v>
                </c:pt>
                <c:pt idx="1">
                  <c:v>Incremental Variable Cost (% over baseload variable cost in NPV)</c:v>
                </c:pt>
                <c:pt idx="2">
                  <c:v>Total Incremental Cost (% over total project cost in NPV)</c:v>
                </c:pt>
              </c:strCache>
            </c:strRef>
          </c:cat>
          <c:val>
            <c:numRef>
              <c:f>'NPV at 12th'!$D$9:$F$9</c:f>
              <c:numCache>
                <c:formatCode>0%</c:formatCode>
                <c:ptCount val="3"/>
                <c:pt idx="1">
                  <c:v>3.9600703813519163E-2</c:v>
                </c:pt>
              </c:numCache>
            </c:numRef>
          </c:val>
          <c:extLst xmlns:c16r2="http://schemas.microsoft.com/office/drawing/2015/06/chart">
            <c:ext xmlns:c16="http://schemas.microsoft.com/office/drawing/2014/chart" uri="{C3380CC4-5D6E-409C-BE32-E72D297353CC}">
              <c16:uniqueId val="{00000004-4BD9-4066-8BA2-D00320997865}"/>
            </c:ext>
          </c:extLst>
        </c:ser>
        <c:ser>
          <c:idx val="4"/>
          <c:order val="4"/>
          <c:tx>
            <c:strRef>
              <c:f>'NPV at 12th'!$C$10</c:f>
              <c:strCache>
                <c:ptCount val="1"/>
                <c:pt idx="0">
                  <c:v>Total incremental (%) cost</c:v>
                </c:pt>
              </c:strCache>
            </c:strRef>
          </c:tx>
          <c:spPr>
            <a:solidFill>
              <a:schemeClr val="accent5"/>
            </a:solidFill>
            <a:ln>
              <a:noFill/>
            </a:ln>
            <a:effectLst/>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'NPV at 12th'!$D$5:$F$5</c:f>
              <c:strCache>
                <c:ptCount val="3"/>
                <c:pt idx="0">
                  <c:v>Incremental Fixed Cost (% over baseload fixed cost in NPV)</c:v>
                </c:pt>
                <c:pt idx="1">
                  <c:v>Incremental Variable Cost (% over baseload variable cost in NPV)</c:v>
                </c:pt>
                <c:pt idx="2">
                  <c:v>Total Incremental Cost (% over total project cost in NPV)</c:v>
                </c:pt>
              </c:strCache>
            </c:strRef>
          </c:cat>
          <c:val>
            <c:numRef>
              <c:f>'NPV at 12th'!$D$10:$F$10</c:f>
              <c:numCache>
                <c:formatCode>General</c:formatCode>
                <c:ptCount val="3"/>
                <c:pt idx="2" formatCode="0.00%">
                  <c:v>9.953136465612028E-2</c:v>
                </c:pt>
              </c:numCache>
            </c:numRef>
          </c:val>
          <c:extLst xmlns:c16r2="http://schemas.microsoft.com/office/drawing/2015/06/chart">
            <c:ext xmlns:c16="http://schemas.microsoft.com/office/drawing/2014/chart" uri="{C3380CC4-5D6E-409C-BE32-E72D297353CC}">
              <c16:uniqueId val="{00000005-4BD9-4066-8BA2-D00320997865}"/>
            </c:ext>
          </c:extLst>
        </c:ser>
        <c:dLbls>
          <c:showLegendKey val="0"/>
          <c:showVal val="0"/>
          <c:showCatName val="0"/>
          <c:showSerName val="0"/>
          <c:showPercent val="0"/>
          <c:showBubbleSize val="0"/>
        </c:dLbls>
        <c:gapWidth val="150"/>
        <c:overlap val="100"/>
        <c:axId val="457319864"/>
        <c:axId val="457324960"/>
      </c:barChart>
      <c:catAx>
        <c:axId val="457319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457324960"/>
        <c:crosses val="autoZero"/>
        <c:auto val="1"/>
        <c:lblAlgn val="ctr"/>
        <c:lblOffset val="100"/>
        <c:noMultiLvlLbl val="0"/>
      </c:catAx>
      <c:valAx>
        <c:axId val="457324960"/>
        <c:scaling>
          <c:orientation val="minMax"/>
        </c:scaling>
        <c:delete val="0"/>
        <c:axPos val="l"/>
        <c:numFmt formatCode="0.0%" sourceLinked="1"/>
        <c:majorTickMark val="none"/>
        <c:minorTickMark val="none"/>
        <c:tickLblPos val="nextTo"/>
        <c:spPr>
          <a:noFill/>
          <a:ln>
            <a:noFill/>
          </a:ln>
          <a:effectLst/>
        </c:spPr>
        <c:txPr>
          <a:bodyPr rot="-60000000" vert="horz"/>
          <a:lstStyle/>
          <a:p>
            <a:pPr>
              <a:defRPr/>
            </a:pPr>
            <a:endParaRPr lang="en-US"/>
          </a:p>
        </c:txPr>
        <c:crossAx val="457319864"/>
        <c:crosses val="autoZero"/>
        <c:crossBetween val="between"/>
      </c:valAx>
      <c:spPr>
        <a:noFill/>
        <a:ln>
          <a:noFill/>
        </a:ln>
        <a:effectLst/>
      </c:spPr>
    </c:plotArea>
    <c:legend>
      <c:legendPos val="b"/>
      <c:layout>
        <c:manualLayout>
          <c:xMode val="edge"/>
          <c:yMode val="edge"/>
          <c:x val="1.6830652578684071E-2"/>
          <c:y val="0.71048435401635479"/>
          <c:w val="0.95874120435800225"/>
          <c:h val="0.28951564598364526"/>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200" b="1"/>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1" i="0" u="none" strike="noStrike" kern="1200" spc="0" baseline="0">
                <a:solidFill>
                  <a:schemeClr val="bg2">
                    <a:lumMod val="10000"/>
                  </a:schemeClr>
                </a:solidFill>
                <a:latin typeface="+mn-lt"/>
                <a:ea typeface="+mn-ea"/>
                <a:cs typeface="+mn-cs"/>
              </a:defRPr>
            </a:pPr>
            <a:r>
              <a:rPr lang="en-US" sz="1400" b="1" dirty="0"/>
              <a:t>Renewable Energy 2017, 2022, 2027</a:t>
            </a:r>
          </a:p>
        </c:rich>
      </c:tx>
      <c:overlay val="0"/>
      <c:spPr>
        <a:noFill/>
        <a:ln>
          <a:noFill/>
        </a:ln>
        <a:effectLst/>
      </c:spPr>
    </c:title>
    <c:autoTitleDeleted val="0"/>
    <c:plotArea>
      <c:layout>
        <c:manualLayout>
          <c:layoutTarget val="inner"/>
          <c:xMode val="edge"/>
          <c:yMode val="edge"/>
          <c:x val="0.1076117215166885"/>
          <c:y val="0.2226352454965799"/>
          <c:w val="0.95102949360044498"/>
          <c:h val="0.55155635666023695"/>
        </c:manualLayout>
      </c:layout>
      <c:barChart>
        <c:barDir val="col"/>
        <c:grouping val="clustered"/>
        <c:varyColors val="0"/>
        <c:ser>
          <c:idx val="0"/>
          <c:order val="0"/>
          <c:tx>
            <c:strRef>
              <c:f>Sheet1!$A$2</c:f>
              <c:strCache>
                <c:ptCount val="1"/>
                <c:pt idx="0">
                  <c:v>wind </c:v>
                </c:pt>
              </c:strCache>
            </c:strRef>
          </c:tx>
          <c:spPr>
            <a:solidFill>
              <a:schemeClr val="accent3">
                <a:shade val="58000"/>
              </a:schemeClr>
            </a:solidFill>
            <a:ln>
              <a:noFill/>
            </a:ln>
            <a:effectLst/>
          </c:spPr>
          <c:invertIfNegative val="0"/>
          <c:dLbls>
            <c:spPr>
              <a:noFill/>
              <a:ln>
                <a:noFill/>
              </a:ln>
              <a:effectLst/>
            </c:spPr>
            <c:txPr>
              <a:bodyPr rot="-5400000" spcFirstLastPara="1" vertOverflow="ellipsis" wrap="square" anchor="ctr" anchorCtr="1"/>
              <a:lstStyle/>
              <a:p>
                <a:pPr>
                  <a:defRPr sz="1197" b="0" i="0" u="none" strike="noStrike" kern="1200" baseline="0">
                    <a:solidFill>
                      <a:schemeClr val="bg2">
                        <a:lumMod val="1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Sheet1!$B$1:$D$1</c:f>
              <c:numCache>
                <c:formatCode>General</c:formatCode>
                <c:ptCount val="3"/>
                <c:pt idx="0">
                  <c:v>2017</c:v>
                </c:pt>
                <c:pt idx="1">
                  <c:v>2022</c:v>
                </c:pt>
                <c:pt idx="2">
                  <c:v>2027</c:v>
                </c:pt>
              </c:numCache>
            </c:numRef>
          </c:cat>
          <c:val>
            <c:numRef>
              <c:f>Sheet1!$B$2:$D$2</c:f>
              <c:numCache>
                <c:formatCode>_(* #,##0.0_);_(* \(#,##0.0\);_(* "-"??_);_(@_)</c:formatCode>
                <c:ptCount val="3"/>
                <c:pt idx="0">
                  <c:v>32.700000000000003</c:v>
                </c:pt>
                <c:pt idx="1">
                  <c:v>60</c:v>
                </c:pt>
                <c:pt idx="2">
                  <c:v>100</c:v>
                </c:pt>
              </c:numCache>
            </c:numRef>
          </c:val>
          <c:extLst xmlns:c16r2="http://schemas.microsoft.com/office/drawing/2015/06/chart">
            <c:ext xmlns:c16="http://schemas.microsoft.com/office/drawing/2014/chart" uri="{C3380CC4-5D6E-409C-BE32-E72D297353CC}">
              <c16:uniqueId val="{00000000-5E3C-47D9-A87D-ACF707945C08}"/>
            </c:ext>
          </c:extLst>
        </c:ser>
        <c:ser>
          <c:idx val="1"/>
          <c:order val="1"/>
          <c:tx>
            <c:strRef>
              <c:f>Sheet1!$A$3</c:f>
              <c:strCache>
                <c:ptCount val="1"/>
                <c:pt idx="0">
                  <c:v>solar</c:v>
                </c:pt>
              </c:strCache>
            </c:strRef>
          </c:tx>
          <c:spPr>
            <a:solidFill>
              <a:schemeClr val="accent3">
                <a:shade val="86000"/>
              </a:schemeClr>
            </a:solidFill>
            <a:ln>
              <a:noFill/>
            </a:ln>
            <a:effectLst/>
          </c:spPr>
          <c:invertIfNegative val="0"/>
          <c:dLbls>
            <c:spPr>
              <a:noFill/>
              <a:ln>
                <a:noFill/>
              </a:ln>
              <a:effectLst/>
            </c:spPr>
            <c:txPr>
              <a:bodyPr rot="-5400000" spcFirstLastPara="1" vertOverflow="ellipsis" wrap="square" anchor="ctr" anchorCtr="1"/>
              <a:lstStyle/>
              <a:p>
                <a:pPr>
                  <a:defRPr sz="1197" b="0" i="0" u="none" strike="noStrike" kern="1200" baseline="0">
                    <a:solidFill>
                      <a:schemeClr val="bg2">
                        <a:lumMod val="1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Sheet1!$B$1:$D$1</c:f>
              <c:numCache>
                <c:formatCode>General</c:formatCode>
                <c:ptCount val="3"/>
                <c:pt idx="0">
                  <c:v>2017</c:v>
                </c:pt>
                <c:pt idx="1">
                  <c:v>2022</c:v>
                </c:pt>
                <c:pt idx="2">
                  <c:v>2027</c:v>
                </c:pt>
              </c:numCache>
            </c:numRef>
          </c:cat>
          <c:val>
            <c:numRef>
              <c:f>Sheet1!$B$3:$D$3</c:f>
              <c:numCache>
                <c:formatCode>_(* #,##0.0_);_(* \(#,##0.0\);_(* "-"??_);_(@_)</c:formatCode>
                <c:ptCount val="3"/>
                <c:pt idx="0">
                  <c:v>14.724500000000001</c:v>
                </c:pt>
                <c:pt idx="1">
                  <c:v>100</c:v>
                </c:pt>
                <c:pt idx="2">
                  <c:v>160</c:v>
                </c:pt>
              </c:numCache>
            </c:numRef>
          </c:val>
          <c:extLst xmlns:c16r2="http://schemas.microsoft.com/office/drawing/2015/06/chart">
            <c:ext xmlns:c16="http://schemas.microsoft.com/office/drawing/2014/chart" uri="{C3380CC4-5D6E-409C-BE32-E72D297353CC}">
              <c16:uniqueId val="{00000001-5E3C-47D9-A87D-ACF707945C08}"/>
            </c:ext>
          </c:extLst>
        </c:ser>
        <c:ser>
          <c:idx val="2"/>
          <c:order val="2"/>
          <c:tx>
            <c:strRef>
              <c:f>Sheet1!$A$4</c:f>
              <c:strCache>
                <c:ptCount val="1"/>
                <c:pt idx="0">
                  <c:v>SHP</c:v>
                </c:pt>
              </c:strCache>
            </c:strRef>
          </c:tx>
          <c:spPr>
            <a:solidFill>
              <a:schemeClr val="accent3">
                <a:tint val="86000"/>
              </a:schemeClr>
            </a:solidFill>
            <a:ln>
              <a:noFill/>
            </a:ln>
            <a:effectLst/>
          </c:spPr>
          <c:invertIfNegative val="0"/>
          <c:dLbls>
            <c:spPr>
              <a:noFill/>
              <a:ln>
                <a:noFill/>
              </a:ln>
              <a:effectLst/>
            </c:spPr>
            <c:txPr>
              <a:bodyPr rot="-5400000" spcFirstLastPara="1" vertOverflow="ellipsis" wrap="square" anchor="ctr" anchorCtr="1"/>
              <a:lstStyle/>
              <a:p>
                <a:pPr>
                  <a:defRPr sz="1197" b="0" i="0" u="none" strike="noStrike" kern="1200" baseline="0">
                    <a:solidFill>
                      <a:schemeClr val="bg2">
                        <a:lumMod val="1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Sheet1!$B$1:$D$1</c:f>
              <c:numCache>
                <c:formatCode>General</c:formatCode>
                <c:ptCount val="3"/>
                <c:pt idx="0">
                  <c:v>2017</c:v>
                </c:pt>
                <c:pt idx="1">
                  <c:v>2022</c:v>
                </c:pt>
                <c:pt idx="2">
                  <c:v>2027</c:v>
                </c:pt>
              </c:numCache>
            </c:numRef>
          </c:cat>
          <c:val>
            <c:numRef>
              <c:f>Sheet1!$B$4:$D$4</c:f>
              <c:numCache>
                <c:formatCode>_(* #,##0.0_);_(* \(#,##0.0\);_(* "-"??_);_(@_)</c:formatCode>
                <c:ptCount val="3"/>
                <c:pt idx="0">
                  <c:v>4.4000000000000004</c:v>
                </c:pt>
                <c:pt idx="1">
                  <c:v>5</c:v>
                </c:pt>
                <c:pt idx="2">
                  <c:v>5</c:v>
                </c:pt>
              </c:numCache>
            </c:numRef>
          </c:val>
          <c:extLst xmlns:c16r2="http://schemas.microsoft.com/office/drawing/2015/06/chart">
            <c:ext xmlns:c16="http://schemas.microsoft.com/office/drawing/2014/chart" uri="{C3380CC4-5D6E-409C-BE32-E72D297353CC}">
              <c16:uniqueId val="{00000002-5E3C-47D9-A87D-ACF707945C08}"/>
            </c:ext>
          </c:extLst>
        </c:ser>
        <c:ser>
          <c:idx val="3"/>
          <c:order val="3"/>
          <c:tx>
            <c:strRef>
              <c:f>Sheet1!$A$5</c:f>
              <c:strCache>
                <c:ptCount val="1"/>
                <c:pt idx="0">
                  <c:v>Biomass+WTE</c:v>
                </c:pt>
              </c:strCache>
            </c:strRef>
          </c:tx>
          <c:spPr>
            <a:solidFill>
              <a:schemeClr val="accent3">
                <a:tint val="58000"/>
              </a:schemeClr>
            </a:solidFill>
            <a:ln>
              <a:noFill/>
            </a:ln>
            <a:effectLst/>
          </c:spPr>
          <c:invertIfNegative val="0"/>
          <c:dLbls>
            <c:spPr>
              <a:noFill/>
              <a:ln>
                <a:noFill/>
              </a:ln>
              <a:effectLst/>
            </c:spPr>
            <c:txPr>
              <a:bodyPr rot="-5400000" spcFirstLastPara="1" vertOverflow="ellipsis" wrap="square" anchor="ctr" anchorCtr="1"/>
              <a:lstStyle/>
              <a:p>
                <a:pPr>
                  <a:defRPr sz="1197" b="0" i="0" u="none" strike="noStrike" kern="1200" baseline="0">
                    <a:solidFill>
                      <a:schemeClr val="bg2">
                        <a:lumMod val="1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Sheet1!$B$1:$D$1</c:f>
              <c:numCache>
                <c:formatCode>General</c:formatCode>
                <c:ptCount val="3"/>
                <c:pt idx="0">
                  <c:v>2017</c:v>
                </c:pt>
                <c:pt idx="1">
                  <c:v>2022</c:v>
                </c:pt>
                <c:pt idx="2">
                  <c:v>2027</c:v>
                </c:pt>
              </c:numCache>
            </c:numRef>
          </c:cat>
          <c:val>
            <c:numRef>
              <c:f>Sheet1!$B$5:$D$5</c:f>
              <c:numCache>
                <c:formatCode>_(* #,##0.0_);_(* \(#,##0.0\);_(* "-"??_);_(@_)</c:formatCode>
                <c:ptCount val="3"/>
                <c:pt idx="0">
                  <c:v>8.3000000000000007</c:v>
                </c:pt>
                <c:pt idx="1">
                  <c:v>10</c:v>
                </c:pt>
                <c:pt idx="2">
                  <c:v>10</c:v>
                </c:pt>
              </c:numCache>
            </c:numRef>
          </c:val>
          <c:extLst xmlns:c16r2="http://schemas.microsoft.com/office/drawing/2015/06/chart">
            <c:ext xmlns:c16="http://schemas.microsoft.com/office/drawing/2014/chart" uri="{C3380CC4-5D6E-409C-BE32-E72D297353CC}">
              <c16:uniqueId val="{00000003-5E3C-47D9-A87D-ACF707945C08}"/>
            </c:ext>
          </c:extLst>
        </c:ser>
        <c:dLbls>
          <c:dLblPos val="outEnd"/>
          <c:showLegendKey val="0"/>
          <c:showVal val="1"/>
          <c:showCatName val="0"/>
          <c:showSerName val="0"/>
          <c:showPercent val="0"/>
          <c:showBubbleSize val="0"/>
        </c:dLbls>
        <c:gapWidth val="219"/>
        <c:overlap val="-27"/>
        <c:axId val="457317904"/>
        <c:axId val="457319080"/>
      </c:barChart>
      <c:catAx>
        <c:axId val="45731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2">
                    <a:lumMod val="10000"/>
                  </a:schemeClr>
                </a:solidFill>
                <a:latin typeface="+mn-lt"/>
                <a:ea typeface="+mn-ea"/>
                <a:cs typeface="+mn-cs"/>
              </a:defRPr>
            </a:pPr>
            <a:endParaRPr lang="en-US"/>
          </a:p>
        </c:txPr>
        <c:crossAx val="457319080"/>
        <c:crosses val="autoZero"/>
        <c:auto val="1"/>
        <c:lblAlgn val="ctr"/>
        <c:lblOffset val="100"/>
        <c:noMultiLvlLbl val="0"/>
      </c:catAx>
      <c:valAx>
        <c:axId val="457319080"/>
        <c:scaling>
          <c:orientation val="minMax"/>
        </c:scaling>
        <c:delete val="0"/>
        <c:axPos val="l"/>
        <c:majorGridlines>
          <c:spPr>
            <a:ln w="9525" cap="flat" cmpd="sng" algn="ctr">
              <a:solidFill>
                <a:schemeClr val="tx1">
                  <a:lumMod val="15000"/>
                  <a:lumOff val="85000"/>
                </a:schemeClr>
              </a:solidFill>
              <a:round/>
            </a:ln>
            <a:effectLst/>
          </c:spPr>
        </c:majorGridlines>
        <c:numFmt formatCode="_(* #,##0.0_);_(* \(#,##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2">
                    <a:lumMod val="10000"/>
                  </a:schemeClr>
                </a:solidFill>
                <a:latin typeface="+mn-lt"/>
                <a:ea typeface="+mn-ea"/>
                <a:cs typeface="+mn-cs"/>
              </a:defRPr>
            </a:pPr>
            <a:endParaRPr lang="en-US"/>
          </a:p>
        </c:txPr>
        <c:crossAx val="45731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2">
                  <a:lumMod val="1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bg2">
              <a:lumMod val="10000"/>
            </a:schemeClr>
          </a:solidFil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vert="horz"/>
          <a:lstStyle/>
          <a:p>
            <a:pPr>
              <a:defRPr/>
            </a:pPr>
            <a:r>
              <a:rPr lang="en-US" dirty="0"/>
              <a:t>Share of renewables in Electricity Generation Mix</a:t>
            </a:r>
          </a:p>
        </c:rich>
      </c:tx>
      <c:layout>
        <c:manualLayout>
          <c:xMode val="edge"/>
          <c:yMode val="edge"/>
          <c:x val="0.158318673580437"/>
          <c:y val="3.79170284322825E-2"/>
        </c:manualLayout>
      </c:layout>
      <c:overlay val="0"/>
      <c:spPr>
        <a:noFill/>
        <a:ln>
          <a:noFill/>
        </a:ln>
        <a:effectLst/>
      </c:spPr>
    </c:title>
    <c:autoTitleDeleted val="0"/>
    <c:plotArea>
      <c:layout/>
      <c:lineChart>
        <c:grouping val="standard"/>
        <c:varyColors val="0"/>
        <c:ser>
          <c:idx val="0"/>
          <c:order val="0"/>
          <c:tx>
            <c:strRef>
              <c:f>Sheet1!$W$27</c:f>
              <c:strCache>
                <c:ptCount val="1"/>
                <c:pt idx="0">
                  <c:v>Share of RE in Electricity Generation mix</c:v>
                </c:pt>
              </c:strCache>
            </c:strRef>
          </c:tx>
          <c:spPr>
            <a:ln w="25400" cap="flat" cmpd="sng" algn="ctr">
              <a:solidFill>
                <a:schemeClr val="accent3"/>
              </a:solidFill>
              <a:prstDash val="solid"/>
              <a:round/>
            </a:ln>
            <a:effectLst/>
          </c:spPr>
          <c:marker>
            <c:symbol val="circle"/>
            <c:size val="5"/>
            <c:spPr>
              <a:solidFill>
                <a:schemeClr val="lt1"/>
              </a:solidFill>
              <a:ln w="25400" cap="flat" cmpd="sng" algn="ctr">
                <a:solidFill>
                  <a:schemeClr val="accent3"/>
                </a:solidFill>
                <a:prstDash val="solid"/>
              </a:ln>
              <a:effectLst/>
            </c:spPr>
          </c:marker>
          <c:dLbls>
            <c:dLbl>
              <c:idx val="0"/>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C3C-4FBA-8345-574B99C708F8}"/>
                </c:ext>
                <c:ext xmlns:c15="http://schemas.microsoft.com/office/drawing/2012/chart" uri="{CE6537A1-D6FC-4f65-9D91-7224C49458BB}"/>
              </c:extLst>
            </c:dLbl>
            <c:dLbl>
              <c:idx val="1"/>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C3C-4FBA-8345-574B99C708F8}"/>
                </c:ext>
                <c:ext xmlns:c15="http://schemas.microsoft.com/office/drawing/2012/chart" uri="{CE6537A1-D6FC-4f65-9D91-7224C49458BB}"/>
              </c:extLst>
            </c:dLbl>
            <c:dLbl>
              <c:idx val="2"/>
              <c:dLblPos val="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5C3C-4FBA-8345-574B99C708F8}"/>
                </c:ext>
                <c:ext xmlns:c15="http://schemas.microsoft.com/office/drawing/2012/chart" uri="{CE6537A1-D6FC-4f65-9D91-7224C49458BB}"/>
              </c:extLst>
            </c:dLbl>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Sheet1!$V$28:$V$30</c:f>
              <c:numCache>
                <c:formatCode>General</c:formatCode>
                <c:ptCount val="3"/>
                <c:pt idx="0">
                  <c:v>2017</c:v>
                </c:pt>
                <c:pt idx="1">
                  <c:v>2022</c:v>
                </c:pt>
                <c:pt idx="2">
                  <c:v>2027</c:v>
                </c:pt>
              </c:numCache>
            </c:numRef>
          </c:cat>
          <c:val>
            <c:numRef>
              <c:f>Sheet1!$W$28:$W$30</c:f>
              <c:numCache>
                <c:formatCode>0%</c:formatCode>
                <c:ptCount val="3"/>
                <c:pt idx="0">
                  <c:v>8.8686928624042302E-2</c:v>
                </c:pt>
                <c:pt idx="1">
                  <c:v>0.189572975568265</c:v>
                </c:pt>
                <c:pt idx="2">
                  <c:v>0.228471999203186</c:v>
                </c:pt>
              </c:numCache>
            </c:numRef>
          </c:val>
          <c:smooth val="0"/>
          <c:extLst xmlns:c16r2="http://schemas.microsoft.com/office/drawing/2015/06/chart">
            <c:ext xmlns:c16="http://schemas.microsoft.com/office/drawing/2014/chart" uri="{C3380CC4-5D6E-409C-BE32-E72D297353CC}">
              <c16:uniqueId val="{00000003-5C3C-4FBA-8345-574B99C708F8}"/>
            </c:ext>
          </c:extLst>
        </c:ser>
        <c:ser>
          <c:idx val="1"/>
          <c:order val="1"/>
          <c:tx>
            <c:strRef>
              <c:f>Sheet1!$X$27</c:f>
              <c:strCache>
                <c:ptCount val="1"/>
                <c:pt idx="0">
                  <c:v>Share of Coal in Electricity Generation mix</c:v>
                </c:pt>
              </c:strCache>
            </c:strRef>
          </c:tx>
          <c:spPr>
            <a:ln w="28575" cap="rnd">
              <a:solidFill>
                <a:schemeClr val="dk1">
                  <a:tint val="55000"/>
                </a:schemeClr>
              </a:solidFill>
              <a:round/>
            </a:ln>
            <a:effectLst/>
          </c:spPr>
          <c:marker>
            <c:symbol val="circle"/>
            <c:size val="5"/>
            <c:spPr>
              <a:solidFill>
                <a:schemeClr val="tx1">
                  <a:lumMod val="50000"/>
                  <a:lumOff val="50000"/>
                </a:schemeClr>
              </a:solidFill>
              <a:ln w="9525">
                <a:solidFill>
                  <a:schemeClr val="dk1">
                    <a:tint val="55000"/>
                  </a:schemeClr>
                </a:solidFill>
              </a:ln>
              <a:effectLst/>
            </c:spPr>
          </c:marker>
          <c:dLbls>
            <c:spPr>
              <a:noFill/>
              <a:ln>
                <a:noFill/>
              </a:ln>
              <a:effectLst/>
            </c:spPr>
            <c:txPr>
              <a:bodyPr rot="0" vert="horz"/>
              <a:lstStyle/>
              <a:p>
                <a:pPr>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Sheet1!$V$28:$V$30</c:f>
              <c:numCache>
                <c:formatCode>General</c:formatCode>
                <c:ptCount val="3"/>
                <c:pt idx="0">
                  <c:v>2017</c:v>
                </c:pt>
                <c:pt idx="1">
                  <c:v>2022</c:v>
                </c:pt>
                <c:pt idx="2">
                  <c:v>2027</c:v>
                </c:pt>
              </c:numCache>
            </c:numRef>
          </c:cat>
          <c:val>
            <c:numRef>
              <c:f>Sheet1!$X$28:$X$30</c:f>
              <c:numCache>
                <c:formatCode>0%</c:formatCode>
                <c:ptCount val="3"/>
                <c:pt idx="0">
                  <c:v>0.74613596713254804</c:v>
                </c:pt>
                <c:pt idx="1">
                  <c:v>0.64446773422541503</c:v>
                </c:pt>
                <c:pt idx="2">
                  <c:v>0.62941885267283004</c:v>
                </c:pt>
              </c:numCache>
            </c:numRef>
          </c:val>
          <c:smooth val="0"/>
          <c:extLst xmlns:c16r2="http://schemas.microsoft.com/office/drawing/2015/06/chart">
            <c:ext xmlns:c16="http://schemas.microsoft.com/office/drawing/2014/chart" uri="{C3380CC4-5D6E-409C-BE32-E72D297353CC}">
              <c16:uniqueId val="{00000004-5C3C-4FBA-8345-574B99C708F8}"/>
            </c:ext>
          </c:extLst>
        </c:ser>
        <c:dLbls>
          <c:showLegendKey val="0"/>
          <c:showVal val="0"/>
          <c:showCatName val="0"/>
          <c:showSerName val="0"/>
          <c:showPercent val="0"/>
          <c:showBubbleSize val="0"/>
        </c:dLbls>
        <c:marker val="1"/>
        <c:smooth val="0"/>
        <c:axId val="457321824"/>
        <c:axId val="457320256"/>
      </c:lineChart>
      <c:catAx>
        <c:axId val="457321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457320256"/>
        <c:crosses val="autoZero"/>
        <c:auto val="1"/>
        <c:lblAlgn val="ctr"/>
        <c:lblOffset val="100"/>
        <c:noMultiLvlLbl val="0"/>
      </c:catAx>
      <c:valAx>
        <c:axId val="4573202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vert="horz"/>
          <a:lstStyle/>
          <a:p>
            <a:pPr>
              <a:defRPr/>
            </a:pPr>
            <a:endParaRPr lang="en-US"/>
          </a:p>
        </c:txPr>
        <c:crossAx val="457321824"/>
        <c:crosses val="autoZero"/>
        <c:crossBetween val="between"/>
      </c:valAx>
      <c:spPr>
        <a:noFill/>
        <a:ln>
          <a:noFill/>
        </a:ln>
        <a:effectLst/>
      </c:spPr>
    </c:plotArea>
    <c:legend>
      <c:legendPos val="b"/>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100">
          <a:solidFill>
            <a:schemeClr val="bg2">
              <a:lumMod val="10000"/>
            </a:schemeClr>
          </a:solidFil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Incremental % Cost (LCOE comparison) of converting a baseload coal plant into flexible plant</a:t>
            </a:r>
          </a:p>
        </c:rich>
      </c:tx>
      <c:overlay val="0"/>
      <c:spPr>
        <a:noFill/>
        <a:ln>
          <a:noFill/>
        </a:ln>
        <a:effectLst/>
      </c:spPr>
    </c:title>
    <c:autoTitleDeleted val="0"/>
    <c:plotArea>
      <c:layout>
        <c:manualLayout>
          <c:layoutTarget val="inner"/>
          <c:xMode val="edge"/>
          <c:yMode val="edge"/>
          <c:x val="5.798505955986271E-2"/>
          <c:y val="0.12271298593879239"/>
          <c:w val="0.88402988088027457"/>
          <c:h val="0.43452224190635136"/>
        </c:manualLayout>
      </c:layout>
      <c:barChart>
        <c:barDir val="col"/>
        <c:grouping val="stacked"/>
        <c:varyColors val="0"/>
        <c:ser>
          <c:idx val="0"/>
          <c:order val="0"/>
          <c:tx>
            <c:strRef>
              <c:f>'NPV at 12th'!$C$34</c:f>
              <c:strCache>
                <c:ptCount val="1"/>
                <c:pt idx="0">
                  <c:v>Incremental (%) levelized cost due to additional Capex </c:v>
                </c:pt>
              </c:strCache>
            </c:strRef>
          </c:tx>
          <c:spPr>
            <a:solidFill>
              <a:schemeClr val="accent1"/>
            </a:solidFill>
            <a:ln>
              <a:noFill/>
            </a:ln>
            <a:effectLst/>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'NPV at 12th'!$D$33:$F$33</c:f>
              <c:strCache>
                <c:ptCount val="3"/>
                <c:pt idx="0">
                  <c:v>Incremental fixed cost (INR/kWh) - (% over fixed cost of baseload plant in levelized terms) </c:v>
                </c:pt>
                <c:pt idx="1">
                  <c:v>Incremental variable cost (INR/kWh) - (% over variable cost of baseload plant in levelized terms) </c:v>
                </c:pt>
                <c:pt idx="2">
                  <c:v>Total Incremental cost (INR/kWh) - (% over total cost of baseload plant in levelized terms) </c:v>
                </c:pt>
              </c:strCache>
            </c:strRef>
          </c:cat>
          <c:val>
            <c:numRef>
              <c:f>'NPV at 12th'!$D$34:$F$34</c:f>
              <c:numCache>
                <c:formatCode>General</c:formatCode>
                <c:ptCount val="3"/>
                <c:pt idx="0" formatCode="0.00%">
                  <c:v>0.42915721814459057</c:v>
                </c:pt>
              </c:numCache>
            </c:numRef>
          </c:val>
          <c:extLst xmlns:c16r2="http://schemas.microsoft.com/office/drawing/2015/06/chart">
            <c:ext xmlns:c16="http://schemas.microsoft.com/office/drawing/2014/chart" uri="{C3380CC4-5D6E-409C-BE32-E72D297353CC}">
              <c16:uniqueId val="{00000000-098D-488A-87D3-71419A88FDB2}"/>
            </c:ext>
          </c:extLst>
        </c:ser>
        <c:ser>
          <c:idx val="1"/>
          <c:order val="1"/>
          <c:tx>
            <c:strRef>
              <c:f>'NPV at 12th'!$C$35</c:f>
              <c:strCache>
                <c:ptCount val="1"/>
                <c:pt idx="0">
                  <c:v>Incremental (%) levelized cost due to increased Opex </c:v>
                </c:pt>
              </c:strCache>
            </c:strRef>
          </c:tx>
          <c:spPr>
            <a:solidFill>
              <a:schemeClr val="accent2"/>
            </a:solidFill>
            <a:ln>
              <a:noFill/>
            </a:ln>
            <a:effectLst/>
          </c:spPr>
          <c:invertIfNegative val="0"/>
          <c:dLbls>
            <c:dLbl>
              <c:idx val="0"/>
              <c:layout>
                <c:manualLayout>
                  <c:x val="9.8765432098765468E-2"/>
                  <c:y val="6.6170388751033912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098D-488A-87D3-71419A88FDB2}"/>
                </c:ext>
                <c:ext xmlns:c15="http://schemas.microsoft.com/office/drawing/2012/chart" uri="{CE6537A1-D6FC-4f65-9D91-7224C49458BB}"/>
              </c:extLst>
            </c:dLbl>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'NPV at 12th'!$D$33:$F$33</c:f>
              <c:strCache>
                <c:ptCount val="3"/>
                <c:pt idx="0">
                  <c:v>Incremental fixed cost (INR/kWh) - (% over fixed cost of baseload plant in levelized terms) </c:v>
                </c:pt>
                <c:pt idx="1">
                  <c:v>Incremental variable cost (INR/kWh) - (% over variable cost of baseload plant in levelized terms) </c:v>
                </c:pt>
                <c:pt idx="2">
                  <c:v>Total Incremental cost (INR/kWh) - (% over total cost of baseload plant in levelized terms) </c:v>
                </c:pt>
              </c:strCache>
            </c:strRef>
          </c:cat>
          <c:val>
            <c:numRef>
              <c:f>'NPV at 12th'!$D$35:$F$35</c:f>
              <c:numCache>
                <c:formatCode>General</c:formatCode>
                <c:ptCount val="3"/>
                <c:pt idx="0" formatCode="0.00%">
                  <c:v>9.939132578085947E-3</c:v>
                </c:pt>
              </c:numCache>
            </c:numRef>
          </c:val>
          <c:extLst xmlns:c16r2="http://schemas.microsoft.com/office/drawing/2015/06/chart">
            <c:ext xmlns:c16="http://schemas.microsoft.com/office/drawing/2014/chart" uri="{C3380CC4-5D6E-409C-BE32-E72D297353CC}">
              <c16:uniqueId val="{00000002-098D-488A-87D3-71419A88FDB2}"/>
            </c:ext>
          </c:extLst>
        </c:ser>
        <c:ser>
          <c:idx val="2"/>
          <c:order val="2"/>
          <c:tx>
            <c:strRef>
              <c:f>'NPV at 12th'!$C$36</c:f>
              <c:strCache>
                <c:ptCount val="1"/>
                <c:pt idx="0">
                  <c:v>Incremental (%) levelized cost due to loss in ROE due to reduced project life</c:v>
                </c:pt>
              </c:strCache>
            </c:strRef>
          </c:tx>
          <c:spPr>
            <a:solidFill>
              <a:schemeClr val="accent3"/>
            </a:solidFill>
            <a:ln>
              <a:noFill/>
            </a:ln>
            <a:effectLst/>
          </c:spPr>
          <c:invertIfNegative val="0"/>
          <c:dLbls>
            <c:dLbl>
              <c:idx val="0"/>
              <c:layout>
                <c:manualLayout>
                  <c:x val="3.7986704653371322E-3"/>
                  <c:y val="-3.3085194375516956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098D-488A-87D3-71419A88FDB2}"/>
                </c:ext>
                <c:ext xmlns:c15="http://schemas.microsoft.com/office/drawing/2012/chart" uri="{CE6537A1-D6FC-4f65-9D91-7224C49458BB}"/>
              </c:extLst>
            </c:dLbl>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'NPV at 12th'!$D$33:$F$33</c:f>
              <c:strCache>
                <c:ptCount val="3"/>
                <c:pt idx="0">
                  <c:v>Incremental fixed cost (INR/kWh) - (% over fixed cost of baseload plant in levelized terms) </c:v>
                </c:pt>
                <c:pt idx="1">
                  <c:v>Incremental variable cost (INR/kWh) - (% over variable cost of baseload plant in levelized terms) </c:v>
                </c:pt>
                <c:pt idx="2">
                  <c:v>Total Incremental cost (INR/kWh) - (% over total cost of baseload plant in levelized terms) </c:v>
                </c:pt>
              </c:strCache>
            </c:strRef>
          </c:cat>
          <c:val>
            <c:numRef>
              <c:f>'NPV at 12th'!$D$36:$F$36</c:f>
              <c:numCache>
                <c:formatCode>General</c:formatCode>
                <c:ptCount val="3"/>
                <c:pt idx="0" formatCode="0.00%">
                  <c:v>4.0912795866614469E-2</c:v>
                </c:pt>
              </c:numCache>
            </c:numRef>
          </c:val>
          <c:extLst xmlns:c16r2="http://schemas.microsoft.com/office/drawing/2015/06/chart">
            <c:ext xmlns:c16="http://schemas.microsoft.com/office/drawing/2014/chart" uri="{C3380CC4-5D6E-409C-BE32-E72D297353CC}">
              <c16:uniqueId val="{00000004-098D-488A-87D3-71419A88FDB2}"/>
            </c:ext>
          </c:extLst>
        </c:ser>
        <c:ser>
          <c:idx val="3"/>
          <c:order val="3"/>
          <c:tx>
            <c:strRef>
              <c:f>'NPV at 12th'!$C$37</c:f>
              <c:strCache>
                <c:ptCount val="1"/>
                <c:pt idx="0">
                  <c:v>Incremental (%) levelized cost due to reduced PLF levels</c:v>
                </c:pt>
              </c:strCache>
            </c:strRef>
          </c:tx>
          <c:spPr>
            <a:solidFill>
              <a:schemeClr val="accent4"/>
            </a:solidFill>
            <a:ln>
              <a:noFill/>
            </a:ln>
            <a:effectLst/>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'NPV at 12th'!$D$33:$F$33</c:f>
              <c:strCache>
                <c:ptCount val="3"/>
                <c:pt idx="0">
                  <c:v>Incremental fixed cost (INR/kWh) - (% over fixed cost of baseload plant in levelized terms) </c:v>
                </c:pt>
                <c:pt idx="1">
                  <c:v>Incremental variable cost (INR/kWh) - (% over variable cost of baseload plant in levelized terms) </c:v>
                </c:pt>
                <c:pt idx="2">
                  <c:v>Total Incremental cost (INR/kWh) - (% over total cost of baseload plant in levelized terms) </c:v>
                </c:pt>
              </c:strCache>
            </c:strRef>
          </c:cat>
          <c:val>
            <c:numRef>
              <c:f>'NPV at 12th'!$D$37:$F$37</c:f>
              <c:numCache>
                <c:formatCode>0.00%</c:formatCode>
                <c:ptCount val="3"/>
                <c:pt idx="1">
                  <c:v>9.5611280993873532E-2</c:v>
                </c:pt>
              </c:numCache>
            </c:numRef>
          </c:val>
          <c:extLst xmlns:c16r2="http://schemas.microsoft.com/office/drawing/2015/06/chart">
            <c:ext xmlns:c16="http://schemas.microsoft.com/office/drawing/2014/chart" uri="{C3380CC4-5D6E-409C-BE32-E72D297353CC}">
              <c16:uniqueId val="{00000005-098D-488A-87D3-71419A88FDB2}"/>
            </c:ext>
          </c:extLst>
        </c:ser>
        <c:ser>
          <c:idx val="4"/>
          <c:order val="4"/>
          <c:tx>
            <c:strRef>
              <c:f>'NPV at 12th'!$C$38</c:f>
              <c:strCache>
                <c:ptCount val="1"/>
                <c:pt idx="0">
                  <c:v>Total incremental (%) levelized cost</c:v>
                </c:pt>
              </c:strCache>
            </c:strRef>
          </c:tx>
          <c:spPr>
            <a:solidFill>
              <a:schemeClr val="accent5"/>
            </a:solidFill>
            <a:ln>
              <a:noFill/>
            </a:ln>
            <a:effectLst/>
          </c:spPr>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'NPV at 12th'!$D$33:$F$33</c:f>
              <c:strCache>
                <c:ptCount val="3"/>
                <c:pt idx="0">
                  <c:v>Incremental fixed cost (INR/kWh) - (% over fixed cost of baseload plant in levelized terms) </c:v>
                </c:pt>
                <c:pt idx="1">
                  <c:v>Incremental variable cost (INR/kWh) - (% over variable cost of baseload plant in levelized terms) </c:v>
                </c:pt>
                <c:pt idx="2">
                  <c:v>Total Incremental cost (INR/kWh) - (% over total cost of baseload plant in levelized terms) </c:v>
                </c:pt>
              </c:strCache>
            </c:strRef>
          </c:cat>
          <c:val>
            <c:numRef>
              <c:f>'NPV at 12th'!$D$38:$F$38</c:f>
              <c:numCache>
                <c:formatCode>General</c:formatCode>
                <c:ptCount val="3"/>
                <c:pt idx="2" formatCode="0.00%">
                  <c:v>0.21889846063754023</c:v>
                </c:pt>
              </c:numCache>
            </c:numRef>
          </c:val>
          <c:extLst xmlns:c16r2="http://schemas.microsoft.com/office/drawing/2015/06/chart">
            <c:ext xmlns:c16="http://schemas.microsoft.com/office/drawing/2014/chart" uri="{C3380CC4-5D6E-409C-BE32-E72D297353CC}">
              <c16:uniqueId val="{00000006-098D-488A-87D3-71419A88FDB2}"/>
            </c:ext>
          </c:extLst>
        </c:ser>
        <c:dLbls>
          <c:showLegendKey val="0"/>
          <c:showVal val="0"/>
          <c:showCatName val="0"/>
          <c:showSerName val="0"/>
          <c:showPercent val="0"/>
          <c:showBubbleSize val="0"/>
        </c:dLbls>
        <c:gapWidth val="150"/>
        <c:overlap val="100"/>
        <c:axId val="457318296"/>
        <c:axId val="457318688"/>
      </c:barChart>
      <c:catAx>
        <c:axId val="457318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457318688"/>
        <c:crosses val="autoZero"/>
        <c:auto val="1"/>
        <c:lblAlgn val="ctr"/>
        <c:lblOffset val="100"/>
        <c:noMultiLvlLbl val="0"/>
      </c:catAx>
      <c:valAx>
        <c:axId val="457318688"/>
        <c:scaling>
          <c:orientation val="minMax"/>
        </c:scaling>
        <c:delete val="0"/>
        <c:axPos val="l"/>
        <c:numFmt formatCode="0.00%" sourceLinked="1"/>
        <c:majorTickMark val="none"/>
        <c:minorTickMark val="none"/>
        <c:tickLblPos val="nextTo"/>
        <c:spPr>
          <a:noFill/>
          <a:ln>
            <a:noFill/>
          </a:ln>
          <a:effectLst/>
        </c:spPr>
        <c:txPr>
          <a:bodyPr rot="-60000000" vert="horz"/>
          <a:lstStyle/>
          <a:p>
            <a:pPr>
              <a:defRPr/>
            </a:pPr>
            <a:endParaRPr lang="en-US"/>
          </a:p>
        </c:txPr>
        <c:crossAx val="457318296"/>
        <c:crosses val="autoZero"/>
        <c:crossBetween val="between"/>
      </c:valAx>
      <c:spPr>
        <a:noFill/>
        <a:ln>
          <a:noFill/>
        </a:ln>
        <a:effectLst/>
      </c:spPr>
    </c:plotArea>
    <c:legend>
      <c:legendPos val="b"/>
      <c:layout>
        <c:manualLayout>
          <c:xMode val="edge"/>
          <c:yMode val="edge"/>
          <c:x val="1.6830652578684071E-2"/>
          <c:y val="0.83829415863959933"/>
          <c:w val="0.95874120435800225"/>
          <c:h val="0.1418547247350905"/>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200" b="1"/>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332A691B-CEE0-4487-ABEB-B7A1213E5C29}" type="datetimeFigureOut">
              <a:rPr lang="en-US" smtClean="0"/>
              <a:t>3/21/2018</a:t>
            </a:fld>
            <a:endParaRPr lang="en-US"/>
          </a:p>
        </p:txBody>
      </p:sp>
      <p:sp>
        <p:nvSpPr>
          <p:cNvPr id="4" name="Slide Image Placeholder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E91BB77-5BC5-4064-BC20-D2DC70C5FDE5}" type="slidenum">
              <a:rPr lang="en-US" smtClean="0"/>
              <a:t>‹#›</a:t>
            </a:fld>
            <a:endParaRPr lang="en-US"/>
          </a:p>
        </p:txBody>
      </p:sp>
    </p:spTree>
    <p:extLst>
      <p:ext uri="{BB962C8B-B14F-4D97-AF65-F5344CB8AC3E}">
        <p14:creationId xmlns:p14="http://schemas.microsoft.com/office/powerpoint/2010/main" val="2855323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876BB5-C486-4F43-91C8-328950DBDDC4}"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9759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876BB5-C486-4F43-91C8-328950DBDDC4}"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055391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Although depreciation component of the fixed will get modified due to reduced life and will increase the cost, overall depreciation cost will remain changed. In fact, the increased depreciation the earlier years will help to defer some of the tax to later years which is usually desirable.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Due to the reduction in PLF, the per unit quantity of the primary fuel will increase. This increment in the fuel cost is not allowed to recover as per the current regulations. Hence, this cost impacts the ROE of the plant which is part of fixed cost recovery.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876BB5-C486-4F43-91C8-328950DBDDC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2911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dk1"/>
                </a:solidFill>
              </a:rPr>
              <a:t>Remaining depreciation component of the initial fixed cost will get modified due to reduced life and will increase the cost, but overall depreciation cost will remain changed. In fact, the increased depreciation the earlier years will help to defer some of the tax to later years. </a:t>
            </a:r>
          </a:p>
          <a:p>
            <a:pPr marL="171450" indent="-171450">
              <a:buFont typeface="Arial" panose="020B0604020202020204" pitchFamily="34" charset="0"/>
              <a:buChar char="•"/>
            </a:pPr>
            <a:r>
              <a:rPr lang="en-US" sz="1200" dirty="0" smtClean="0">
                <a:solidFill>
                  <a:schemeClr val="dk1"/>
                </a:solidFill>
              </a:rPr>
              <a:t>Due to the reduction in PLF, the per unit quantity of the primary fuel will increase. This increment in the fuel cost is not allowed to recover as per the current regulations. Hence, this cost impacts the ROE of the plant which is part of fixed cost recovery. This cost due to inefficient use of fuel should be recovered through variable component of tariff.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876BB5-C486-4F43-91C8-328950DBDDC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5090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 Why</a:t>
            </a:r>
            <a:r>
              <a:rPr lang="en-US" baseline="0" dirty="0" smtClean="0"/>
              <a:t> is the base (proportionally) much lower than the one use for NPV</a:t>
            </a:r>
          </a:p>
          <a:p>
            <a:pPr marL="0" indent="0">
              <a:buFont typeface="Arial" panose="020B0604020202020204" pitchFamily="34" charset="0"/>
              <a:buNone/>
            </a:pPr>
            <a:r>
              <a:rPr lang="en-US" baseline="0" dirty="0" smtClean="0"/>
              <a:t>A) NPV of the Base load base line project cost is INR 21.03 Cr/MW whereas the baseline cost in LCOE terms is 2.9 INR/kWh. So since the base is much lower the incremental % is much higher as compared to the NPV in INR. </a:t>
            </a:r>
            <a:endParaRPr lang="en-US" dirty="0" smtClean="0"/>
          </a:p>
          <a:p>
            <a:pPr marL="171450" indent="-171450">
              <a:buFont typeface="Arial" panose="020B0604020202020204" pitchFamily="34" charset="0"/>
              <a:buChar char="•"/>
            </a:pPr>
            <a:r>
              <a:rPr lang="en-US" dirty="0" smtClean="0"/>
              <a:t>Higher incremental</a:t>
            </a:r>
            <a:r>
              <a:rPr lang="en-US" baseline="0" dirty="0" smtClean="0"/>
              <a:t> cost in % LCOE terms is due to the lower base effect i.e. the baseline LCOE number over which incremental cost are being shown.</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876BB5-C486-4F43-91C8-328950DBDDC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00831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00" dirty="0" smtClean="0"/>
              <a:t>In fact, this operating property is more influential than faster thermal generation ramp rates in lowering the projected levels of curtailment.</a:t>
            </a:r>
            <a:endParaRPr lang="en-US" sz="1200"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876BB5-C486-4F43-91C8-328950DBDDC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8788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The additional costs include: incremental fixed costs due to capital expenditure for retrofits, incremental operating expenses for technical upgradation and maintenance, incremental variable costs due to lower PLFs, and loss in return of equity due to the reduced plant life. These plants would require additional compensation to remain economically viable. </a:t>
            </a:r>
          </a:p>
          <a:p>
            <a:pPr marL="171450" indent="-171450">
              <a:buFont typeface="Arial" panose="020B0604020202020204" pitchFamily="34" charset="0"/>
              <a:buChar char="•"/>
            </a:pPr>
            <a:r>
              <a:rPr lang="en-US" b="1" dirty="0" smtClean="0"/>
              <a:t>Flexible coal should be procured cost-effectively using appropriate market mechanisms, such as capacity auctions. </a:t>
            </a:r>
            <a:r>
              <a:rPr lang="en-US" dirty="0" smtClean="0"/>
              <a:t>The best possible way to ensure the required compensation to the flexible coal plants may be to have a capacity market that allows flexible coal plants to bid their flexible capacity in an auctioning mechanism.</a:t>
            </a:r>
          </a:p>
          <a:p>
            <a:endParaRPr lang="en-US" dirty="0"/>
          </a:p>
        </p:txBody>
      </p:sp>
      <p:sp>
        <p:nvSpPr>
          <p:cNvPr id="4" name="Slide Number Placeholder 3"/>
          <p:cNvSpPr>
            <a:spLocks noGrp="1"/>
          </p:cNvSpPr>
          <p:nvPr>
            <p:ph type="sldNum" sz="quarter" idx="10"/>
          </p:nvPr>
        </p:nvSpPr>
        <p:spPr/>
        <p:txBody>
          <a:bodyPr/>
          <a:lstStyle/>
          <a:p>
            <a:fld id="{BE91BB77-5BC5-4064-BC20-D2DC70C5FDE5}" type="slidenum">
              <a:rPr lang="en-US" smtClean="0"/>
              <a:t>23</a:t>
            </a:fld>
            <a:endParaRPr lang="en-US" dirty="0"/>
          </a:p>
        </p:txBody>
      </p:sp>
    </p:spTree>
    <p:extLst>
      <p:ext uri="{BB962C8B-B14F-4D97-AF65-F5344CB8AC3E}">
        <p14:creationId xmlns:p14="http://schemas.microsoft.com/office/powerpoint/2010/main" val="3229477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IN" sz="1200" dirty="0" smtClean="0"/>
              <a:t>This is part of a larger work, covering multiple aspects of renewable and fossil energy</a:t>
            </a:r>
            <a:r>
              <a:rPr lang="en-IN" sz="1200" baseline="0" dirty="0" smtClean="0"/>
              <a:t> companies/projects</a:t>
            </a:r>
            <a:endParaRPr lang="en-IN" sz="1200" dirty="0" smtClean="0"/>
          </a:p>
          <a:p>
            <a:pPr marL="171450" indent="-171450">
              <a:buFont typeface="Arial" panose="020B0604020202020204" pitchFamily="34" charset="0"/>
              <a:buChar char="•"/>
            </a:pPr>
            <a:r>
              <a:rPr lang="en-US" sz="1200" dirty="0" smtClean="0"/>
              <a:t>This particular study seeks to study the historical and present-day financial performance and risk profile of the renewable energy and fossil fuel power sectors, with a view to informing the decisions of investors and policymakers by answering questions such as:</a:t>
            </a:r>
          </a:p>
          <a:p>
            <a:pPr marL="628650" lvl="1" indent="-171450">
              <a:buFont typeface="Arial" panose="020B0604020202020204" pitchFamily="34" charset="0"/>
              <a:buChar char="•"/>
            </a:pPr>
            <a:r>
              <a:rPr lang="en-US" sz="1200" dirty="0" smtClean="0"/>
              <a:t>How have the renewable energy and fossil fuel power sectors fared financially in the past with respect to the risk and risk-adjusted returns exhibited?</a:t>
            </a:r>
          </a:p>
          <a:p>
            <a:pPr marL="628650" lvl="1" indent="-171450">
              <a:buFont typeface="Arial" panose="020B0604020202020204" pitchFamily="34" charset="0"/>
              <a:buChar char="•"/>
            </a:pPr>
            <a:r>
              <a:rPr lang="en-US" sz="1200" dirty="0" smtClean="0"/>
              <a:t>How does investors’ risk perception of the renewable energy and fossil fuel power sectors differ?</a:t>
            </a:r>
          </a:p>
          <a:p>
            <a:pPr marL="628650" lvl="1" indent="-171450">
              <a:buFont typeface="Arial" panose="020B0604020202020204" pitchFamily="34" charset="0"/>
              <a:buChar char="•"/>
            </a:pPr>
            <a:r>
              <a:rPr lang="en-US" sz="1200" dirty="0" smtClean="0"/>
              <a:t>What factors contribute to the differing risk perceptions of the renewable energy and fossil fuel power sectors?</a:t>
            </a:r>
          </a:p>
          <a:p>
            <a:pPr marL="171450" indent="-171450">
              <a:buFont typeface="Arial" panose="020B0604020202020204" pitchFamily="34" charset="0"/>
              <a:buChar char="•"/>
            </a:pPr>
            <a:r>
              <a:rPr lang="en-US" sz="1200" dirty="0" smtClean="0"/>
              <a:t>We answer these questions using two approaches:</a:t>
            </a:r>
          </a:p>
          <a:p>
            <a:pPr marL="628650" lvl="1" indent="-171450">
              <a:buFont typeface="Arial" panose="020B0604020202020204" pitchFamily="34" charset="0"/>
              <a:buChar char="•"/>
            </a:pPr>
            <a:r>
              <a:rPr lang="en-US" sz="1200" dirty="0" smtClean="0"/>
              <a:t>Ex post empirical analysis of financial performance data of listed equity of power producing companies</a:t>
            </a:r>
          </a:p>
          <a:p>
            <a:pPr marL="628650" lvl="1" indent="-171450">
              <a:buFont typeface="Arial" panose="020B0604020202020204" pitchFamily="34" charset="0"/>
              <a:buChar char="•"/>
            </a:pPr>
            <a:r>
              <a:rPr lang="en-US" sz="1200" dirty="0" smtClean="0"/>
              <a:t>Primary research with direct investors (in unlisted equity and debt) in the sector to understand their perceptions of the risk and the areas of concern. </a:t>
            </a:r>
            <a:endParaRPr lang="en-US" sz="1200" dirty="0"/>
          </a:p>
        </p:txBody>
      </p:sp>
      <p:sp>
        <p:nvSpPr>
          <p:cNvPr id="4" name="Slide Number Placeholder 3"/>
          <p:cNvSpPr>
            <a:spLocks noGrp="1"/>
          </p:cNvSpPr>
          <p:nvPr>
            <p:ph type="sldNum" sz="quarter" idx="10"/>
          </p:nvPr>
        </p:nvSpPr>
        <p:spPr/>
        <p:txBody>
          <a:bodyPr/>
          <a:lstStyle/>
          <a:p>
            <a:fld id="{BE91BB77-5BC5-4064-BC20-D2DC70C5FDE5}" type="slidenum">
              <a:rPr lang="en-US" smtClean="0"/>
              <a:t>2</a:t>
            </a:fld>
            <a:endParaRPr lang="en-US"/>
          </a:p>
        </p:txBody>
      </p:sp>
    </p:spTree>
    <p:extLst>
      <p:ext uri="{BB962C8B-B14F-4D97-AF65-F5344CB8AC3E}">
        <p14:creationId xmlns:p14="http://schemas.microsoft.com/office/powerpoint/2010/main" val="1155149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a:buFont typeface="Arial" panose="020B0604020202020204" pitchFamily="34" charset="0"/>
              <a:buNone/>
            </a:pPr>
            <a:r>
              <a:rPr lang="en-US" sz="1200" b="0" i="0" u="none" strike="noStrike" kern="1200" dirty="0" smtClean="0">
                <a:solidFill>
                  <a:schemeClr val="tx1"/>
                </a:solidFill>
                <a:effectLst/>
                <a:latin typeface="+mn-lt"/>
                <a:ea typeface="+mn-ea"/>
                <a:cs typeface="+mn-cs"/>
              </a:rPr>
              <a:t>? The</a:t>
            </a:r>
            <a:r>
              <a:rPr lang="en-US" sz="1200" b="0" i="0" u="none" strike="noStrike" kern="1200" baseline="0" dirty="0" smtClean="0">
                <a:solidFill>
                  <a:schemeClr val="tx1"/>
                </a:solidFill>
                <a:effectLst/>
                <a:latin typeface="+mn-lt"/>
                <a:ea typeface="+mn-ea"/>
                <a:cs typeface="+mn-cs"/>
              </a:rPr>
              <a:t> unlevered beta is right to left</a:t>
            </a:r>
          </a:p>
          <a:p>
            <a:pPr marL="0" indent="0" rtl="0">
              <a:buFont typeface="Arial" panose="020B0604020202020204" pitchFamily="34" charset="0"/>
              <a:buNone/>
            </a:pPr>
            <a:r>
              <a:rPr lang="en-US" sz="1200" b="0" i="0" u="none" strike="noStrike" kern="1200" baseline="0" dirty="0" smtClean="0">
                <a:solidFill>
                  <a:schemeClr val="tx1"/>
                </a:solidFill>
                <a:effectLst/>
                <a:latin typeface="+mn-lt"/>
                <a:ea typeface="+mn-ea"/>
                <a:cs typeface="+mn-cs"/>
              </a:rPr>
              <a:t>A) Changed the figure.</a:t>
            </a:r>
          </a:p>
          <a:p>
            <a:pPr marL="0" indent="0" rtl="0">
              <a:buFont typeface="Arial" panose="020B0604020202020204" pitchFamily="34" charset="0"/>
              <a:buNone/>
            </a:pPr>
            <a:r>
              <a:rPr lang="en-US" sz="1200" b="0" i="0" u="none" strike="noStrike" kern="1200" baseline="0" dirty="0" smtClean="0">
                <a:solidFill>
                  <a:schemeClr val="tx1"/>
                </a:solidFill>
                <a:effectLst/>
                <a:latin typeface="+mn-lt"/>
                <a:ea typeface="+mn-ea"/>
                <a:cs typeface="+mn-cs"/>
              </a:rPr>
              <a:t>? The Sharpe ratio converges many times and to zero/negative</a:t>
            </a:r>
          </a:p>
          <a:p>
            <a:pPr marL="0" indent="0" rtl="0">
              <a:buFont typeface="Arial" panose="020B0604020202020204" pitchFamily="34" charset="0"/>
              <a:buNone/>
            </a:pPr>
            <a:r>
              <a:rPr lang="en-US" sz="1200" b="0" i="0" u="none" strike="noStrike" kern="1200" baseline="0" dirty="0" smtClean="0">
                <a:solidFill>
                  <a:schemeClr val="tx1"/>
                </a:solidFill>
                <a:effectLst/>
                <a:latin typeface="+mn-lt"/>
                <a:ea typeface="+mn-ea"/>
                <a:cs typeface="+mn-cs"/>
              </a:rPr>
              <a:t>A) We have used the modified Sharpe ratio here. The Sharpe ratio fails in cases where the excess returns are negative. The modified </a:t>
            </a:r>
            <a:r>
              <a:rPr lang="en-US" sz="1200" b="0" i="0" u="none" strike="noStrike" kern="1200" baseline="0" dirty="0" err="1" smtClean="0">
                <a:solidFill>
                  <a:schemeClr val="tx1"/>
                </a:solidFill>
                <a:effectLst/>
                <a:latin typeface="+mn-lt"/>
                <a:ea typeface="+mn-ea"/>
                <a:cs typeface="+mn-cs"/>
              </a:rPr>
              <a:t>sharpe</a:t>
            </a:r>
            <a:r>
              <a:rPr lang="en-US" sz="1200" b="0" i="0" u="none" strike="noStrike" kern="1200" baseline="0" dirty="0" smtClean="0">
                <a:solidFill>
                  <a:schemeClr val="tx1"/>
                </a:solidFill>
                <a:effectLst/>
                <a:latin typeface="+mn-lt"/>
                <a:ea typeface="+mn-ea"/>
                <a:cs typeface="+mn-cs"/>
              </a:rPr>
              <a:t> ratio is given by (excess returns)/(volatility)^sign(excess returns). For these years too, the risk adjusted returns of the RE portfolio are better than for FE portfolio.</a:t>
            </a:r>
          </a:p>
          <a:p>
            <a:pPr marL="0" indent="0" rtl="0">
              <a:buFont typeface="Arial" panose="020B0604020202020204" pitchFamily="34" charset="0"/>
              <a:buNone/>
            </a:pPr>
            <a:endParaRPr lang="en-US" sz="1200" b="0" i="0" u="none" strike="noStrike" kern="1200" dirty="0" smtClean="0">
              <a:solidFill>
                <a:schemeClr val="tx1"/>
              </a:solidFill>
              <a:effectLst/>
              <a:latin typeface="+mn-lt"/>
              <a:ea typeface="+mn-ea"/>
              <a:cs typeface="+mn-cs"/>
            </a:endParaRPr>
          </a:p>
          <a:p>
            <a:pPr marL="171450" indent="-171450" rtl="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A set of 23 companies has been chosen for the analysis –</a:t>
            </a:r>
            <a:r>
              <a:rPr lang="en-US"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this includes 11 conventional/fossil fuel</a:t>
            </a:r>
            <a:r>
              <a:rPr lang="en-US"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energy power producers and 12</a:t>
            </a:r>
            <a:r>
              <a:rPr lang="en-US"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renewable energy power producers. </a:t>
            </a:r>
          </a:p>
          <a:p>
            <a:pPr marL="171450" indent="-171450" rtl="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We looked at unlevered beta (systematic</a:t>
            </a:r>
            <a:r>
              <a:rPr lang="en-US" sz="1200" b="0" i="0" u="none" strike="noStrike" kern="1200" baseline="0" dirty="0" smtClean="0">
                <a:solidFill>
                  <a:schemeClr val="tx1"/>
                </a:solidFill>
                <a:effectLst/>
                <a:latin typeface="+mn-lt"/>
                <a:ea typeface="+mn-ea"/>
                <a:cs typeface="+mn-cs"/>
              </a:rPr>
              <a:t> risk), annual returns/volatility, and Sharpe Ratios (return/volatility)</a:t>
            </a:r>
          </a:p>
          <a:p>
            <a:pPr marL="628650" lvl="1" indent="-171450" rtl="0">
              <a:buFont typeface="Arial" panose="020B0604020202020204" pitchFamily="34" charset="0"/>
              <a:buChar char="•"/>
            </a:pPr>
            <a:r>
              <a:rPr lang="en-US" sz="1200" b="0" i="0" u="none" strike="noStrike" kern="1200" baseline="0" dirty="0" smtClean="0">
                <a:solidFill>
                  <a:schemeClr val="tx1"/>
                </a:solidFill>
                <a:effectLst/>
                <a:latin typeface="+mn-lt"/>
                <a:ea typeface="+mn-ea"/>
                <a:cs typeface="+mn-cs"/>
              </a:rPr>
              <a:t>The beta jump in 2009-2010 is due to the uncertainty around policy (AD, GBI) for wind, the dominant source of RE power then (&gt;75%).</a:t>
            </a:r>
            <a:endParaRPr lang="en-US" sz="1200" b="0" i="0" u="none" strike="noStrike"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E91BB77-5BC5-4064-BC20-D2DC70C5FDE5}" type="slidenum">
              <a:rPr lang="en-US" smtClean="0"/>
              <a:t>3</a:t>
            </a:fld>
            <a:endParaRPr lang="en-US"/>
          </a:p>
        </p:txBody>
      </p:sp>
    </p:spTree>
    <p:extLst>
      <p:ext uri="{BB962C8B-B14F-4D97-AF65-F5344CB8AC3E}">
        <p14:creationId xmlns:p14="http://schemas.microsoft.com/office/powerpoint/2010/main" val="2947986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rtl="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We reached out to a long list of 76 potential investor interviewees. Out of the interviewees that responded, 16 complete responses</a:t>
            </a:r>
            <a:r>
              <a:rPr lang="en-US"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to the structured interview were considered towards deriving the results for this section. </a:t>
            </a:r>
          </a:p>
          <a:p>
            <a:pPr marL="171450" indent="-171450" rtl="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The idea</a:t>
            </a:r>
            <a:r>
              <a:rPr lang="en-US" sz="1200" b="0" i="0" u="none" strike="noStrike" kern="1200" baseline="0" dirty="0" smtClean="0">
                <a:solidFill>
                  <a:schemeClr val="tx1"/>
                </a:solidFill>
                <a:effectLst/>
                <a:latin typeface="+mn-lt"/>
                <a:ea typeface="+mn-ea"/>
                <a:cs typeface="+mn-cs"/>
              </a:rPr>
              <a:t> was to calculate not only risk premium but also the components of risk premium by asking: probability of the risk and impact of the risk, leading to the expected impact of the risk, which was then normalized</a:t>
            </a:r>
            <a:endParaRPr lang="en-US" sz="1200" b="0" i="0" u="none" strike="noStrike"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E91BB77-5BC5-4064-BC20-D2DC70C5FDE5}" type="slidenum">
              <a:rPr lang="en-US" smtClean="0"/>
              <a:t>4</a:t>
            </a:fld>
            <a:endParaRPr lang="en-US"/>
          </a:p>
        </p:txBody>
      </p:sp>
    </p:spTree>
    <p:extLst>
      <p:ext uri="{BB962C8B-B14F-4D97-AF65-F5344CB8AC3E}">
        <p14:creationId xmlns:p14="http://schemas.microsoft.com/office/powerpoint/2010/main" val="2208401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Base</a:t>
            </a:r>
            <a:r>
              <a:rPr lang="en-US" baseline="0" dirty="0" smtClean="0"/>
              <a:t> cost of debt is less than 5%</a:t>
            </a:r>
          </a:p>
          <a:p>
            <a:r>
              <a:rPr lang="en-US" baseline="0" dirty="0" smtClean="0"/>
              <a:t>A) This is calculated by adding India country premium 2.66% to the best in class (Germany) 1.8%. So, essentially, in USD!</a:t>
            </a:r>
            <a:endParaRPr lang="en-US" dirty="0"/>
          </a:p>
        </p:txBody>
      </p:sp>
      <p:sp>
        <p:nvSpPr>
          <p:cNvPr id="4" name="Slide Number Placeholder 3"/>
          <p:cNvSpPr>
            <a:spLocks noGrp="1"/>
          </p:cNvSpPr>
          <p:nvPr>
            <p:ph type="sldNum" sz="quarter" idx="10"/>
          </p:nvPr>
        </p:nvSpPr>
        <p:spPr/>
        <p:txBody>
          <a:bodyPr/>
          <a:lstStyle/>
          <a:p>
            <a:fld id="{BE91BB77-5BC5-4064-BC20-D2DC70C5FDE5}" type="slidenum">
              <a:rPr lang="en-US" smtClean="0"/>
              <a:t>5</a:t>
            </a:fld>
            <a:endParaRPr lang="en-US"/>
          </a:p>
        </p:txBody>
      </p:sp>
    </p:spTree>
    <p:extLst>
      <p:ext uri="{BB962C8B-B14F-4D97-AF65-F5344CB8AC3E}">
        <p14:creationId xmlns:p14="http://schemas.microsoft.com/office/powerpoint/2010/main" val="874751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fontAlgn="base">
              <a:buNone/>
            </a:pPr>
            <a:r>
              <a:rPr lang="en-US" sz="1800" b="1" dirty="0" smtClean="0">
                <a:solidFill>
                  <a:schemeClr val="bg1">
                    <a:lumMod val="50000"/>
                  </a:schemeClr>
                </a:solidFill>
              </a:rPr>
              <a:t>Scope</a:t>
            </a:r>
          </a:p>
          <a:p>
            <a:r>
              <a:rPr lang="en-US" sz="1800" dirty="0" smtClean="0">
                <a:solidFill>
                  <a:schemeClr val="bg1">
                    <a:lumMod val="50000"/>
                  </a:schemeClr>
                </a:solidFill>
              </a:rPr>
              <a:t>Increased flexibility requirements in case of high RE penetration</a:t>
            </a:r>
          </a:p>
          <a:p>
            <a:pPr marL="342900" lvl="1" indent="-342900" fontAlgn="base">
              <a:buFont typeface="Arial"/>
              <a:buChar char="•"/>
            </a:pPr>
            <a:r>
              <a:rPr lang="en-US" sz="1800" dirty="0" smtClean="0">
                <a:solidFill>
                  <a:schemeClr val="bg1">
                    <a:lumMod val="50000"/>
                  </a:schemeClr>
                </a:solidFill>
              </a:rPr>
              <a:t>Impact of high RE penetration on PLF of coal based power plants</a:t>
            </a:r>
          </a:p>
          <a:p>
            <a:pPr marL="342900" lvl="1" indent="-342900" fontAlgn="base">
              <a:buFont typeface="Arial"/>
              <a:buChar char="•"/>
            </a:pPr>
            <a:r>
              <a:rPr lang="en-US" sz="1800" dirty="0" smtClean="0">
                <a:solidFill>
                  <a:schemeClr val="bg1">
                    <a:lumMod val="50000"/>
                  </a:schemeClr>
                </a:solidFill>
              </a:rPr>
              <a:t>How converting baseload coal capacities into flexible reserves can be useful in short term</a:t>
            </a:r>
          </a:p>
          <a:p>
            <a:pPr marL="342900" lvl="1" indent="-342900" fontAlgn="base">
              <a:buFont typeface="Arial"/>
              <a:buChar char="•"/>
            </a:pPr>
            <a:r>
              <a:rPr lang="en-US" sz="1800" dirty="0" smtClean="0">
                <a:solidFill>
                  <a:schemeClr val="bg1">
                    <a:lumMod val="50000"/>
                  </a:schemeClr>
                </a:solidFill>
              </a:rPr>
              <a:t>Economic cost of conversion of baseload coal plant into a flexible coal plant</a:t>
            </a:r>
          </a:p>
          <a:p>
            <a:pPr marL="342900" lvl="1" indent="-342900" fontAlgn="base">
              <a:buFont typeface="Arial"/>
              <a:buChar char="•"/>
            </a:pPr>
            <a:r>
              <a:rPr lang="en-US" sz="1800" dirty="0" smtClean="0">
                <a:solidFill>
                  <a:schemeClr val="bg1">
                    <a:lumMod val="50000"/>
                  </a:schemeClr>
                </a:solidFill>
              </a:rPr>
              <a:t>Suitable mechanism to promote conversion of coal capacity to flexible capacities</a:t>
            </a:r>
          </a:p>
          <a:p>
            <a:pPr marL="0" indent="0">
              <a:buNone/>
            </a:pPr>
            <a:r>
              <a:rPr lang="en-US" sz="1800" b="1" dirty="0" smtClean="0">
                <a:solidFill>
                  <a:schemeClr val="bg1">
                    <a:lumMod val="50000"/>
                  </a:schemeClr>
                </a:solidFill>
              </a:rPr>
              <a:t>Methodology</a:t>
            </a:r>
          </a:p>
          <a:p>
            <a:pPr marL="285750" indent="-285750">
              <a:buFont typeface="Arial" panose="020B0604020202020204" pitchFamily="34" charset="0"/>
              <a:buChar char="•"/>
            </a:pPr>
            <a:r>
              <a:rPr lang="en-US" sz="1800" dirty="0" smtClean="0">
                <a:solidFill>
                  <a:schemeClr val="bg1">
                    <a:lumMod val="50000"/>
                  </a:schemeClr>
                </a:solidFill>
              </a:rPr>
              <a:t>Non-Event based reserve requirements (Load Following reserve and Regulating Reserve) established using Net Load Analysis.</a:t>
            </a:r>
          </a:p>
          <a:p>
            <a:pPr marL="285750" indent="-285750">
              <a:buFont typeface="Arial" panose="020B0604020202020204" pitchFamily="34" charset="0"/>
              <a:buChar char="•"/>
            </a:pPr>
            <a:r>
              <a:rPr lang="en-US" sz="1800" dirty="0" smtClean="0">
                <a:solidFill>
                  <a:schemeClr val="bg1">
                    <a:lumMod val="50000"/>
                  </a:schemeClr>
                </a:solidFill>
              </a:rPr>
              <a:t>Using cost based </a:t>
            </a:r>
            <a:r>
              <a:rPr lang="en-US" sz="1800" dirty="0" err="1" smtClean="0">
                <a:solidFill>
                  <a:schemeClr val="bg1">
                    <a:lumMod val="50000"/>
                  </a:schemeClr>
                </a:solidFill>
              </a:rPr>
              <a:t>cashflow</a:t>
            </a:r>
            <a:r>
              <a:rPr lang="en-US" sz="1800" dirty="0" smtClean="0">
                <a:solidFill>
                  <a:schemeClr val="bg1">
                    <a:lumMod val="50000"/>
                  </a:schemeClr>
                </a:solidFill>
              </a:rPr>
              <a:t> model arrive at the economic cost of converting baseload coal plant to a flexible plant incorporating Retrofitting Capex cost, OPEX cost, cost of fuel inefficiency due to reduced Plant Load Factor (PLF) and loss in expected ROE due to reduced project life.</a:t>
            </a:r>
          </a:p>
        </p:txBody>
      </p:sp>
      <p:sp>
        <p:nvSpPr>
          <p:cNvPr id="4" name="Slide Number Placeholder 3"/>
          <p:cNvSpPr>
            <a:spLocks noGrp="1"/>
          </p:cNvSpPr>
          <p:nvPr>
            <p:ph type="sldNum" sz="quarter" idx="10"/>
          </p:nvPr>
        </p:nvSpPr>
        <p:spPr/>
        <p:txBody>
          <a:bodyPr/>
          <a:lstStyle/>
          <a:p>
            <a:fld id="{BE91BB77-5BC5-4064-BC20-D2DC70C5FDE5}" type="slidenum">
              <a:rPr lang="en-US" smtClean="0"/>
              <a:t>6</a:t>
            </a:fld>
            <a:endParaRPr lang="en-US"/>
          </a:p>
        </p:txBody>
      </p:sp>
    </p:spTree>
    <p:extLst>
      <p:ext uri="{BB962C8B-B14F-4D97-AF65-F5344CB8AC3E}">
        <p14:creationId xmlns:p14="http://schemas.microsoft.com/office/powerpoint/2010/main" val="3171795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RE generation fluctuates in predictable as well as unpredictable manner, making short-to-mid-term operation of a grid challenging. Further, seasonal variability of renewables makes long-term planning difficult.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A portfolio of flexible options would be required for a cost-effective solution to meet five types of flexibility needs: Spinning and short-term reserves, load following, ramping, daily balancing and seasonal balancing. </a:t>
            </a:r>
          </a:p>
        </p:txBody>
      </p:sp>
      <p:sp>
        <p:nvSpPr>
          <p:cNvPr id="4" name="Slide Number Placeholder 3"/>
          <p:cNvSpPr>
            <a:spLocks noGrp="1"/>
          </p:cNvSpPr>
          <p:nvPr>
            <p:ph type="sldNum" sz="quarter" idx="10"/>
          </p:nvPr>
        </p:nvSpPr>
        <p:spPr/>
        <p:txBody>
          <a:bodyPr/>
          <a:lstStyle/>
          <a:p>
            <a:fld id="{BE91BB77-5BC5-4064-BC20-D2DC70C5FDE5}" type="slidenum">
              <a:rPr lang="en-US" smtClean="0"/>
              <a:t>7</a:t>
            </a:fld>
            <a:endParaRPr lang="en-US" dirty="0"/>
          </a:p>
        </p:txBody>
      </p:sp>
    </p:spTree>
    <p:extLst>
      <p:ext uri="{BB962C8B-B14F-4D97-AF65-F5344CB8AC3E}">
        <p14:creationId xmlns:p14="http://schemas.microsoft.com/office/powerpoint/2010/main" val="2404111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Why is coal plant economically</a:t>
            </a:r>
            <a:r>
              <a:rPr lang="en-US" baseline="0" dirty="0" smtClean="0"/>
              <a:t> unviable at 52% PLF, when it is designed for 85% PLF; shouldn’t it be unviable below 85% PLF</a:t>
            </a:r>
          </a:p>
          <a:p>
            <a:r>
              <a:rPr lang="en-US" baseline="0" dirty="0" smtClean="0"/>
              <a:t>A) The tariff comprise of two types of costs: project cost (depreciation, interest cost, OPEX, fuel cost) and profit (ROE). At 85% PLF, both these cost are easily covered. When the PLF reduces, the ROE recovery starts reducing but cost is still recovered – this scenario continues till the PLF reaches 52% (this is case dependent on size and type of coal plant) as per our model assumptions. When the PLF goes below 52%, the project is not even able to recover the cost and hence project IRR becomes unviable (less than WACC).</a:t>
            </a:r>
          </a:p>
          <a:p>
            <a:r>
              <a:rPr lang="en-US" baseline="0" dirty="0" smtClean="0"/>
              <a:t>? How is the 332GW calculated, starting from current capacity of 190GW; even with the 50GW of under-construction plants this is 240GW?</a:t>
            </a:r>
          </a:p>
          <a:p>
            <a:pPr marL="228600" indent="-228600">
              <a:buAutoNum type="alphaUcParenR"/>
            </a:pPr>
            <a:r>
              <a:rPr lang="en-US" baseline="0" dirty="0" smtClean="0"/>
              <a:t>The coal based capacity addition during 2011 to 2017 was </a:t>
            </a:r>
            <a:r>
              <a:rPr lang="en-US" sz="1200" b="1" i="0" u="none" strike="noStrike" kern="1200" dirty="0" smtClean="0">
                <a:solidFill>
                  <a:schemeClr val="tx1"/>
                </a:solidFill>
                <a:effectLst/>
                <a:latin typeface="+mn-lt"/>
                <a:ea typeface="+mn-ea"/>
                <a:cs typeface="+mn-cs"/>
              </a:rPr>
              <a:t>10.16%</a:t>
            </a:r>
            <a:r>
              <a:rPr lang="en-US" sz="1200" b="0" i="0" u="none" strike="noStrike" kern="1200" dirty="0" smtClean="0">
                <a:solidFill>
                  <a:schemeClr val="tx1"/>
                </a:solidFill>
                <a:effectLst/>
                <a:latin typeface="+mn-lt"/>
                <a:ea typeface="+mn-ea"/>
                <a:cs typeface="+mn-cs"/>
              </a:rPr>
              <a:t>.</a:t>
            </a:r>
            <a:r>
              <a:rPr lang="en-US" sz="1200" b="0" i="0" u="none" strike="noStrike" kern="1200" baseline="0" dirty="0" smtClean="0">
                <a:solidFill>
                  <a:schemeClr val="tx1"/>
                </a:solidFill>
                <a:effectLst/>
                <a:latin typeface="+mn-lt"/>
                <a:ea typeface="+mn-ea"/>
                <a:cs typeface="+mn-cs"/>
              </a:rPr>
              <a:t> Based on this CAGR the expected capacity is ~245 GW in 2022. We then used a CAGR of </a:t>
            </a:r>
            <a:r>
              <a:rPr lang="en-US" sz="1200" b="1" i="0" u="none" strike="noStrike" kern="1200" baseline="0" dirty="0" smtClean="0">
                <a:solidFill>
                  <a:schemeClr val="tx1"/>
                </a:solidFill>
                <a:effectLst/>
                <a:latin typeface="+mn-lt"/>
                <a:ea typeface="+mn-ea"/>
                <a:cs typeface="+mn-cs"/>
              </a:rPr>
              <a:t>5%</a:t>
            </a:r>
            <a:r>
              <a:rPr lang="en-US" sz="1200" b="0" i="0" u="none" strike="noStrike" kern="1200" baseline="0" dirty="0" smtClean="0">
                <a:solidFill>
                  <a:schemeClr val="tx1"/>
                </a:solidFill>
                <a:effectLst/>
                <a:latin typeface="+mn-lt"/>
                <a:ea typeface="+mn-ea"/>
                <a:cs typeface="+mn-cs"/>
              </a:rPr>
              <a:t> which is half of the CAGR we had seen in the earlier period 2011-2017(considering more emphasis on RE than coal) to arrive at expected capacity by 2027. this is 332 GW. This comprises the 50 GW plants under construction as well. In between CEA had </a:t>
            </a:r>
            <a:r>
              <a:rPr lang="en-US" sz="1200" b="0" i="0" u="none" strike="noStrike" kern="1200" baseline="0" dirty="0" err="1" smtClean="0">
                <a:solidFill>
                  <a:schemeClr val="tx1"/>
                </a:solidFill>
                <a:effectLst/>
                <a:latin typeface="+mn-lt"/>
                <a:ea typeface="+mn-ea"/>
                <a:cs typeface="+mn-cs"/>
              </a:rPr>
              <a:t>th</a:t>
            </a:r>
            <a:r>
              <a:rPr lang="en-US" sz="1200" b="0" i="0" u="none" strike="noStrike" kern="1200" baseline="0" dirty="0" smtClean="0">
                <a:solidFill>
                  <a:schemeClr val="tx1"/>
                </a:solidFill>
                <a:effectLst/>
                <a:latin typeface="+mn-lt"/>
                <a:ea typeface="+mn-ea"/>
                <a:cs typeface="+mn-cs"/>
              </a:rPr>
              <a:t> plan of retiring 72 GW of coal based capacity </a:t>
            </a:r>
            <a:r>
              <a:rPr lang="en-US" sz="1200" b="0" i="0" u="none" strike="noStrike" kern="1200" baseline="0" dirty="0" err="1" smtClean="0">
                <a:solidFill>
                  <a:schemeClr val="tx1"/>
                </a:solidFill>
                <a:effectLst/>
                <a:latin typeface="+mn-lt"/>
                <a:ea typeface="+mn-ea"/>
                <a:cs typeface="+mn-cs"/>
              </a:rPr>
              <a:t>dur</a:t>
            </a:r>
            <a:r>
              <a:rPr lang="en-US" sz="1200" b="0" i="0" u="none" strike="noStrike" kern="1200" baseline="0" dirty="0" smtClean="0">
                <a:solidFill>
                  <a:schemeClr val="tx1"/>
                </a:solidFill>
                <a:effectLst/>
                <a:latin typeface="+mn-lt"/>
                <a:ea typeface="+mn-ea"/>
                <a:cs typeface="+mn-cs"/>
              </a:rPr>
              <a:t> to non-conformity to environmental norms, in the base scenario we didn’t consider this. </a:t>
            </a:r>
          </a:p>
          <a:p>
            <a:pPr marL="228600" indent="-228600">
              <a:buAutoNum type="alphaUcParenR"/>
            </a:pPr>
            <a:r>
              <a:rPr lang="en-US" sz="1200" b="0" i="0" u="none" strike="noStrike" kern="1200" baseline="0" dirty="0" smtClean="0">
                <a:solidFill>
                  <a:schemeClr val="tx1"/>
                </a:solidFill>
                <a:effectLst/>
                <a:latin typeface="+mn-lt"/>
                <a:ea typeface="+mn-ea"/>
                <a:cs typeface="+mn-cs"/>
              </a:rPr>
              <a:t>As an alternative scenario IF the 72 GW capacity is actually retired (which doesn’t seem very probable now </a:t>
            </a:r>
            <a:r>
              <a:rPr lang="en-US" sz="1200" b="0" i="0" u="none" strike="noStrike" kern="1200" baseline="0" dirty="0" err="1" smtClean="0">
                <a:solidFill>
                  <a:schemeClr val="tx1"/>
                </a:solidFill>
                <a:effectLst/>
                <a:latin typeface="+mn-lt"/>
                <a:ea typeface="+mn-ea"/>
                <a:cs typeface="+mn-cs"/>
              </a:rPr>
              <a:t>sicne</a:t>
            </a:r>
            <a:r>
              <a:rPr lang="en-US" sz="1200" b="0" i="0" u="none" strike="noStrike" kern="1200" baseline="0" dirty="0" smtClean="0">
                <a:solidFill>
                  <a:schemeClr val="tx1"/>
                </a:solidFill>
                <a:effectLst/>
                <a:latin typeface="+mn-lt"/>
                <a:ea typeface="+mn-ea"/>
                <a:cs typeface="+mn-cs"/>
              </a:rPr>
              <a:t> all the investors are contesting it) the resulting capacity in 2027 would be approx. ~ 260 GW</a:t>
            </a:r>
            <a:endParaRPr lang="en-US" baseline="0" dirty="0" smtClean="0"/>
          </a:p>
          <a:p>
            <a:r>
              <a:rPr lang="en-US" baseline="0" dirty="0" smtClean="0"/>
              <a:t>? How is the % stranded plants calculated? What are the remaining plants assuming to run at (85%)?</a:t>
            </a:r>
          </a:p>
          <a:p>
            <a:r>
              <a:rPr lang="en-US" baseline="0" dirty="0" smtClean="0"/>
              <a:t>A)  We arrived at the total electric energy requirement for 2022 and 2027 based on the numbers provided by CEA in their draft national electricity plan. Assuming that all the installed capacity is running at max PLF this energy would be supplied in each year by coal plants lesser than the installed capacity as  compared to total installed capacity Graph light grey is total installed and dark grey is expected stranded capacity considering that remaining plants are being utilized fully. </a:t>
            </a:r>
            <a:endParaRPr lang="en-US" dirty="0"/>
          </a:p>
        </p:txBody>
      </p:sp>
      <p:sp>
        <p:nvSpPr>
          <p:cNvPr id="4" name="Slide Number Placeholder 3"/>
          <p:cNvSpPr>
            <a:spLocks noGrp="1"/>
          </p:cNvSpPr>
          <p:nvPr>
            <p:ph type="sldNum" sz="quarter" idx="10"/>
          </p:nvPr>
        </p:nvSpPr>
        <p:spPr/>
        <p:txBody>
          <a:bodyPr/>
          <a:lstStyle/>
          <a:p>
            <a:fld id="{BE91BB77-5BC5-4064-BC20-D2DC70C5FDE5}" type="slidenum">
              <a:rPr lang="en-US" smtClean="0"/>
              <a:t>8</a:t>
            </a:fld>
            <a:endParaRPr lang="en-US"/>
          </a:p>
        </p:txBody>
      </p:sp>
    </p:spTree>
    <p:extLst>
      <p:ext uri="{BB962C8B-B14F-4D97-AF65-F5344CB8AC3E}">
        <p14:creationId xmlns:p14="http://schemas.microsoft.com/office/powerpoint/2010/main" val="2169999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 NPV</a:t>
            </a:r>
            <a:r>
              <a:rPr lang="en-US" baseline="0" dirty="0" smtClean="0"/>
              <a:t> are time zero or at time of flexibility; the latter is assumed in the paper</a:t>
            </a:r>
          </a:p>
          <a:p>
            <a:pPr marL="0" indent="0">
              <a:buFont typeface="Arial" panose="020B0604020202020204" pitchFamily="34" charset="0"/>
              <a:buNone/>
            </a:pPr>
            <a:r>
              <a:rPr lang="en-US" baseline="0" dirty="0" smtClean="0"/>
              <a:t>A)</a:t>
            </a:r>
          </a:p>
          <a:p>
            <a:pPr marL="171450" indent="-171450">
              <a:buFont typeface="Arial" panose="020B0604020202020204" pitchFamily="34" charset="0"/>
              <a:buChar char="•"/>
            </a:pPr>
            <a:r>
              <a:rPr lang="en-US" baseline="0" dirty="0" smtClean="0"/>
              <a:t>ST: Corrected now. </a:t>
            </a:r>
            <a:r>
              <a:rPr lang="en-US" dirty="0" smtClean="0"/>
              <a:t>NPVs are at the time when</a:t>
            </a:r>
            <a:r>
              <a:rPr lang="en-US" baseline="0" dirty="0" smtClean="0"/>
              <a:t> the flexibility year which we have assumed 12</a:t>
            </a:r>
            <a:r>
              <a:rPr lang="en-US" baseline="30000" dirty="0" smtClean="0"/>
              <a:t>th</a:t>
            </a:r>
            <a:r>
              <a:rPr lang="en-US" baseline="0" dirty="0" smtClean="0"/>
              <a:t> year in our analysis. The reason to assume 12</a:t>
            </a:r>
            <a:r>
              <a:rPr lang="en-US" baseline="30000" dirty="0" smtClean="0"/>
              <a:t>th</a:t>
            </a:r>
            <a:r>
              <a:rPr lang="en-US" baseline="0" dirty="0" smtClean="0"/>
              <a:t> year is that typically an infrastructure project pays off its initial debt capital (capex debt) by 10-12 years under normal economic scenarios.</a:t>
            </a:r>
          </a:p>
          <a:p>
            <a:pPr marL="0" indent="0">
              <a:buFont typeface="Arial" panose="020B0604020202020204" pitchFamily="34" charset="0"/>
              <a:buNone/>
            </a:pPr>
            <a:r>
              <a:rPr lang="en-US" baseline="0" dirty="0" smtClean="0"/>
              <a:t>? Why a 25% increase in fixed cost and 4% increase in variable cost results in only 11% increase in total</a:t>
            </a:r>
          </a:p>
          <a:p>
            <a:pPr marL="0" indent="0">
              <a:buFont typeface="Arial" panose="020B0604020202020204" pitchFamily="34" charset="0"/>
              <a:buNone/>
            </a:pPr>
            <a:r>
              <a:rPr lang="en-US" baseline="0" dirty="0" smtClean="0"/>
              <a:t>A)  </a:t>
            </a:r>
          </a:p>
          <a:p>
            <a:pPr marL="0" indent="0">
              <a:buFont typeface="Arial" panose="020B0604020202020204" pitchFamily="34" charset="0"/>
              <a:buNone/>
            </a:pPr>
            <a:r>
              <a:rPr lang="en-US" baseline="0" dirty="0" smtClean="0"/>
              <a:t>ST: Numbers (and graph) is updated. It is a weighted of % incremental fixed cost and % incremental variable cost. </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The</a:t>
            </a:r>
            <a:r>
              <a:rPr lang="en-US" baseline="0" dirty="0" smtClean="0"/>
              <a:t> incremental</a:t>
            </a:r>
            <a:r>
              <a:rPr lang="en-US" dirty="0" smtClean="0"/>
              <a:t> costs mentioned are the upper bound</a:t>
            </a:r>
            <a:r>
              <a:rPr lang="en-US" baseline="0" dirty="0" smtClean="0"/>
              <a:t> numbers based on the assumptions used for input parameters shown in the backup slide. </a:t>
            </a:r>
            <a:endParaRPr lang="en-US" dirty="0" smtClean="0"/>
          </a:p>
          <a:p>
            <a:pPr marL="171450" indent="-171450">
              <a:buFont typeface="Arial" panose="020B0604020202020204" pitchFamily="34" charset="0"/>
              <a:buChar char="•"/>
            </a:pPr>
            <a:r>
              <a:rPr lang="en-US" dirty="0" smtClean="0"/>
              <a:t>NPVs are at the time when</a:t>
            </a:r>
            <a:r>
              <a:rPr lang="en-US" baseline="0" dirty="0" smtClean="0"/>
              <a:t> the flexibility year which we have assumed 12</a:t>
            </a:r>
            <a:r>
              <a:rPr lang="en-US" baseline="30000" dirty="0" smtClean="0"/>
              <a:t>th</a:t>
            </a:r>
            <a:r>
              <a:rPr lang="en-US" baseline="0" dirty="0" smtClean="0"/>
              <a:t> year in our analysis. The reason to assume 12</a:t>
            </a:r>
            <a:r>
              <a:rPr lang="en-US" baseline="30000" dirty="0" smtClean="0"/>
              <a:t>th</a:t>
            </a:r>
            <a:r>
              <a:rPr lang="en-US" baseline="0" dirty="0" smtClean="0"/>
              <a:t> year is that typically an infrastructure project pays off its initial debt capital (capex debt) by 10-12 years under normal economic scenarios.</a:t>
            </a:r>
          </a:p>
          <a:p>
            <a:pPr marL="171450" indent="-171450">
              <a:buFont typeface="Arial" panose="020B0604020202020204" pitchFamily="34" charset="0"/>
              <a:buChar char="•"/>
            </a:pPr>
            <a:r>
              <a:rPr lang="en-US" baseline="0" dirty="0" smtClean="0"/>
              <a:t>The first 2 left most column incremental costs are shown in comparison with fixed and variable cost of baseload plant while the rightmost column is the total incremental cost in comparison with the total of fixed and variable cost i.e. total project cost.</a:t>
            </a:r>
          </a:p>
          <a:p>
            <a:pPr marL="0" indent="0">
              <a:buFont typeface="Arial" panose="020B0604020202020204" pitchFamily="34" charset="0"/>
              <a:buNone/>
            </a:pPr>
            <a:r>
              <a:rPr lang="en-US" b="1" baseline="0" dirty="0" smtClean="0"/>
              <a:t>Rationale of the Approach used: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There can be couple of approaches to compute the compensation required to achieve a commercially viable conversion of a baseload plant to flexible operations plant; cost based approach and the market pricing approach.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Since in India, only ~10% the energy is transacted using active market mechanism, this renders market mechanism relatively very weak as compared to long term contracting arrangements which generally are dependent on cost based approach. We have therefore adopted the cost based approach for computing the compensation required for converting baseload coal plant into a flexible operation plant.</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876BB5-C486-4F43-91C8-328950DBDDC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7823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pic>
        <p:nvPicPr>
          <p:cNvPr id="12" name="Picture 11" descr="CPI_cover_pag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35954"/>
          </a:xfrm>
          <a:prstGeom prst="rect">
            <a:avLst/>
          </a:prstGeom>
        </p:spPr>
      </p:pic>
      <p:sp>
        <p:nvSpPr>
          <p:cNvPr id="2" name="Title 1"/>
          <p:cNvSpPr>
            <a:spLocks noGrp="1"/>
          </p:cNvSpPr>
          <p:nvPr>
            <p:ph type="ctrTitle"/>
          </p:nvPr>
        </p:nvSpPr>
        <p:spPr>
          <a:xfrm>
            <a:off x="685800" y="2043183"/>
            <a:ext cx="7772400" cy="1160565"/>
          </a:xfrm>
        </p:spPr>
        <p:txBody>
          <a:bodyPr>
            <a:normAutofit/>
          </a:bodyPr>
          <a:lstStyle>
            <a:lvl1pPr algn="ctr">
              <a:defRPr sz="4000" b="0" i="0">
                <a:solidFill>
                  <a:schemeClr val="accent1"/>
                </a:solidFill>
                <a:latin typeface="+mj-lt"/>
                <a:cs typeface="Cronos Pro"/>
              </a:defRPr>
            </a:lvl1pPr>
          </a:lstStyle>
          <a:p>
            <a:r>
              <a:rPr lang="en-US"/>
              <a:t>Click to edit Master title style</a:t>
            </a:r>
            <a:endParaRPr lang="en-US" dirty="0"/>
          </a:p>
        </p:txBody>
      </p:sp>
      <p:sp>
        <p:nvSpPr>
          <p:cNvPr id="9" name="Content Placeholder 8"/>
          <p:cNvSpPr>
            <a:spLocks noGrp="1"/>
          </p:cNvSpPr>
          <p:nvPr>
            <p:ph sz="quarter" idx="13"/>
          </p:nvPr>
        </p:nvSpPr>
        <p:spPr>
          <a:xfrm>
            <a:off x="1375569" y="3250187"/>
            <a:ext cx="6392862" cy="927100"/>
          </a:xfrm>
        </p:spPr>
        <p:txBody>
          <a:bodyPr>
            <a:normAutofit/>
          </a:bodyPr>
          <a:lstStyle>
            <a:lvl1pPr marL="0" indent="0" algn="ctr">
              <a:buFont typeface="+mj-lt"/>
              <a:buNone/>
              <a:defRPr sz="2000">
                <a:solidFill>
                  <a:schemeClr val="tx1"/>
                </a:solidFill>
                <a:latin typeface="+mj-lt"/>
                <a:cs typeface="Cronos Pro"/>
              </a:defRPr>
            </a:lvl1pPr>
          </a:lstStyle>
          <a:p>
            <a:pPr lvl="0"/>
            <a:r>
              <a:rPr lang="en-US"/>
              <a:t>Click to edit Master text styles</a:t>
            </a:r>
          </a:p>
        </p:txBody>
      </p:sp>
      <p:sp>
        <p:nvSpPr>
          <p:cNvPr id="10" name="TextBox 9"/>
          <p:cNvSpPr txBox="1"/>
          <p:nvPr/>
        </p:nvSpPr>
        <p:spPr>
          <a:xfrm>
            <a:off x="4766758" y="5636993"/>
            <a:ext cx="1549400" cy="923330"/>
          </a:xfrm>
          <a:prstGeom prst="rect">
            <a:avLst/>
          </a:prstGeom>
          <a:noFill/>
        </p:spPr>
        <p:txBody>
          <a:bodyPr wrap="square" rtlCol="0">
            <a:spAutoFit/>
          </a:bodyPr>
          <a:lstStyle/>
          <a:p>
            <a:pPr defTabSz="457200"/>
            <a:r>
              <a:rPr lang="en-US" sz="900" dirty="0">
                <a:solidFill>
                  <a:srgbClr val="7D7875"/>
                </a:solidFill>
                <a:cs typeface="Arial"/>
              </a:rPr>
              <a:t>BRAZIL</a:t>
            </a:r>
          </a:p>
          <a:p>
            <a:pPr defTabSz="457200"/>
            <a:r>
              <a:rPr lang="en-US" sz="900" dirty="0">
                <a:solidFill>
                  <a:srgbClr val="7D7875"/>
                </a:solidFill>
                <a:cs typeface="Arial"/>
              </a:rPr>
              <a:t>CHINA</a:t>
            </a:r>
          </a:p>
          <a:p>
            <a:pPr defTabSz="457200"/>
            <a:r>
              <a:rPr lang="en-US" sz="900" dirty="0">
                <a:solidFill>
                  <a:srgbClr val="7D7875"/>
                </a:solidFill>
                <a:cs typeface="Arial"/>
              </a:rPr>
              <a:t>EUROPE</a:t>
            </a:r>
          </a:p>
          <a:p>
            <a:pPr defTabSz="457200"/>
            <a:r>
              <a:rPr lang="en-US" sz="900" dirty="0">
                <a:solidFill>
                  <a:srgbClr val="B53C36"/>
                </a:solidFill>
                <a:cs typeface="Arial"/>
              </a:rPr>
              <a:t>INDIA</a:t>
            </a:r>
          </a:p>
          <a:p>
            <a:pPr defTabSz="457200"/>
            <a:r>
              <a:rPr lang="en-US" sz="900" dirty="0">
                <a:solidFill>
                  <a:srgbClr val="7D7875"/>
                </a:solidFill>
                <a:cs typeface="Arial"/>
              </a:rPr>
              <a:t>INDONESIA</a:t>
            </a:r>
          </a:p>
          <a:p>
            <a:pPr defTabSz="457200"/>
            <a:r>
              <a:rPr lang="en-US" sz="900" dirty="0">
                <a:solidFill>
                  <a:prstClr val="white">
                    <a:lumMod val="50000"/>
                  </a:prstClr>
                </a:solidFill>
                <a:cs typeface="Arial"/>
              </a:rPr>
              <a:t>UNITED STATES</a:t>
            </a:r>
          </a:p>
        </p:txBody>
      </p:sp>
      <p:sp>
        <p:nvSpPr>
          <p:cNvPr id="11" name="TextBox 10"/>
          <p:cNvSpPr txBox="1"/>
          <p:nvPr/>
        </p:nvSpPr>
        <p:spPr>
          <a:xfrm>
            <a:off x="7044282" y="5775493"/>
            <a:ext cx="2277847" cy="646331"/>
          </a:xfrm>
          <a:prstGeom prst="rect">
            <a:avLst/>
          </a:prstGeom>
          <a:noFill/>
        </p:spPr>
        <p:txBody>
          <a:bodyPr wrap="square" rtlCol="0">
            <a:spAutoFit/>
          </a:bodyPr>
          <a:lstStyle/>
          <a:p>
            <a:pPr defTabSz="457200"/>
            <a:r>
              <a:rPr lang="en-US" sz="900" dirty="0">
                <a:solidFill>
                  <a:srgbClr val="7D7875"/>
                </a:solidFill>
                <a:cs typeface="Arial"/>
              </a:rPr>
              <a:t>Office No. 210-211, 1st Floor</a:t>
            </a:r>
          </a:p>
          <a:p>
            <a:pPr defTabSz="457200"/>
            <a:r>
              <a:rPr lang="en-US" sz="900" dirty="0">
                <a:solidFill>
                  <a:srgbClr val="7D7875"/>
                </a:solidFill>
                <a:cs typeface="Arial"/>
              </a:rPr>
              <a:t>DLF South</a:t>
            </a:r>
            <a:r>
              <a:rPr lang="en-US" sz="900" baseline="0" dirty="0">
                <a:solidFill>
                  <a:srgbClr val="7D7875"/>
                </a:solidFill>
                <a:cs typeface="Arial"/>
              </a:rPr>
              <a:t> Court Mall</a:t>
            </a:r>
            <a:endParaRPr lang="en-US" sz="900" dirty="0">
              <a:solidFill>
                <a:srgbClr val="7D7875"/>
              </a:solidFill>
              <a:cs typeface="Arial"/>
            </a:endParaRPr>
          </a:p>
          <a:p>
            <a:pPr defTabSz="457200"/>
            <a:r>
              <a:rPr lang="en-US" sz="900" dirty="0">
                <a:solidFill>
                  <a:srgbClr val="7D7875"/>
                </a:solidFill>
                <a:cs typeface="Arial"/>
              </a:rPr>
              <a:t>Saket, New Delhi 110017 </a:t>
            </a:r>
            <a:r>
              <a:rPr lang="en-US" sz="900" u="sng" dirty="0">
                <a:solidFill>
                  <a:srgbClr val="B53C36"/>
                </a:solidFill>
                <a:cs typeface="Arial"/>
              </a:rPr>
              <a:t>climatepolicyinitiative.org</a:t>
            </a:r>
          </a:p>
        </p:txBody>
      </p:sp>
      <p:cxnSp>
        <p:nvCxnSpPr>
          <p:cNvPr id="13" name="Straight Connector 12"/>
          <p:cNvCxnSpPr/>
          <p:nvPr/>
        </p:nvCxnSpPr>
        <p:spPr>
          <a:xfrm>
            <a:off x="4749827" y="5671353"/>
            <a:ext cx="0" cy="854610"/>
          </a:xfrm>
          <a:prstGeom prst="line">
            <a:avLst/>
          </a:prstGeom>
          <a:ln w="9525">
            <a:solidFill>
              <a:srgbClr val="7D7875"/>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7010418" y="5671353"/>
            <a:ext cx="0" cy="854610"/>
          </a:xfrm>
          <a:prstGeom prst="line">
            <a:avLst/>
          </a:prstGeom>
          <a:ln w="9525">
            <a:solidFill>
              <a:srgbClr val="7D7875"/>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24673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Rectangle 2"/>
          <p:cNvSpPr/>
          <p:nvPr/>
        </p:nvSpPr>
        <p:spPr>
          <a:xfrm>
            <a:off x="0" y="2690007"/>
            <a:ext cx="9144000" cy="147798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1"/>
          <p:cNvSpPr>
            <a:spLocks noGrp="1"/>
          </p:cNvSpPr>
          <p:nvPr>
            <p:ph type="title" hasCustomPrompt="1"/>
          </p:nvPr>
        </p:nvSpPr>
        <p:spPr>
          <a:xfrm>
            <a:off x="722313" y="3158482"/>
            <a:ext cx="7772400" cy="501346"/>
          </a:xfrm>
        </p:spPr>
        <p:txBody>
          <a:bodyPr anchor="t">
            <a:normAutofit/>
          </a:bodyPr>
          <a:lstStyle>
            <a:lvl1pPr algn="ctr">
              <a:defRPr sz="2500" b="0" cap="none">
                <a:solidFill>
                  <a:schemeClr val="bg1"/>
                </a:solidFill>
                <a:latin typeface="+mn-lt"/>
                <a:cs typeface="Cronos Pro"/>
              </a:defRPr>
            </a:lvl1pPr>
          </a:lstStyle>
          <a:p>
            <a:r>
              <a:rPr lang="en-US" dirty="0"/>
              <a:t>click to edit master title style</a:t>
            </a:r>
          </a:p>
        </p:txBody>
      </p:sp>
    </p:spTree>
    <p:extLst>
      <p:ext uri="{BB962C8B-B14F-4D97-AF65-F5344CB8AC3E}">
        <p14:creationId xmlns:p14="http://schemas.microsoft.com/office/powerpoint/2010/main" val="215658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1424" y="-39064"/>
            <a:ext cx="7927095" cy="854610"/>
          </a:xfrm>
        </p:spPr>
        <p:txBody>
          <a:bodyPr anchor="b">
            <a:normAutofit/>
          </a:bodyPr>
          <a:lstStyle>
            <a:lvl1pPr>
              <a:defRPr sz="2800">
                <a:solidFill>
                  <a:schemeClr val="accent1"/>
                </a:solidFill>
                <a:latin typeface="+mj-lt"/>
                <a:cs typeface="Times New Roman"/>
              </a:defRPr>
            </a:lvl1pPr>
          </a:lstStyle>
          <a:p>
            <a:r>
              <a:rPr lang="en-US"/>
              <a:t>Click to edit Master title style</a:t>
            </a:r>
            <a:endParaRPr lang="en-US" dirty="0"/>
          </a:p>
        </p:txBody>
      </p:sp>
      <p:sp>
        <p:nvSpPr>
          <p:cNvPr id="3" name="Content Placeholder 2"/>
          <p:cNvSpPr>
            <a:spLocks noGrp="1"/>
          </p:cNvSpPr>
          <p:nvPr>
            <p:ph idx="1"/>
          </p:nvPr>
        </p:nvSpPr>
        <p:spPr>
          <a:xfrm>
            <a:off x="611424" y="1136822"/>
            <a:ext cx="7927095" cy="5189837"/>
          </a:xfrm>
        </p:spPr>
        <p:txBody>
          <a:bodyPr/>
          <a:lstStyle>
            <a:lvl1pPr>
              <a:defRPr sz="2500" b="0" i="0">
                <a:solidFill>
                  <a:schemeClr val="tx1"/>
                </a:solidFill>
                <a:latin typeface="+mn-lt"/>
                <a:cs typeface="Cronos Pro"/>
              </a:defRPr>
            </a:lvl1pPr>
            <a:lvl2pPr>
              <a:defRPr sz="2400" b="0" i="0">
                <a:solidFill>
                  <a:schemeClr val="tx1"/>
                </a:solidFill>
                <a:latin typeface="+mn-lt"/>
                <a:cs typeface="Cronos Pro"/>
              </a:defRPr>
            </a:lvl2pPr>
            <a:lvl3pPr>
              <a:defRPr sz="2000" b="0" i="0">
                <a:solidFill>
                  <a:schemeClr val="tx1"/>
                </a:solidFill>
                <a:latin typeface="+mn-lt"/>
                <a:cs typeface="Cronos Pro"/>
              </a:defRPr>
            </a:lvl3pPr>
            <a:lvl4pPr>
              <a:defRPr sz="1800" b="0" i="0">
                <a:solidFill>
                  <a:schemeClr val="tx1"/>
                </a:solidFill>
                <a:latin typeface="+mn-lt"/>
                <a:cs typeface="Cronos Pro"/>
              </a:defRPr>
            </a:lvl4pPr>
            <a:lvl5pPr>
              <a:defRPr sz="1800" b="0" i="0">
                <a:solidFill>
                  <a:schemeClr val="tx1"/>
                </a:solidFill>
                <a:latin typeface="+mn-lt"/>
                <a:cs typeface="Cronos Pro"/>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5" name="Straight Connector 4"/>
          <p:cNvCxnSpPr/>
          <p:nvPr/>
        </p:nvCxnSpPr>
        <p:spPr>
          <a:xfrm>
            <a:off x="524756" y="0"/>
            <a:ext cx="0" cy="722376"/>
          </a:xfrm>
          <a:prstGeom prst="line">
            <a:avLst/>
          </a:prstGeom>
          <a:ln w="158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86512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ig Picture">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000" y="276087"/>
            <a:ext cx="8680174" cy="5996609"/>
          </a:xfrm>
        </p:spPr>
        <p:txBody>
          <a:bodyPr/>
          <a:lstStyle>
            <a:lvl1pPr>
              <a:defRPr sz="2500" b="0" i="0">
                <a:solidFill>
                  <a:srgbClr val="000000"/>
                </a:solidFill>
                <a:latin typeface="+mn-lt"/>
                <a:cs typeface="Cronos Pro"/>
              </a:defRPr>
            </a:lvl1pPr>
            <a:lvl2pPr>
              <a:defRPr sz="2400" b="0" i="0">
                <a:solidFill>
                  <a:srgbClr val="000000"/>
                </a:solidFill>
                <a:latin typeface="+mn-lt"/>
                <a:cs typeface="Cronos Pro"/>
              </a:defRPr>
            </a:lvl2pPr>
            <a:lvl3pPr>
              <a:defRPr sz="2000" b="0" i="0">
                <a:solidFill>
                  <a:srgbClr val="000000"/>
                </a:solidFill>
                <a:latin typeface="+mn-lt"/>
                <a:cs typeface="Cronos Pro"/>
              </a:defRPr>
            </a:lvl3pPr>
            <a:lvl4pPr>
              <a:defRPr sz="1800" b="0" i="0">
                <a:solidFill>
                  <a:srgbClr val="000000"/>
                </a:solidFill>
                <a:latin typeface="+mn-lt"/>
                <a:cs typeface="Cronos Pro"/>
              </a:defRPr>
            </a:lvl4pPr>
            <a:lvl5pPr>
              <a:defRPr sz="1800" b="0" i="0">
                <a:solidFill>
                  <a:srgbClr val="000000"/>
                </a:solidFill>
                <a:latin typeface="+mn-lt"/>
                <a:cs typeface="Cronos Pro"/>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3115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Back page">
    <p:bg>
      <p:bgPr>
        <a:blipFill dpi="0" rotWithShape="1">
          <a:blip r:embed="rId2" cstate="print">
            <a:lum/>
          </a:blip>
          <a:srcRect/>
          <a:stretch>
            <a:fillRect b="1000"/>
          </a:stretch>
        </a:blipFill>
        <a:effectLst/>
      </p:bgPr>
    </p:bg>
    <p:spTree>
      <p:nvGrpSpPr>
        <p:cNvPr id="1" name=""/>
        <p:cNvGrpSpPr/>
        <p:nvPr/>
      </p:nvGrpSpPr>
      <p:grpSpPr>
        <a:xfrm>
          <a:off x="0" y="0"/>
          <a:ext cx="0" cy="0"/>
          <a:chOff x="0" y="0"/>
          <a:chExt cx="0" cy="0"/>
        </a:xfrm>
      </p:grpSpPr>
      <p:sp>
        <p:nvSpPr>
          <p:cNvPr id="10" name="TextBox 9"/>
          <p:cNvSpPr txBox="1"/>
          <p:nvPr userDrawn="1"/>
        </p:nvSpPr>
        <p:spPr>
          <a:xfrm>
            <a:off x="4766758" y="5636993"/>
            <a:ext cx="1549400" cy="923330"/>
          </a:xfrm>
          <a:prstGeom prst="rect">
            <a:avLst/>
          </a:prstGeom>
          <a:noFill/>
        </p:spPr>
        <p:txBody>
          <a:bodyPr wrap="square" rtlCol="0">
            <a:spAutoFit/>
          </a:bodyPr>
          <a:lstStyle/>
          <a:p>
            <a:pPr defTabSz="457200"/>
            <a:r>
              <a:rPr lang="en-US" sz="900" dirty="0">
                <a:solidFill>
                  <a:srgbClr val="7D7875"/>
                </a:solidFill>
                <a:cs typeface="Arial"/>
              </a:rPr>
              <a:t>BRAZIL</a:t>
            </a:r>
          </a:p>
          <a:p>
            <a:pPr defTabSz="457200"/>
            <a:r>
              <a:rPr lang="en-US" sz="900" dirty="0">
                <a:solidFill>
                  <a:srgbClr val="7D7875"/>
                </a:solidFill>
                <a:cs typeface="Arial"/>
              </a:rPr>
              <a:t>CHINA</a:t>
            </a:r>
          </a:p>
          <a:p>
            <a:pPr defTabSz="457200"/>
            <a:r>
              <a:rPr lang="en-US" sz="900" dirty="0">
                <a:solidFill>
                  <a:srgbClr val="7D7875"/>
                </a:solidFill>
                <a:cs typeface="Arial"/>
              </a:rPr>
              <a:t>EUROPE</a:t>
            </a:r>
          </a:p>
          <a:p>
            <a:pPr defTabSz="457200"/>
            <a:r>
              <a:rPr lang="en-US" sz="900" dirty="0">
                <a:solidFill>
                  <a:srgbClr val="7D7875"/>
                </a:solidFill>
                <a:cs typeface="Arial"/>
              </a:rPr>
              <a:t>INDIA</a:t>
            </a:r>
          </a:p>
          <a:p>
            <a:pPr defTabSz="457200"/>
            <a:r>
              <a:rPr lang="en-US" sz="900" dirty="0">
                <a:solidFill>
                  <a:srgbClr val="7D7875"/>
                </a:solidFill>
                <a:cs typeface="Arial"/>
              </a:rPr>
              <a:t>INDONESIA</a:t>
            </a:r>
          </a:p>
          <a:p>
            <a:pPr defTabSz="457200"/>
            <a:r>
              <a:rPr lang="en-US" sz="900" dirty="0">
                <a:solidFill>
                  <a:srgbClr val="B53C36"/>
                </a:solidFill>
                <a:cs typeface="Arial"/>
              </a:rPr>
              <a:t>UNITED STATES</a:t>
            </a:r>
          </a:p>
        </p:txBody>
      </p:sp>
      <p:sp>
        <p:nvSpPr>
          <p:cNvPr id="11" name="TextBox 10"/>
          <p:cNvSpPr txBox="1"/>
          <p:nvPr userDrawn="1"/>
        </p:nvSpPr>
        <p:spPr>
          <a:xfrm>
            <a:off x="7044283" y="5775493"/>
            <a:ext cx="1981200" cy="646331"/>
          </a:xfrm>
          <a:prstGeom prst="rect">
            <a:avLst/>
          </a:prstGeom>
          <a:noFill/>
        </p:spPr>
        <p:txBody>
          <a:bodyPr wrap="square" rtlCol="0">
            <a:spAutoFit/>
          </a:bodyPr>
          <a:lstStyle/>
          <a:p>
            <a:pPr defTabSz="457200"/>
            <a:r>
              <a:rPr lang="en-US" sz="900" dirty="0">
                <a:solidFill>
                  <a:srgbClr val="7D7875"/>
                </a:solidFill>
                <a:cs typeface="Arial"/>
              </a:rPr>
              <a:t>235 Montgomery St. 13th Floor</a:t>
            </a:r>
          </a:p>
          <a:p>
            <a:pPr defTabSz="457200"/>
            <a:r>
              <a:rPr lang="en-US" sz="900" dirty="0">
                <a:solidFill>
                  <a:srgbClr val="7D7875"/>
                </a:solidFill>
                <a:cs typeface="Arial"/>
              </a:rPr>
              <a:t>San Francisco, CA</a:t>
            </a:r>
          </a:p>
          <a:p>
            <a:pPr defTabSz="457200"/>
            <a:r>
              <a:rPr lang="en-US" sz="900" dirty="0">
                <a:solidFill>
                  <a:srgbClr val="7D7875"/>
                </a:solidFill>
                <a:cs typeface="Arial"/>
              </a:rPr>
              <a:t>94104, USA</a:t>
            </a:r>
          </a:p>
          <a:p>
            <a:pPr defTabSz="457200"/>
            <a:r>
              <a:rPr lang="en-US" sz="900" u="sng" dirty="0">
                <a:solidFill>
                  <a:srgbClr val="B53C36"/>
                </a:solidFill>
                <a:cs typeface="Arial"/>
              </a:rPr>
              <a:t>climatepolicyinitiative.org</a:t>
            </a:r>
          </a:p>
        </p:txBody>
      </p:sp>
      <p:cxnSp>
        <p:nvCxnSpPr>
          <p:cNvPr id="12" name="Straight Connector 11"/>
          <p:cNvCxnSpPr/>
          <p:nvPr userDrawn="1"/>
        </p:nvCxnSpPr>
        <p:spPr>
          <a:xfrm>
            <a:off x="4749827" y="5671353"/>
            <a:ext cx="0" cy="854610"/>
          </a:xfrm>
          <a:prstGeom prst="line">
            <a:avLst/>
          </a:prstGeom>
          <a:ln w="9525">
            <a:solidFill>
              <a:srgbClr val="7D7875"/>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7010418" y="5671353"/>
            <a:ext cx="0" cy="854610"/>
          </a:xfrm>
          <a:prstGeom prst="line">
            <a:avLst/>
          </a:prstGeom>
          <a:ln w="9525">
            <a:solidFill>
              <a:srgbClr val="7D7875"/>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54965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466" y="274638"/>
            <a:ext cx="7535333"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51466" y="1600201"/>
            <a:ext cx="7535333" cy="426388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descr="ClimateSmallLogo.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200" y="6624661"/>
            <a:ext cx="2121267" cy="170677"/>
          </a:xfrm>
          <a:prstGeom prst="rect">
            <a:avLst/>
          </a:prstGeom>
        </p:spPr>
      </p:pic>
      <p:sp>
        <p:nvSpPr>
          <p:cNvPr id="8" name="TextBox 7"/>
          <p:cNvSpPr txBox="1"/>
          <p:nvPr userDrawn="1"/>
        </p:nvSpPr>
        <p:spPr>
          <a:xfrm>
            <a:off x="7592993" y="6606570"/>
            <a:ext cx="1551007" cy="246221"/>
          </a:xfrm>
          <a:prstGeom prst="rect">
            <a:avLst/>
          </a:prstGeom>
          <a:noFill/>
        </p:spPr>
        <p:txBody>
          <a:bodyPr wrap="square" rtlCol="0">
            <a:spAutoFit/>
          </a:bodyPr>
          <a:lstStyle/>
          <a:p>
            <a:pPr algn="r" defTabSz="457200"/>
            <a:fld id="{739491D2-F3CB-4837-A3AF-CDCCB7D47EB9}" type="slidenum">
              <a:rPr lang="en-US" sz="1000" smtClean="0">
                <a:solidFill>
                  <a:prstClr val="black"/>
                </a:solidFill>
              </a:rPr>
              <a:pPr algn="r" defTabSz="457200"/>
              <a:t>‹#›</a:t>
            </a:fld>
            <a:endParaRPr lang="en-US" sz="1000" dirty="0">
              <a:solidFill>
                <a:prstClr val="black"/>
              </a:solidFill>
            </a:endParaRPr>
          </a:p>
        </p:txBody>
      </p:sp>
    </p:spTree>
    <p:extLst>
      <p:ext uri="{BB962C8B-B14F-4D97-AF65-F5344CB8AC3E}">
        <p14:creationId xmlns:p14="http://schemas.microsoft.com/office/powerpoint/2010/main" val="1256388964"/>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5" r:id="rId5"/>
  </p:sldLayoutIdLst>
  <p:txStyles>
    <p:titleStyle>
      <a:lvl1pPr algn="l" defTabSz="457200" rtl="0" eaLnBrk="1" latinLnBrk="0" hangingPunct="1">
        <a:spcBef>
          <a:spcPct val="0"/>
        </a:spcBef>
        <a:buNone/>
        <a:defRPr sz="2800" b="0" i="0" kern="1200">
          <a:solidFill>
            <a:schemeClr val="accent1"/>
          </a:solidFill>
          <a:latin typeface="+mj-lt"/>
          <a:ea typeface="+mj-ea"/>
          <a:cs typeface="Cronos Pro"/>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n-lt"/>
          <a:ea typeface="+mn-ea"/>
          <a:cs typeface="Cronos Pro"/>
        </a:defRPr>
      </a:lvl1pPr>
      <a:lvl2pPr marL="742950" indent="-285750" algn="l" defTabSz="457200" rtl="0" eaLnBrk="1" latinLnBrk="0" hangingPunct="1">
        <a:spcBef>
          <a:spcPct val="20000"/>
        </a:spcBef>
        <a:buFont typeface="Arial"/>
        <a:buChar char="–"/>
        <a:defRPr sz="2800" b="0" i="0" kern="1200">
          <a:solidFill>
            <a:schemeClr val="tx1"/>
          </a:solidFill>
          <a:latin typeface="+mn-lt"/>
          <a:ea typeface="+mn-ea"/>
          <a:cs typeface="Cronos Pro"/>
        </a:defRPr>
      </a:lvl2pPr>
      <a:lvl3pPr marL="1143000" indent="-228600" algn="l" defTabSz="457200" rtl="0" eaLnBrk="1" latinLnBrk="0" hangingPunct="1">
        <a:spcBef>
          <a:spcPct val="20000"/>
        </a:spcBef>
        <a:buFont typeface="Arial"/>
        <a:buChar char="•"/>
        <a:defRPr sz="2400" b="0" i="0" kern="1200">
          <a:solidFill>
            <a:schemeClr val="tx1"/>
          </a:solidFill>
          <a:latin typeface="+mn-lt"/>
          <a:ea typeface="+mn-ea"/>
          <a:cs typeface="Cronos Pro"/>
        </a:defRPr>
      </a:lvl3pPr>
      <a:lvl4pPr marL="1600200" indent="-228600" algn="l" defTabSz="457200" rtl="0" eaLnBrk="1" latinLnBrk="0" hangingPunct="1">
        <a:spcBef>
          <a:spcPct val="20000"/>
        </a:spcBef>
        <a:buFont typeface="Arial"/>
        <a:buChar char="–"/>
        <a:defRPr sz="2000" b="0" i="0" kern="1200">
          <a:solidFill>
            <a:schemeClr val="tx1"/>
          </a:solidFill>
          <a:latin typeface="+mn-lt"/>
          <a:ea typeface="+mn-ea"/>
          <a:cs typeface="Cronos Pro"/>
        </a:defRPr>
      </a:lvl4pPr>
      <a:lvl5pPr marL="2057400" indent="-228600" algn="l" defTabSz="457200" rtl="0" eaLnBrk="1" latinLnBrk="0" hangingPunct="1">
        <a:spcBef>
          <a:spcPct val="20000"/>
        </a:spcBef>
        <a:buFont typeface="Arial"/>
        <a:buChar char="»"/>
        <a:defRPr sz="2000" b="0" i="0" kern="1200">
          <a:solidFill>
            <a:schemeClr val="tx1"/>
          </a:solidFill>
          <a:latin typeface="+mn-lt"/>
          <a:ea typeface="+mn-ea"/>
          <a:cs typeface="Cronos Pr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A comparison of renewable and fossil fuel based power in </a:t>
            </a:r>
            <a:r>
              <a:rPr lang="en-US" dirty="0" smtClean="0"/>
              <a:t>India</a:t>
            </a:r>
            <a:endParaRPr lang="en-US" dirty="0"/>
          </a:p>
        </p:txBody>
      </p:sp>
      <p:sp>
        <p:nvSpPr>
          <p:cNvPr id="3" name="Title 1"/>
          <p:cNvSpPr txBox="1">
            <a:spLocks/>
          </p:cNvSpPr>
          <p:nvPr/>
        </p:nvSpPr>
        <p:spPr>
          <a:xfrm>
            <a:off x="685800" y="3389383"/>
            <a:ext cx="7772400" cy="1160565"/>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000" b="0" i="0" kern="1200">
                <a:solidFill>
                  <a:schemeClr val="accent1"/>
                </a:solidFill>
                <a:latin typeface="+mj-lt"/>
                <a:ea typeface="+mj-ea"/>
                <a:cs typeface="Cronos Pro"/>
              </a:defRPr>
            </a:lvl1pPr>
          </a:lstStyle>
          <a:p>
            <a:r>
              <a:rPr lang="en-US" sz="1600" dirty="0" smtClean="0">
                <a:solidFill>
                  <a:schemeClr val="bg1">
                    <a:lumMod val="50000"/>
                  </a:schemeClr>
                </a:solidFill>
              </a:rPr>
              <a:t>Dr. Gireesh Shrimali, PhD</a:t>
            </a:r>
          </a:p>
          <a:p>
            <a:r>
              <a:rPr lang="en-US" sz="1600" dirty="0" smtClean="0">
                <a:solidFill>
                  <a:schemeClr val="bg1">
                    <a:lumMod val="50000"/>
                  </a:schemeClr>
                </a:solidFill>
              </a:rPr>
              <a:t>Director Climate Policy Initiative India</a:t>
            </a:r>
            <a:endParaRPr lang="en-US" sz="1600" dirty="0">
              <a:solidFill>
                <a:schemeClr val="bg1">
                  <a:lumMod val="50000"/>
                </a:schemeClr>
              </a:solidFill>
            </a:endParaRPr>
          </a:p>
        </p:txBody>
      </p:sp>
    </p:spTree>
    <p:extLst>
      <p:ext uri="{BB962C8B-B14F-4D97-AF65-F5344CB8AC3E}">
        <p14:creationId xmlns:p14="http://schemas.microsoft.com/office/powerpoint/2010/main" val="3413465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Thank you</a:t>
            </a:r>
            <a:endParaRPr lang="en-US" dirty="0"/>
          </a:p>
        </p:txBody>
      </p:sp>
    </p:spTree>
    <p:extLst>
      <p:ext uri="{BB962C8B-B14F-4D97-AF65-F5344CB8AC3E}">
        <p14:creationId xmlns:p14="http://schemas.microsoft.com/office/powerpoint/2010/main" val="2574888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Backup slides</a:t>
            </a:r>
            <a:endParaRPr lang="en-US" dirty="0"/>
          </a:p>
        </p:txBody>
      </p:sp>
    </p:spTree>
    <p:extLst>
      <p:ext uri="{BB962C8B-B14F-4D97-AF65-F5344CB8AC3E}">
        <p14:creationId xmlns:p14="http://schemas.microsoft.com/office/powerpoint/2010/main" val="2647075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Risk &amp; returns: Historical analysis of listed </a:t>
            </a:r>
            <a:r>
              <a:rPr lang="en-IN" dirty="0" smtClean="0"/>
              <a:t>equity (Methodology)</a:t>
            </a:r>
            <a:endParaRPr lang="en-US" dirty="0"/>
          </a:p>
        </p:txBody>
      </p:sp>
      <p:sp>
        <p:nvSpPr>
          <p:cNvPr id="3" name="Content Placeholder 2"/>
          <p:cNvSpPr>
            <a:spLocks noGrp="1"/>
          </p:cNvSpPr>
          <p:nvPr>
            <p:ph idx="1"/>
          </p:nvPr>
        </p:nvSpPr>
        <p:spPr/>
        <p:txBody>
          <a:bodyPr>
            <a:normAutofit fontScale="85000" lnSpcReduction="10000"/>
          </a:bodyPr>
          <a:lstStyle/>
          <a:p>
            <a:r>
              <a:rPr lang="en-IN" dirty="0" smtClean="0"/>
              <a:t>Market-cap weighted, annual adjusted indices created for listed equity in the Renewable IPP and Fossil Fuel IPP sectors, using the MSCI Global Industrial Classification System for classification. </a:t>
            </a:r>
          </a:p>
          <a:p>
            <a:r>
              <a:rPr lang="en-IN" dirty="0" smtClean="0"/>
              <a:t>According to the GICS classification system, companies with predominantly renewable-based portfolios were categorized as belonging to the Renewable index, and those with primarily conventional energy based portfolios (including hydro) were categorized in the Fossils index</a:t>
            </a:r>
          </a:p>
          <a:p>
            <a:r>
              <a:rPr lang="en-IN" dirty="0" smtClean="0"/>
              <a:t>As per the Capital Asset Pricing Model approach, unlevered beta of these indices was treated as metric for systematic risk, and compared for the period 2006-2016</a:t>
            </a:r>
          </a:p>
          <a:p>
            <a:r>
              <a:rPr lang="en-IN" dirty="0" smtClean="0"/>
              <a:t>Sharpe Ratio* (ratio of excess returns over the market returns to the portfolio volatility</a:t>
            </a:r>
            <a:r>
              <a:rPr lang="en-US" dirty="0" smtClean="0"/>
              <a:t>) was used as a metric for comparing the risk-adjusted returns of these two portfolios</a:t>
            </a:r>
            <a:endParaRPr lang="en-IN" dirty="0" smtClean="0"/>
          </a:p>
        </p:txBody>
      </p:sp>
      <p:sp>
        <p:nvSpPr>
          <p:cNvPr id="4" name="TextBox 3"/>
          <p:cNvSpPr txBox="1"/>
          <p:nvPr/>
        </p:nvSpPr>
        <p:spPr>
          <a:xfrm>
            <a:off x="375110" y="6326659"/>
            <a:ext cx="8399721" cy="276999"/>
          </a:xfrm>
          <a:prstGeom prst="rect">
            <a:avLst/>
          </a:prstGeom>
          <a:noFill/>
        </p:spPr>
        <p:txBody>
          <a:bodyPr wrap="square" rtlCol="0">
            <a:spAutoFit/>
          </a:bodyPr>
          <a:lstStyle/>
          <a:p>
            <a:r>
              <a:rPr lang="en-IN" sz="1200" dirty="0" smtClean="0"/>
              <a:t>*In practice, we compared the Modified Sharpe Ratio to account for years with negative excess returns</a:t>
            </a:r>
            <a:endParaRPr lang="en-US" sz="1200" dirty="0"/>
          </a:p>
        </p:txBody>
      </p:sp>
    </p:spTree>
    <p:extLst>
      <p:ext uri="{BB962C8B-B14F-4D97-AF65-F5344CB8AC3E}">
        <p14:creationId xmlns:p14="http://schemas.microsoft.com/office/powerpoint/2010/main" val="2216884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Risk &amp; returns: Historical analysis of listed equity (Methodology)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06694711"/>
              </p:ext>
            </p:extLst>
          </p:nvPr>
        </p:nvGraphicFramePr>
        <p:xfrm>
          <a:off x="361507" y="1020721"/>
          <a:ext cx="8272132" cy="5146160"/>
        </p:xfrm>
        <a:graphic>
          <a:graphicData uri="http://schemas.openxmlformats.org/drawingml/2006/table">
            <a:tbl>
              <a:tblPr firstRow="1" firstCol="1" bandRow="1">
                <a:tableStyleId>{5C22544A-7EE6-4342-B048-85BDC9FD1C3A}</a:tableStyleId>
              </a:tblPr>
              <a:tblGrid>
                <a:gridCol w="2068033">
                  <a:extLst>
                    <a:ext uri="{9D8B030D-6E8A-4147-A177-3AD203B41FA5}">
                      <a16:colId xmlns:a16="http://schemas.microsoft.com/office/drawing/2014/main" xmlns="" val="20000"/>
                    </a:ext>
                  </a:extLst>
                </a:gridCol>
                <a:gridCol w="2068033">
                  <a:extLst>
                    <a:ext uri="{9D8B030D-6E8A-4147-A177-3AD203B41FA5}">
                      <a16:colId xmlns:a16="http://schemas.microsoft.com/office/drawing/2014/main" xmlns="" val="20001"/>
                    </a:ext>
                  </a:extLst>
                </a:gridCol>
                <a:gridCol w="2068033">
                  <a:extLst>
                    <a:ext uri="{9D8B030D-6E8A-4147-A177-3AD203B41FA5}">
                      <a16:colId xmlns:a16="http://schemas.microsoft.com/office/drawing/2014/main" xmlns="" val="20002"/>
                    </a:ext>
                  </a:extLst>
                </a:gridCol>
                <a:gridCol w="2068033">
                  <a:extLst>
                    <a:ext uri="{9D8B030D-6E8A-4147-A177-3AD203B41FA5}">
                      <a16:colId xmlns:a16="http://schemas.microsoft.com/office/drawing/2014/main" xmlns="" val="20003"/>
                    </a:ext>
                  </a:extLst>
                </a:gridCol>
              </a:tblGrid>
              <a:tr h="343280">
                <a:tc gridSpan="2">
                  <a:txBody>
                    <a:bodyPr/>
                    <a:lstStyle/>
                    <a:p>
                      <a:pPr>
                        <a:spcBef>
                          <a:spcPts val="500"/>
                        </a:spcBef>
                        <a:spcAft>
                          <a:spcPts val="500"/>
                        </a:spcAft>
                      </a:pPr>
                      <a:r>
                        <a:rPr lang="en-US" sz="1200" dirty="0">
                          <a:effectLst/>
                        </a:rPr>
                        <a:t>Predominantly Fossil Fuel Based Power</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a:spcBef>
                          <a:spcPts val="500"/>
                        </a:spcBef>
                        <a:spcAft>
                          <a:spcPts val="500"/>
                        </a:spcAft>
                      </a:pPr>
                      <a:r>
                        <a:rPr lang="en-US" sz="1200">
                          <a:effectLst/>
                        </a:rPr>
                        <a:t>Predominantly Renewable Energy Based Power</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xmlns="" val="10000"/>
                  </a:ext>
                </a:extLst>
              </a:tr>
              <a:tr h="343280">
                <a:tc>
                  <a:txBody>
                    <a:bodyPr/>
                    <a:lstStyle/>
                    <a:p>
                      <a:pPr>
                        <a:spcBef>
                          <a:spcPts val="500"/>
                        </a:spcBef>
                        <a:spcAft>
                          <a:spcPts val="500"/>
                        </a:spcAft>
                      </a:pPr>
                      <a:r>
                        <a:rPr lang="en-US" sz="1200">
                          <a:effectLst/>
                        </a:rPr>
                        <a:t>Company Name</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Market Capitalization 2017 (USDmm, Historical rate)</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Company Name</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Market Capitalization 2017 (USDmm, Historical rate)</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343280">
                <a:tc>
                  <a:txBody>
                    <a:bodyPr/>
                    <a:lstStyle/>
                    <a:p>
                      <a:pPr>
                        <a:spcBef>
                          <a:spcPts val="500"/>
                        </a:spcBef>
                        <a:spcAft>
                          <a:spcPts val="500"/>
                        </a:spcAft>
                      </a:pPr>
                      <a:r>
                        <a:rPr lang="en-US" sz="1200" dirty="0" err="1">
                          <a:effectLst/>
                        </a:rPr>
                        <a:t>Adani</a:t>
                      </a:r>
                      <a:r>
                        <a:rPr lang="en-US" sz="1200" dirty="0">
                          <a:effectLst/>
                        </a:rPr>
                        <a:t> Power Limited</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2,261.7</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Advance Metering Technology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6.1</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343280">
                <a:tc>
                  <a:txBody>
                    <a:bodyPr/>
                    <a:lstStyle/>
                    <a:p>
                      <a:pPr>
                        <a:spcBef>
                          <a:spcPts val="500"/>
                        </a:spcBef>
                        <a:spcAft>
                          <a:spcPts val="500"/>
                        </a:spcAft>
                      </a:pPr>
                      <a:r>
                        <a:rPr lang="en-US" sz="1200">
                          <a:effectLst/>
                        </a:rPr>
                        <a:t>Elango Industries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0.2</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Entegra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8.9</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343280">
                <a:tc>
                  <a:txBody>
                    <a:bodyPr/>
                    <a:lstStyle/>
                    <a:p>
                      <a:pPr>
                        <a:spcBef>
                          <a:spcPts val="500"/>
                        </a:spcBef>
                        <a:spcAft>
                          <a:spcPts val="500"/>
                        </a:spcAft>
                      </a:pPr>
                      <a:r>
                        <a:rPr lang="en-US" sz="1200">
                          <a:effectLst/>
                        </a:rPr>
                        <a:t>Gujarat Industries Power Company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237.9</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Globus Power Generation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34.2</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343280">
                <a:tc>
                  <a:txBody>
                    <a:bodyPr/>
                    <a:lstStyle/>
                    <a:p>
                      <a:pPr>
                        <a:spcBef>
                          <a:spcPts val="500"/>
                        </a:spcBef>
                        <a:spcAft>
                          <a:spcPts val="500"/>
                        </a:spcAft>
                      </a:pPr>
                      <a:r>
                        <a:rPr lang="en-US" sz="1200">
                          <a:effectLst/>
                        </a:rPr>
                        <a:t>JSW Energy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1,555.9</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Ind Renewable Energy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0.7</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r h="343280">
                <a:tc>
                  <a:txBody>
                    <a:bodyPr/>
                    <a:lstStyle/>
                    <a:p>
                      <a:pPr>
                        <a:spcBef>
                          <a:spcPts val="500"/>
                        </a:spcBef>
                        <a:spcAft>
                          <a:spcPts val="500"/>
                        </a:spcAft>
                      </a:pPr>
                      <a:r>
                        <a:rPr lang="en-US" sz="1200">
                          <a:effectLst/>
                        </a:rPr>
                        <a:t>NLC India Limited </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2,435.8</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Indowind Energy Limited </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5.7</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6"/>
                  </a:ext>
                </a:extLst>
              </a:tr>
              <a:tr h="343280">
                <a:tc>
                  <a:txBody>
                    <a:bodyPr/>
                    <a:lstStyle/>
                    <a:p>
                      <a:pPr>
                        <a:spcBef>
                          <a:spcPts val="500"/>
                        </a:spcBef>
                        <a:spcAft>
                          <a:spcPts val="500"/>
                        </a:spcAft>
                      </a:pPr>
                      <a:r>
                        <a:rPr lang="en-US" sz="1200">
                          <a:effectLst/>
                        </a:rPr>
                        <a:t>NTPC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20,006.8</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K.P. Energy Limited </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19.1</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7"/>
                  </a:ext>
                </a:extLst>
              </a:tr>
              <a:tr h="343280">
                <a:tc>
                  <a:txBody>
                    <a:bodyPr/>
                    <a:lstStyle/>
                    <a:p>
                      <a:pPr>
                        <a:spcBef>
                          <a:spcPts val="500"/>
                        </a:spcBef>
                        <a:spcAft>
                          <a:spcPts val="500"/>
                        </a:spcAft>
                      </a:pPr>
                      <a:r>
                        <a:rPr lang="en-US" sz="1200">
                          <a:effectLst/>
                        </a:rPr>
                        <a:t>RattanIndia Infrastructure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68.5</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Karma Energy Limited </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7.4</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8"/>
                  </a:ext>
                </a:extLst>
              </a:tr>
              <a:tr h="343280">
                <a:tc>
                  <a:txBody>
                    <a:bodyPr/>
                    <a:lstStyle/>
                    <a:p>
                      <a:pPr>
                        <a:spcBef>
                          <a:spcPts val="500"/>
                        </a:spcBef>
                        <a:spcAft>
                          <a:spcPts val="500"/>
                        </a:spcAft>
                      </a:pPr>
                      <a:r>
                        <a:rPr lang="en-US" sz="1200">
                          <a:effectLst/>
                        </a:rPr>
                        <a:t>RattanIndia Power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318.3</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err="1">
                          <a:effectLst/>
                        </a:rPr>
                        <a:t>Kintech</a:t>
                      </a:r>
                      <a:r>
                        <a:rPr lang="en-US" sz="1200" dirty="0">
                          <a:effectLst/>
                        </a:rPr>
                        <a:t> Renewables Limited</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9"/>
                  </a:ext>
                </a:extLst>
              </a:tr>
              <a:tr h="343280">
                <a:tc>
                  <a:txBody>
                    <a:bodyPr/>
                    <a:lstStyle/>
                    <a:p>
                      <a:pPr>
                        <a:spcBef>
                          <a:spcPts val="500"/>
                        </a:spcBef>
                        <a:spcAft>
                          <a:spcPts val="500"/>
                        </a:spcAft>
                      </a:pPr>
                      <a:r>
                        <a:rPr lang="en-US" sz="1200">
                          <a:effectLst/>
                        </a:rPr>
                        <a:t>Reliance Power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2,004.4</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Morgan Ventures Limited </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1.8</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0"/>
                  </a:ext>
                </a:extLst>
              </a:tr>
              <a:tr h="343280">
                <a:tc>
                  <a:txBody>
                    <a:bodyPr/>
                    <a:lstStyle/>
                    <a:p>
                      <a:pPr>
                        <a:spcBef>
                          <a:spcPts val="500"/>
                        </a:spcBef>
                        <a:spcAft>
                          <a:spcPts val="500"/>
                        </a:spcAft>
                      </a:pPr>
                      <a:r>
                        <a:rPr lang="en-US" sz="1200">
                          <a:effectLst/>
                        </a:rPr>
                        <a:t>Suryachakra Power Corporation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5.1</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Orient Green Power Company Limited </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112.5</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1"/>
                  </a:ext>
                </a:extLst>
              </a:tr>
              <a:tr h="343280">
                <a:tc>
                  <a:txBody>
                    <a:bodyPr/>
                    <a:lstStyle/>
                    <a:p>
                      <a:pPr>
                        <a:spcBef>
                          <a:spcPts val="500"/>
                        </a:spcBef>
                        <a:spcAft>
                          <a:spcPts val="500"/>
                        </a:spcAft>
                      </a:pPr>
                      <a:r>
                        <a:rPr lang="en-US" sz="1200">
                          <a:effectLst/>
                        </a:rPr>
                        <a:t>Tata Power</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a:effectLst/>
                        </a:rPr>
                        <a:t>3,765.0</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S. E. Power Limited </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8.0</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2"/>
                  </a:ext>
                </a:extLst>
              </a:tr>
              <a:tr h="343280">
                <a:tc>
                  <a:txBody>
                    <a:bodyPr/>
                    <a:lstStyle/>
                    <a:p>
                      <a:endParaRPr lang="en-US" sz="1200">
                        <a:effectLst/>
                        <a:latin typeface="Century Gothic" panose="020B0502020202020204" pitchFamily="34" charset="0"/>
                      </a:endParaRPr>
                    </a:p>
                  </a:txBody>
                  <a:tcPr marL="68580" marR="68580" marT="0" marB="0"/>
                </a:tc>
                <a:tc>
                  <a:txBody>
                    <a:bodyPr/>
                    <a:lstStyle/>
                    <a:p>
                      <a:endParaRPr lang="en-US" sz="1200">
                        <a:effectLst/>
                        <a:latin typeface="Century Gothic" panose="020B0502020202020204" pitchFamily="34" charset="0"/>
                      </a:endParaRPr>
                    </a:p>
                  </a:txBody>
                  <a:tcPr marL="68580" marR="68580" marT="0" marB="0"/>
                </a:tc>
                <a:tc>
                  <a:txBody>
                    <a:bodyPr/>
                    <a:lstStyle/>
                    <a:p>
                      <a:pPr>
                        <a:spcBef>
                          <a:spcPts val="500"/>
                        </a:spcBef>
                        <a:spcAft>
                          <a:spcPts val="500"/>
                        </a:spcAft>
                      </a:pPr>
                      <a:r>
                        <a:rPr lang="en-US" sz="1200">
                          <a:effectLst/>
                        </a:rPr>
                        <a:t>Sun Source (India) Limited</a:t>
                      </a:r>
                      <a:endParaRPr lang="en-US" sz="12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tc>
                  <a:txBody>
                    <a:bodyPr/>
                    <a:lstStyle/>
                    <a:p>
                      <a:pPr>
                        <a:spcBef>
                          <a:spcPts val="500"/>
                        </a:spcBef>
                        <a:spcAft>
                          <a:spcPts val="500"/>
                        </a:spcAft>
                      </a:pPr>
                      <a:r>
                        <a:rPr lang="en-US" sz="1200" dirty="0">
                          <a:effectLst/>
                        </a:rPr>
                        <a:t>0.7</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13"/>
                  </a:ext>
                </a:extLst>
              </a:tr>
            </a:tbl>
          </a:graphicData>
        </a:graphic>
      </p:graphicFrame>
      <p:sp>
        <p:nvSpPr>
          <p:cNvPr id="5" name="Rectangle 4"/>
          <p:cNvSpPr/>
          <p:nvPr/>
        </p:nvSpPr>
        <p:spPr>
          <a:xfrm>
            <a:off x="1371600" y="6254199"/>
            <a:ext cx="8506046" cy="276999"/>
          </a:xfrm>
          <a:prstGeom prst="rect">
            <a:avLst/>
          </a:prstGeom>
        </p:spPr>
        <p:txBody>
          <a:bodyPr wrap="square">
            <a:spAutoFit/>
          </a:bodyPr>
          <a:lstStyle/>
          <a:p>
            <a:pPr indent="457200">
              <a:spcBef>
                <a:spcPts val="500"/>
              </a:spcBef>
              <a:spcAft>
                <a:spcPts val="500"/>
              </a:spcAft>
            </a:pPr>
            <a:r>
              <a:rPr lang="en-US" sz="1200" i="1" dirty="0">
                <a:latin typeface="Century Gothic" panose="020B0502020202020204" pitchFamily="34" charset="0"/>
                <a:ea typeface="Century Gothic" panose="020B0502020202020204" pitchFamily="34" charset="0"/>
                <a:cs typeface="Times New Roman" panose="02020603050405020304" pitchFamily="18" charset="0"/>
              </a:rPr>
              <a:t>Table 1: Listed independent power producers in India as of May, 2017</a:t>
            </a:r>
            <a:endParaRPr lang="en-US" sz="12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2247797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Risk factors: Investor </a:t>
            </a:r>
            <a:r>
              <a:rPr lang="en-IN" dirty="0" smtClean="0"/>
              <a:t>perception (Methodology)</a:t>
            </a:r>
            <a:endParaRPr lang="en-US" dirty="0"/>
          </a:p>
        </p:txBody>
      </p:sp>
      <p:sp>
        <p:nvSpPr>
          <p:cNvPr id="3" name="Content Placeholder 2"/>
          <p:cNvSpPr>
            <a:spLocks noGrp="1"/>
          </p:cNvSpPr>
          <p:nvPr>
            <p:ph idx="1"/>
          </p:nvPr>
        </p:nvSpPr>
        <p:spPr>
          <a:xfrm>
            <a:off x="383111" y="1073026"/>
            <a:ext cx="8383720" cy="5189837"/>
          </a:xfrm>
        </p:spPr>
        <p:txBody>
          <a:bodyPr>
            <a:noAutofit/>
          </a:bodyPr>
          <a:lstStyle/>
          <a:p>
            <a:r>
              <a:rPr lang="en-IN" sz="1900" dirty="0" smtClean="0"/>
              <a:t>Methodology derived from the De-risking Renewable Energy framework developed by UNDP in 2013</a:t>
            </a:r>
          </a:p>
          <a:p>
            <a:r>
              <a:rPr lang="en-IN" sz="1900" dirty="0" smtClean="0"/>
              <a:t>Structured interviews conducted with 16 direct investors (debt and equity; renewable and fossil fuel based) in power sector projects</a:t>
            </a:r>
          </a:p>
          <a:p>
            <a:r>
              <a:rPr lang="en-IN" sz="1900" dirty="0" smtClean="0"/>
              <a:t>Interviewees were asked their expectations on returns on debt and equity for four technologies: solar PV, wind, coal and natural gas</a:t>
            </a:r>
          </a:p>
          <a:p>
            <a:r>
              <a:rPr lang="en-IN" sz="1900" dirty="0" smtClean="0"/>
              <a:t>The aggregated results were used to make inferences about the investor risk perception of these technologies</a:t>
            </a:r>
          </a:p>
          <a:p>
            <a:r>
              <a:rPr lang="en-IN" sz="1900" dirty="0" smtClean="0"/>
              <a:t>Further, relevant interviewees were asked to rate eight risk factors on their likelihood of occurrence and financial impact on occurrence</a:t>
            </a:r>
          </a:p>
          <a:p>
            <a:r>
              <a:rPr lang="en-IN" sz="1900" dirty="0" smtClean="0"/>
              <a:t>This data was used to determine percentage contributions of constituent risk factors to the total debt risk premium (cost of debt – best-in-class cost of debt)</a:t>
            </a:r>
          </a:p>
          <a:p>
            <a:r>
              <a:rPr lang="en-IN" sz="1900" dirty="0" smtClean="0"/>
              <a:t>Accordingly, a debt financing waterfall was created for both sectors, which shows the iterative contribution of each constituent risk factor to the total risk premium</a:t>
            </a:r>
            <a:endParaRPr lang="en-US" sz="1900" dirty="0"/>
          </a:p>
        </p:txBody>
      </p:sp>
    </p:spTree>
    <p:extLst>
      <p:ext uri="{BB962C8B-B14F-4D97-AF65-F5344CB8AC3E}">
        <p14:creationId xmlns:p14="http://schemas.microsoft.com/office/powerpoint/2010/main" val="867676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Risk factors: Investor perception </a:t>
            </a:r>
            <a:r>
              <a:rPr lang="en-IN" dirty="0" smtClean="0"/>
              <a:t>(Sample)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85846326"/>
              </p:ext>
            </p:extLst>
          </p:nvPr>
        </p:nvGraphicFramePr>
        <p:xfrm>
          <a:off x="1949280" y="1648525"/>
          <a:ext cx="4992263" cy="2959642"/>
        </p:xfrm>
        <a:graphic>
          <a:graphicData uri="http://schemas.openxmlformats.org/drawingml/2006/table">
            <a:tbl>
              <a:tblPr firstRow="1" firstCol="1" bandRow="1">
                <a:tableStyleId>{5C22544A-7EE6-4342-B048-85BDC9FD1C3A}</a:tableStyleId>
              </a:tblPr>
              <a:tblGrid>
                <a:gridCol w="3307567">
                  <a:extLst>
                    <a:ext uri="{9D8B030D-6E8A-4147-A177-3AD203B41FA5}">
                      <a16:colId xmlns:a16="http://schemas.microsoft.com/office/drawing/2014/main" xmlns="" val="20000"/>
                    </a:ext>
                  </a:extLst>
                </a:gridCol>
                <a:gridCol w="1684696">
                  <a:extLst>
                    <a:ext uri="{9D8B030D-6E8A-4147-A177-3AD203B41FA5}">
                      <a16:colId xmlns:a16="http://schemas.microsoft.com/office/drawing/2014/main" xmlns="" val="20001"/>
                    </a:ext>
                  </a:extLst>
                </a:gridCol>
              </a:tblGrid>
              <a:tr h="375317">
                <a:tc>
                  <a:txBody>
                    <a:bodyPr/>
                    <a:lstStyle/>
                    <a:p>
                      <a:pPr>
                        <a:spcBef>
                          <a:spcPts val="500"/>
                        </a:spcBef>
                        <a:spcAft>
                          <a:spcPts val="0"/>
                        </a:spcAft>
                      </a:pPr>
                      <a:r>
                        <a:rPr lang="en-US" sz="1400" dirty="0">
                          <a:effectLst/>
                        </a:rPr>
                        <a:t>Number of interviewers approached</a:t>
                      </a:r>
                      <a:endParaRPr lang="en-US" sz="14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tc>
                  <a:txBody>
                    <a:bodyPr/>
                    <a:lstStyle/>
                    <a:p>
                      <a:pPr algn="r">
                        <a:spcBef>
                          <a:spcPts val="500"/>
                        </a:spcBef>
                        <a:spcAft>
                          <a:spcPts val="0"/>
                        </a:spcAft>
                      </a:pPr>
                      <a:r>
                        <a:rPr lang="en-US" sz="1400">
                          <a:effectLst/>
                        </a:rPr>
                        <a:t>76</a:t>
                      </a:r>
                      <a:endParaRPr lang="en-US" sz="14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0"/>
                  </a:ext>
                </a:extLst>
              </a:tr>
              <a:tr h="375317">
                <a:tc>
                  <a:txBody>
                    <a:bodyPr/>
                    <a:lstStyle/>
                    <a:p>
                      <a:pPr>
                        <a:spcBef>
                          <a:spcPts val="500"/>
                        </a:spcBef>
                        <a:spcAft>
                          <a:spcPts val="0"/>
                        </a:spcAft>
                      </a:pPr>
                      <a:r>
                        <a:rPr lang="en-US" sz="1400" dirty="0">
                          <a:effectLst/>
                        </a:rPr>
                        <a:t>Number of respondents</a:t>
                      </a:r>
                      <a:endParaRPr lang="en-US" sz="14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tc>
                  <a:txBody>
                    <a:bodyPr/>
                    <a:lstStyle/>
                    <a:p>
                      <a:pPr algn="r">
                        <a:spcBef>
                          <a:spcPts val="500"/>
                        </a:spcBef>
                        <a:spcAft>
                          <a:spcPts val="0"/>
                        </a:spcAft>
                      </a:pPr>
                      <a:r>
                        <a:rPr lang="en-US" sz="1400">
                          <a:effectLst/>
                        </a:rPr>
                        <a:t>16</a:t>
                      </a:r>
                      <a:endParaRPr lang="en-US" sz="14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1"/>
                  </a:ext>
                </a:extLst>
              </a:tr>
              <a:tr h="375317">
                <a:tc>
                  <a:txBody>
                    <a:bodyPr/>
                    <a:lstStyle/>
                    <a:p>
                      <a:pPr>
                        <a:spcBef>
                          <a:spcPts val="500"/>
                        </a:spcBef>
                        <a:spcAft>
                          <a:spcPts val="0"/>
                        </a:spcAft>
                      </a:pPr>
                      <a:r>
                        <a:rPr lang="en-US" sz="1400" dirty="0">
                          <a:effectLst/>
                        </a:rPr>
                        <a:t>Renewable energy investment</a:t>
                      </a:r>
                      <a:endParaRPr lang="en-US" sz="14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tc>
                  <a:txBody>
                    <a:bodyPr/>
                    <a:lstStyle/>
                    <a:p>
                      <a:pPr algn="r">
                        <a:spcBef>
                          <a:spcPts val="500"/>
                        </a:spcBef>
                        <a:spcAft>
                          <a:spcPts val="0"/>
                        </a:spcAft>
                      </a:pPr>
                      <a:r>
                        <a:rPr lang="en-US" sz="1400">
                          <a:effectLst/>
                        </a:rPr>
                        <a:t>11</a:t>
                      </a:r>
                      <a:endParaRPr lang="en-US" sz="14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2"/>
                  </a:ext>
                </a:extLst>
              </a:tr>
              <a:tr h="375317">
                <a:tc>
                  <a:txBody>
                    <a:bodyPr/>
                    <a:lstStyle/>
                    <a:p>
                      <a:pPr>
                        <a:spcBef>
                          <a:spcPts val="500"/>
                        </a:spcBef>
                        <a:spcAft>
                          <a:spcPts val="0"/>
                        </a:spcAft>
                      </a:pPr>
                      <a:r>
                        <a:rPr lang="en-US" sz="1400" dirty="0">
                          <a:effectLst/>
                        </a:rPr>
                        <a:t>Fossil Fuel energy investment</a:t>
                      </a:r>
                      <a:endParaRPr lang="en-US" sz="14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tc>
                  <a:txBody>
                    <a:bodyPr/>
                    <a:lstStyle/>
                    <a:p>
                      <a:pPr algn="r">
                        <a:spcBef>
                          <a:spcPts val="500"/>
                        </a:spcBef>
                        <a:spcAft>
                          <a:spcPts val="0"/>
                        </a:spcAft>
                      </a:pPr>
                      <a:r>
                        <a:rPr lang="en-US" sz="1400" dirty="0">
                          <a:effectLst/>
                        </a:rPr>
                        <a:t>8</a:t>
                      </a:r>
                      <a:endParaRPr lang="en-US" sz="14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3"/>
                  </a:ext>
                </a:extLst>
              </a:tr>
              <a:tr h="375317">
                <a:tc>
                  <a:txBody>
                    <a:bodyPr/>
                    <a:lstStyle/>
                    <a:p>
                      <a:pPr>
                        <a:spcBef>
                          <a:spcPts val="500"/>
                        </a:spcBef>
                        <a:spcAft>
                          <a:spcPts val="0"/>
                        </a:spcAft>
                      </a:pPr>
                      <a:r>
                        <a:rPr lang="en-US" sz="1400">
                          <a:effectLst/>
                        </a:rPr>
                        <a:t>Debt investors</a:t>
                      </a:r>
                      <a:endParaRPr lang="en-US" sz="14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tc>
                  <a:txBody>
                    <a:bodyPr/>
                    <a:lstStyle/>
                    <a:p>
                      <a:pPr algn="r">
                        <a:spcBef>
                          <a:spcPts val="500"/>
                        </a:spcBef>
                        <a:spcAft>
                          <a:spcPts val="0"/>
                        </a:spcAft>
                      </a:pPr>
                      <a:r>
                        <a:rPr lang="en-US" sz="1400" dirty="0">
                          <a:effectLst/>
                        </a:rPr>
                        <a:t>8</a:t>
                      </a:r>
                      <a:endParaRPr lang="en-US" sz="14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4"/>
                  </a:ext>
                </a:extLst>
              </a:tr>
              <a:tr h="375317">
                <a:tc>
                  <a:txBody>
                    <a:bodyPr/>
                    <a:lstStyle/>
                    <a:p>
                      <a:pPr>
                        <a:spcBef>
                          <a:spcPts val="500"/>
                        </a:spcBef>
                        <a:spcAft>
                          <a:spcPts val="0"/>
                        </a:spcAft>
                      </a:pPr>
                      <a:r>
                        <a:rPr lang="en-US" sz="1400">
                          <a:effectLst/>
                        </a:rPr>
                        <a:t>Equity investors</a:t>
                      </a:r>
                      <a:endParaRPr lang="en-US" sz="14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tc>
                  <a:txBody>
                    <a:bodyPr/>
                    <a:lstStyle/>
                    <a:p>
                      <a:pPr algn="r">
                        <a:spcBef>
                          <a:spcPts val="500"/>
                        </a:spcBef>
                        <a:spcAft>
                          <a:spcPts val="0"/>
                        </a:spcAft>
                      </a:pPr>
                      <a:r>
                        <a:rPr lang="en-US" sz="1400" dirty="0">
                          <a:effectLst/>
                        </a:rPr>
                        <a:t>9</a:t>
                      </a:r>
                      <a:endParaRPr lang="en-US" sz="14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5"/>
                  </a:ext>
                </a:extLst>
              </a:tr>
              <a:tr h="707740">
                <a:tc>
                  <a:txBody>
                    <a:bodyPr/>
                    <a:lstStyle/>
                    <a:p>
                      <a:pPr>
                        <a:spcBef>
                          <a:spcPts val="500"/>
                        </a:spcBef>
                        <a:spcAft>
                          <a:spcPts val="0"/>
                        </a:spcAft>
                      </a:pPr>
                      <a:r>
                        <a:rPr lang="en-US" sz="1400">
                          <a:effectLst/>
                        </a:rPr>
                        <a:t>Other investment vehicles</a:t>
                      </a:r>
                      <a:endParaRPr lang="en-US" sz="140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tc>
                  <a:txBody>
                    <a:bodyPr/>
                    <a:lstStyle/>
                    <a:p>
                      <a:pPr>
                        <a:spcBef>
                          <a:spcPts val="500"/>
                        </a:spcBef>
                        <a:spcAft>
                          <a:spcPts val="0"/>
                        </a:spcAft>
                      </a:pPr>
                      <a:r>
                        <a:rPr lang="en-US" sz="1400" dirty="0">
                          <a:effectLst/>
                        </a:rPr>
                        <a:t>Grants ,mezzanine</a:t>
                      </a:r>
                      <a:endParaRPr lang="en-US" sz="1400" dirty="0">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0006"/>
                  </a:ext>
                </a:extLst>
              </a:tr>
            </a:tbl>
          </a:graphicData>
        </a:graphic>
      </p:graphicFrame>
      <p:sp>
        <p:nvSpPr>
          <p:cNvPr id="5" name="Rectangle 1"/>
          <p:cNvSpPr>
            <a:spLocks noChangeArrowheads="1"/>
          </p:cNvSpPr>
          <p:nvPr/>
        </p:nvSpPr>
        <p:spPr bwMode="auto">
          <a:xfrm>
            <a:off x="2498990" y="4778287"/>
            <a:ext cx="415196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Table 2: Interviewees by asset class and area of expertise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7656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Backup slides - </a:t>
            </a:r>
            <a:r>
              <a:rPr lang="en-US" dirty="0"/>
              <a:t>Managing renewable energy  integration through flexible coal in India</a:t>
            </a:r>
          </a:p>
        </p:txBody>
      </p:sp>
    </p:spTree>
    <p:extLst>
      <p:ext uri="{BB962C8B-B14F-4D97-AF65-F5344CB8AC3E}">
        <p14:creationId xmlns:p14="http://schemas.microsoft.com/office/powerpoint/2010/main" val="2935093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India ambitious targets will result in significant share of power generation by renewable energy</a:t>
            </a:r>
            <a:endParaRPr lang="en-US" dirty="0"/>
          </a:p>
        </p:txBody>
      </p:sp>
      <p:graphicFrame>
        <p:nvGraphicFramePr>
          <p:cNvPr id="4" name="Chart 3"/>
          <p:cNvGraphicFramePr/>
          <p:nvPr>
            <p:extLst/>
          </p:nvPr>
        </p:nvGraphicFramePr>
        <p:xfrm>
          <a:off x="106363" y="914401"/>
          <a:ext cx="5291137" cy="27305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nvPr>
        </p:nvGraphicFramePr>
        <p:xfrm>
          <a:off x="106363" y="3743756"/>
          <a:ext cx="5291137" cy="29337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5397500" y="1181101"/>
            <a:ext cx="3657600" cy="2031325"/>
          </a:xfrm>
          <a:prstGeom prst="rect">
            <a:avLst/>
          </a:prstGeom>
        </p:spPr>
        <p:txBody>
          <a:bodyPr wrap="square">
            <a:spAutoFit/>
          </a:bodyPr>
          <a:lstStyle/>
          <a:p>
            <a:pPr marL="285750" indent="-285750">
              <a:buFont typeface="Arial" panose="020B0604020202020204" pitchFamily="34" charset="0"/>
              <a:buChar char="•"/>
            </a:pPr>
            <a:r>
              <a:rPr lang="en-US" dirty="0" smtClean="0">
                <a:latin typeface="Century Gothic" panose="020B0502020202020204" pitchFamily="34" charset="0"/>
                <a:ea typeface="Century Gothic" panose="020B0502020202020204" pitchFamily="34" charset="0"/>
                <a:cs typeface="Times New Roman" panose="02020603050405020304" pitchFamily="18" charset="0"/>
              </a:rPr>
              <a:t>India’s </a:t>
            </a:r>
            <a:r>
              <a:rPr lang="en-US" dirty="0">
                <a:latin typeface="Century Gothic" panose="020B0502020202020204" pitchFamily="34" charset="0"/>
                <a:ea typeface="Century Gothic" panose="020B0502020202020204" pitchFamily="34" charset="0"/>
                <a:cs typeface="Times New Roman" panose="02020603050405020304" pitchFamily="18" charset="0"/>
              </a:rPr>
              <a:t>renewable push via a variety of policy mechanisms, at the end of 2017 the installed capacity of wind and solar stood at 30GW and 16GW, respectively. </a:t>
            </a:r>
            <a:endParaRPr lang="en-US" dirty="0" smtClean="0">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7" name="Rectangle 6"/>
          <p:cNvSpPr/>
          <p:nvPr/>
        </p:nvSpPr>
        <p:spPr>
          <a:xfrm>
            <a:off x="5499100" y="3733278"/>
            <a:ext cx="3441700" cy="1477328"/>
          </a:xfrm>
          <a:prstGeom prst="rect">
            <a:avLst/>
          </a:prstGeom>
        </p:spPr>
        <p:txBody>
          <a:bodyPr wrap="square">
            <a:spAutoFit/>
          </a:bodyPr>
          <a:lstStyle/>
          <a:p>
            <a:pPr marL="285750" indent="-285750">
              <a:buFont typeface="Arial" panose="020B0604020202020204" pitchFamily="34" charset="0"/>
              <a:buChar char="•"/>
            </a:pPr>
            <a:r>
              <a:rPr lang="en-US" dirty="0" smtClean="0">
                <a:latin typeface="Century Gothic" panose="020B0502020202020204" pitchFamily="34" charset="0"/>
                <a:ea typeface="Century Gothic" panose="020B0502020202020204" pitchFamily="34" charset="0"/>
                <a:cs typeface="Times New Roman" panose="02020603050405020304" pitchFamily="18" charset="0"/>
              </a:rPr>
              <a:t>Steadily </a:t>
            </a:r>
            <a:r>
              <a:rPr lang="en-US" dirty="0">
                <a:latin typeface="Century Gothic" panose="020B0502020202020204" pitchFamily="34" charset="0"/>
                <a:ea typeface="Century Gothic" panose="020B0502020202020204" pitchFamily="34" charset="0"/>
                <a:cs typeface="Times New Roman" panose="02020603050405020304" pitchFamily="18" charset="0"/>
              </a:rPr>
              <a:t>increasing </a:t>
            </a:r>
            <a:r>
              <a:rPr lang="en-US" dirty="0" smtClean="0">
                <a:latin typeface="Century Gothic" panose="020B0502020202020204" pitchFamily="34" charset="0"/>
                <a:ea typeface="Century Gothic" panose="020B0502020202020204" pitchFamily="34" charset="0"/>
                <a:cs typeface="Times New Roman" panose="02020603050405020304" pitchFamily="18" charset="0"/>
              </a:rPr>
              <a:t>share </a:t>
            </a:r>
            <a:r>
              <a:rPr lang="en-US" dirty="0">
                <a:latin typeface="Century Gothic" panose="020B0502020202020204" pitchFamily="34" charset="0"/>
                <a:ea typeface="Century Gothic" panose="020B0502020202020204" pitchFamily="34" charset="0"/>
                <a:cs typeface="Times New Roman" panose="02020603050405020304" pitchFamily="18" charset="0"/>
              </a:rPr>
              <a:t>of renewable energy in electricity </a:t>
            </a:r>
            <a:r>
              <a:rPr lang="en-US" dirty="0" smtClean="0">
                <a:latin typeface="Century Gothic" panose="020B0502020202020204" pitchFamily="34" charset="0"/>
                <a:ea typeface="Century Gothic" panose="020B0502020202020204" pitchFamily="34" charset="0"/>
                <a:cs typeface="Times New Roman" panose="02020603050405020304" pitchFamily="18" charset="0"/>
              </a:rPr>
              <a:t>mix, </a:t>
            </a:r>
          </a:p>
          <a:p>
            <a:pPr marL="285750" indent="-285750">
              <a:buFont typeface="Arial" panose="020B0604020202020204" pitchFamily="34" charset="0"/>
              <a:buChar char="•"/>
            </a:pPr>
            <a:r>
              <a:rPr lang="en-US" dirty="0" smtClean="0">
                <a:latin typeface="Century Gothic" panose="020B0502020202020204" pitchFamily="34" charset="0"/>
                <a:ea typeface="Century Gothic" panose="020B0502020202020204" pitchFamily="34" charset="0"/>
                <a:cs typeface="Times New Roman" panose="02020603050405020304" pitchFamily="18" charset="0"/>
              </a:rPr>
              <a:t>Expected </a:t>
            </a:r>
            <a:r>
              <a:rPr lang="en-US" dirty="0">
                <a:latin typeface="Century Gothic" panose="020B0502020202020204" pitchFamily="34" charset="0"/>
                <a:ea typeface="Century Gothic" panose="020B0502020202020204" pitchFamily="34" charset="0"/>
                <a:cs typeface="Times New Roman" panose="02020603050405020304" pitchFamily="18" charset="0"/>
              </a:rPr>
              <a:t>to go from 9% in 2017 to 23% in 2027 </a:t>
            </a:r>
          </a:p>
        </p:txBody>
      </p:sp>
    </p:spTree>
    <p:extLst>
      <p:ext uri="{BB962C8B-B14F-4D97-AF65-F5344CB8AC3E}">
        <p14:creationId xmlns:p14="http://schemas.microsoft.com/office/powerpoint/2010/main" val="33703271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424" y="53924"/>
            <a:ext cx="8284603" cy="854610"/>
          </a:xfrm>
        </p:spPr>
        <p:txBody>
          <a:bodyPr>
            <a:noAutofit/>
          </a:bodyPr>
          <a:lstStyle/>
          <a:p>
            <a:r>
              <a:rPr lang="en-US" sz="2500" b="1" dirty="0"/>
              <a:t>Formula for Cost of Conversion of Coal Plant into a Flexible Plant</a:t>
            </a:r>
          </a:p>
        </p:txBody>
      </p:sp>
      <p:sp>
        <p:nvSpPr>
          <p:cNvPr id="3" name="Rectangle 2"/>
          <p:cNvSpPr/>
          <p:nvPr/>
        </p:nvSpPr>
        <p:spPr>
          <a:xfrm>
            <a:off x="611424" y="1663774"/>
            <a:ext cx="7742162" cy="3970318"/>
          </a:xfrm>
          <a:prstGeom prst="rect">
            <a:avLst/>
          </a:prstGeom>
        </p:spPr>
        <p:txBody>
          <a:bodyPr wrap="square">
            <a:spAutoFit/>
          </a:bodyPr>
          <a:lstStyle/>
          <a:p>
            <a:pPr eaLnBrk="0" fontAlgn="base" hangingPunct="0"/>
            <a:r>
              <a:rPr lang="en-US" i="1" dirty="0">
                <a:solidFill>
                  <a:srgbClr val="000000"/>
                </a:solidFill>
                <a:latin typeface="Century Gothic" panose="020B0502020202020204" pitchFamily="34" charset="0"/>
                <a:ea typeface="Calibri" panose="020F0502020204030204" pitchFamily="34" charset="0"/>
              </a:rPr>
              <a:t>(Incremental) Cost of Flexibility  </a:t>
            </a:r>
            <a:r>
              <a:rPr lang="en-US" i="1" dirty="0" smtClean="0">
                <a:solidFill>
                  <a:srgbClr val="000000"/>
                </a:solidFill>
                <a:latin typeface="Century Gothic" panose="020B0502020202020204" pitchFamily="34" charset="0"/>
                <a:ea typeface="Calibri" panose="020F0502020204030204" pitchFamily="34" charset="0"/>
              </a:rPr>
              <a:t>is sum of </a:t>
            </a:r>
          </a:p>
          <a:p>
            <a:pPr marL="285750" indent="-285750" eaLnBrk="0" fontAlgn="base" hangingPunct="0">
              <a:buFont typeface="Arial" panose="020B0604020202020204" pitchFamily="34" charset="0"/>
              <a:buChar char="•"/>
            </a:pPr>
            <a:r>
              <a:rPr lang="en-US" i="1" dirty="0" smtClean="0">
                <a:solidFill>
                  <a:srgbClr val="000000"/>
                </a:solidFill>
                <a:latin typeface="Century Gothic" panose="020B0502020202020204" pitchFamily="34" charset="0"/>
                <a:ea typeface="Calibri" panose="020F0502020204030204" pitchFamily="34" charset="0"/>
              </a:rPr>
              <a:t>Loss </a:t>
            </a:r>
            <a:r>
              <a:rPr lang="en-US" i="1" dirty="0">
                <a:solidFill>
                  <a:srgbClr val="000000"/>
                </a:solidFill>
                <a:latin typeface="Century Gothic" panose="020B0502020202020204" pitchFamily="34" charset="0"/>
                <a:ea typeface="Calibri" panose="020F0502020204030204" pitchFamily="34" charset="0"/>
              </a:rPr>
              <a:t>due to lower PLF leading to higher primary fuel cost (A</a:t>
            </a:r>
            <a:r>
              <a:rPr lang="en-US" i="1" dirty="0" smtClean="0">
                <a:solidFill>
                  <a:srgbClr val="000000"/>
                </a:solidFill>
                <a:latin typeface="Century Gothic" panose="020B0502020202020204" pitchFamily="34" charset="0"/>
                <a:ea typeface="Calibri" panose="020F0502020204030204" pitchFamily="34" charset="0"/>
              </a:rPr>
              <a:t>)</a:t>
            </a:r>
          </a:p>
          <a:p>
            <a:pPr marL="285750" indent="-285750" eaLnBrk="0" fontAlgn="base" hangingPunct="0">
              <a:buFont typeface="Arial" panose="020B0604020202020204" pitchFamily="34" charset="0"/>
              <a:buChar char="•"/>
            </a:pPr>
            <a:r>
              <a:rPr lang="en-US" i="1" dirty="0" smtClean="0">
                <a:solidFill>
                  <a:srgbClr val="000000"/>
                </a:solidFill>
                <a:latin typeface="Century Gothic" panose="020B0502020202020204" pitchFamily="34" charset="0"/>
                <a:ea typeface="Calibri" panose="020F0502020204030204" pitchFamily="34" charset="0"/>
              </a:rPr>
              <a:t>Extra </a:t>
            </a:r>
            <a:r>
              <a:rPr lang="en-US" i="1" dirty="0">
                <a:solidFill>
                  <a:srgbClr val="000000"/>
                </a:solidFill>
                <a:latin typeface="Century Gothic" panose="020B0502020202020204" pitchFamily="34" charset="0"/>
                <a:ea typeface="Calibri" panose="020F0502020204030204" pitchFamily="34" charset="0"/>
              </a:rPr>
              <a:t>fixed cost required to convert a coal plant into a technical flexible </a:t>
            </a:r>
            <a:r>
              <a:rPr lang="en-US" i="1" dirty="0" smtClean="0">
                <a:solidFill>
                  <a:srgbClr val="000000"/>
                </a:solidFill>
                <a:latin typeface="Century Gothic" panose="020B0502020202020204" pitchFamily="34" charset="0"/>
                <a:ea typeface="Calibri" panose="020F0502020204030204" pitchFamily="34" charset="0"/>
              </a:rPr>
              <a:t>plant(B)</a:t>
            </a:r>
          </a:p>
          <a:p>
            <a:pPr marL="285750" indent="-285750" eaLnBrk="0" fontAlgn="base" hangingPunct="0">
              <a:buFont typeface="Arial" panose="020B0604020202020204" pitchFamily="34" charset="0"/>
              <a:buChar char="•"/>
            </a:pPr>
            <a:r>
              <a:rPr lang="en-US" i="1" dirty="0" smtClean="0">
                <a:solidFill>
                  <a:srgbClr val="000000"/>
                </a:solidFill>
                <a:latin typeface="Century Gothic" panose="020B0502020202020204" pitchFamily="34" charset="0"/>
                <a:ea typeface="Calibri" panose="020F0502020204030204" pitchFamily="34" charset="0"/>
              </a:rPr>
              <a:t>Loss </a:t>
            </a:r>
            <a:r>
              <a:rPr lang="en-US" i="1" dirty="0">
                <a:solidFill>
                  <a:srgbClr val="000000"/>
                </a:solidFill>
                <a:latin typeface="Century Gothic" panose="020B0502020202020204" pitchFamily="34" charset="0"/>
                <a:ea typeface="Calibri" panose="020F0502020204030204" pitchFamily="34" charset="0"/>
              </a:rPr>
              <a:t>in ROE due to the reduced  life of the plant due to flexible operation (C)</a:t>
            </a:r>
            <a:endParaRPr lang="en-US" sz="2800" dirty="0">
              <a:latin typeface="Times New Roman" panose="02020603050405020304" pitchFamily="18" charset="0"/>
              <a:ea typeface="Times New Roman" panose="02020603050405020304" pitchFamily="18" charset="0"/>
            </a:endParaRPr>
          </a:p>
          <a:p>
            <a:pPr eaLnBrk="0" fontAlgn="base" hangingPunct="0"/>
            <a:endParaRPr lang="en-US" i="1" dirty="0" smtClean="0">
              <a:solidFill>
                <a:srgbClr val="000000"/>
              </a:solidFill>
              <a:latin typeface="Century Gothic" panose="020B0502020202020204" pitchFamily="34" charset="0"/>
              <a:ea typeface="Calibri" panose="020F0502020204030204" pitchFamily="34" charset="0"/>
            </a:endParaRPr>
          </a:p>
          <a:p>
            <a:pPr eaLnBrk="0" fontAlgn="base" hangingPunct="0"/>
            <a:r>
              <a:rPr lang="en-US" i="1" dirty="0" smtClean="0">
                <a:solidFill>
                  <a:srgbClr val="000000"/>
                </a:solidFill>
                <a:latin typeface="Century Gothic" panose="020B0502020202020204" pitchFamily="34" charset="0"/>
                <a:ea typeface="Calibri" panose="020F0502020204030204" pitchFamily="34" charset="0"/>
              </a:rPr>
              <a:t>Where</a:t>
            </a:r>
            <a:r>
              <a:rPr lang="en-US" i="1" dirty="0">
                <a:solidFill>
                  <a:srgbClr val="000000"/>
                </a:solidFill>
                <a:latin typeface="Century Gothic" panose="020B0502020202020204" pitchFamily="34" charset="0"/>
                <a:ea typeface="Calibri" panose="020F0502020204030204" pitchFamily="34" charset="0"/>
              </a:rPr>
              <a:t>, </a:t>
            </a:r>
            <a:endParaRPr lang="en-US" i="1" dirty="0" smtClean="0">
              <a:solidFill>
                <a:srgbClr val="000000"/>
              </a:solidFill>
              <a:latin typeface="Century Gothic" panose="020B0502020202020204" pitchFamily="34" charset="0"/>
              <a:ea typeface="Calibri" panose="020F0502020204030204" pitchFamily="34" charset="0"/>
            </a:endParaRPr>
          </a:p>
          <a:p>
            <a:pPr marL="285750" indent="-285750" eaLnBrk="0" fontAlgn="base" hangingPunct="0">
              <a:buFont typeface="Arial" panose="020B0604020202020204" pitchFamily="34" charset="0"/>
              <a:buChar char="•"/>
            </a:pPr>
            <a:r>
              <a:rPr lang="en-US" i="1" dirty="0" smtClean="0">
                <a:solidFill>
                  <a:srgbClr val="000000"/>
                </a:solidFill>
                <a:latin typeface="Century Gothic" panose="020B0502020202020204" pitchFamily="34" charset="0"/>
                <a:ea typeface="Calibri" panose="020F0502020204030204" pitchFamily="34" charset="0"/>
              </a:rPr>
              <a:t>A </a:t>
            </a:r>
            <a:r>
              <a:rPr lang="en-US" i="1" dirty="0">
                <a:solidFill>
                  <a:srgbClr val="000000"/>
                </a:solidFill>
                <a:latin typeface="Century Gothic" panose="020B0502020202020204" pitchFamily="34" charset="0"/>
                <a:ea typeface="Calibri" panose="020F0502020204030204" pitchFamily="34" charset="0"/>
              </a:rPr>
              <a:t>= Primary Fuel Cost at PLF of a flexible plant (PLF 40%-60% range) - Primary Fuel Cost at PLF of 60% (new normal</a:t>
            </a:r>
            <a:r>
              <a:rPr lang="en-US" i="1" dirty="0" smtClean="0">
                <a:solidFill>
                  <a:srgbClr val="000000"/>
                </a:solidFill>
                <a:latin typeface="Century Gothic" panose="020B0502020202020204" pitchFamily="34" charset="0"/>
                <a:ea typeface="Calibri" panose="020F0502020204030204" pitchFamily="34" charset="0"/>
              </a:rPr>
              <a:t>);</a:t>
            </a:r>
            <a:endParaRPr lang="en-US" sz="2800" dirty="0">
              <a:latin typeface="Times New Roman" panose="02020603050405020304" pitchFamily="18" charset="0"/>
              <a:ea typeface="Calibri" panose="020F0502020204030204" pitchFamily="34" charset="0"/>
            </a:endParaRPr>
          </a:p>
          <a:p>
            <a:pPr marL="285750" indent="-285750" eaLnBrk="0" fontAlgn="base" hangingPunct="0">
              <a:buFont typeface="Arial" panose="020B0604020202020204" pitchFamily="34" charset="0"/>
              <a:buChar char="•"/>
            </a:pPr>
            <a:r>
              <a:rPr lang="en-US" i="1" dirty="0" smtClean="0">
                <a:solidFill>
                  <a:srgbClr val="000000"/>
                </a:solidFill>
                <a:latin typeface="Century Gothic" panose="020B0502020202020204" pitchFamily="34" charset="0"/>
                <a:ea typeface="Calibri" panose="020F0502020204030204" pitchFamily="34" charset="0"/>
              </a:rPr>
              <a:t>B </a:t>
            </a:r>
            <a:r>
              <a:rPr lang="en-US" i="1" dirty="0">
                <a:solidFill>
                  <a:srgbClr val="000000"/>
                </a:solidFill>
                <a:latin typeface="Century Gothic" panose="020B0502020202020204" pitchFamily="34" charset="0"/>
                <a:ea typeface="Calibri" panose="020F0502020204030204" pitchFamily="34" charset="0"/>
              </a:rPr>
              <a:t>= Interest rate for the new loan + Depreciation of the capex incurred + ROE expected after the </a:t>
            </a:r>
            <a:r>
              <a:rPr lang="en-US" i="1" dirty="0" smtClean="0">
                <a:solidFill>
                  <a:srgbClr val="000000"/>
                </a:solidFill>
                <a:latin typeface="Century Gothic" panose="020B0502020202020204" pitchFamily="34" charset="0"/>
                <a:ea typeface="Calibri" panose="020F0502020204030204" pitchFamily="34" charset="0"/>
              </a:rPr>
              <a:t>retrofitting;</a:t>
            </a:r>
            <a:endParaRPr lang="en-US" sz="2800" dirty="0">
              <a:latin typeface="Times New Roman" panose="02020603050405020304" pitchFamily="18" charset="0"/>
              <a:ea typeface="Calibri" panose="020F0502020204030204" pitchFamily="34" charset="0"/>
            </a:endParaRPr>
          </a:p>
          <a:p>
            <a:pPr marL="285750" indent="-285750" eaLnBrk="0" fontAlgn="base" hangingPunct="0">
              <a:buFont typeface="Arial" panose="020B0604020202020204" pitchFamily="34" charset="0"/>
              <a:buChar char="•"/>
            </a:pPr>
            <a:r>
              <a:rPr lang="en-US" i="1" dirty="0" smtClean="0">
                <a:solidFill>
                  <a:srgbClr val="000000"/>
                </a:solidFill>
                <a:latin typeface="Century Gothic" panose="020B0502020202020204" pitchFamily="34" charset="0"/>
                <a:ea typeface="Calibri" panose="020F0502020204030204" pitchFamily="34" charset="0"/>
              </a:rPr>
              <a:t>C </a:t>
            </a:r>
            <a:r>
              <a:rPr lang="en-US" i="1" dirty="0">
                <a:solidFill>
                  <a:srgbClr val="000000"/>
                </a:solidFill>
                <a:latin typeface="Century Gothic" panose="020B0502020202020204" pitchFamily="34" charset="0"/>
                <a:ea typeface="Calibri" panose="020F0502020204030204" pitchFamily="34" charset="0"/>
              </a:rPr>
              <a:t>= ROE component of the recovery cost lost due to reduced life of the plant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5917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424" y="53924"/>
            <a:ext cx="8284603" cy="854610"/>
          </a:xfrm>
        </p:spPr>
        <p:txBody>
          <a:bodyPr>
            <a:noAutofit/>
          </a:bodyPr>
          <a:lstStyle/>
          <a:p>
            <a:r>
              <a:rPr lang="en-US" sz="2500" b="1" dirty="0" smtClean="0"/>
              <a:t>Assumptions </a:t>
            </a:r>
            <a:r>
              <a:rPr lang="en-US" sz="2500" b="1" dirty="0"/>
              <a:t>for Cost of Conversion of Coal Plant into a Flexible Plant</a:t>
            </a:r>
          </a:p>
        </p:txBody>
      </p:sp>
      <p:sp>
        <p:nvSpPr>
          <p:cNvPr id="3" name="Content Placeholder 2"/>
          <p:cNvSpPr>
            <a:spLocks noGrp="1"/>
          </p:cNvSpPr>
          <p:nvPr>
            <p:ph idx="1"/>
          </p:nvPr>
        </p:nvSpPr>
        <p:spPr>
          <a:xfrm>
            <a:off x="154984" y="908534"/>
            <a:ext cx="8741044" cy="6051711"/>
          </a:xfrm>
        </p:spPr>
        <p:txBody>
          <a:bodyPr>
            <a:normAutofit/>
          </a:bodyPr>
          <a:lstStyle/>
          <a:p>
            <a:pPr lvl="0"/>
            <a:r>
              <a:rPr lang="en-US" sz="2000" dirty="0">
                <a:solidFill>
                  <a:schemeClr val="bg2">
                    <a:lumMod val="10000"/>
                  </a:schemeClr>
                </a:solidFill>
              </a:rPr>
              <a:t>Fixed cost of a baseload plant will be recovered in full under the flexibility mode as well. </a:t>
            </a:r>
            <a:endParaRPr lang="en-US" sz="2000" dirty="0" smtClean="0">
              <a:solidFill>
                <a:schemeClr val="bg2">
                  <a:lumMod val="10000"/>
                </a:schemeClr>
              </a:solidFill>
            </a:endParaRPr>
          </a:p>
          <a:p>
            <a:pPr lvl="0"/>
            <a:r>
              <a:rPr lang="en-US" sz="2000" dirty="0" smtClean="0">
                <a:solidFill>
                  <a:schemeClr val="bg2">
                    <a:lumMod val="10000"/>
                  </a:schemeClr>
                </a:solidFill>
              </a:rPr>
              <a:t>Now </a:t>
            </a:r>
            <a:r>
              <a:rPr lang="en-US" sz="2000" dirty="0">
                <a:solidFill>
                  <a:schemeClr val="bg2">
                    <a:lumMod val="10000"/>
                  </a:schemeClr>
                </a:solidFill>
              </a:rPr>
              <a:t>when the plant is designed to operate as a flexible coal plant, the PLF will remain lower than 60% (and PAF will remain at normative levels i.e. 85</a:t>
            </a:r>
            <a:r>
              <a:rPr lang="en-US" sz="2000" dirty="0" smtClean="0">
                <a:solidFill>
                  <a:schemeClr val="bg2">
                    <a:lumMod val="10000"/>
                  </a:schemeClr>
                </a:solidFill>
              </a:rPr>
              <a:t>%).</a:t>
            </a:r>
          </a:p>
          <a:p>
            <a:pPr lvl="0"/>
            <a:r>
              <a:rPr lang="en-US" sz="2000" dirty="0" smtClean="0">
                <a:solidFill>
                  <a:schemeClr val="bg2">
                    <a:lumMod val="10000"/>
                  </a:schemeClr>
                </a:solidFill>
              </a:rPr>
              <a:t>The </a:t>
            </a:r>
            <a:r>
              <a:rPr lang="en-US" sz="2000" dirty="0">
                <a:solidFill>
                  <a:schemeClr val="bg2">
                    <a:lumMod val="10000"/>
                  </a:schemeClr>
                </a:solidFill>
              </a:rPr>
              <a:t>compensation required to recover cost will be equivalent to the increase cost of primary fuel when the PLF goes below 60%. </a:t>
            </a:r>
            <a:endParaRPr lang="en-US" sz="2000" dirty="0" smtClean="0">
              <a:solidFill>
                <a:schemeClr val="bg2">
                  <a:lumMod val="10000"/>
                </a:schemeClr>
              </a:solidFill>
            </a:endParaRPr>
          </a:p>
          <a:p>
            <a:pPr lvl="1"/>
            <a:r>
              <a:rPr lang="en-US" sz="1900" dirty="0" smtClean="0">
                <a:solidFill>
                  <a:schemeClr val="bg2">
                    <a:lumMod val="10000"/>
                  </a:schemeClr>
                </a:solidFill>
              </a:rPr>
              <a:t>We </a:t>
            </a:r>
            <a:r>
              <a:rPr lang="en-US" sz="1900" dirty="0">
                <a:solidFill>
                  <a:schemeClr val="bg2">
                    <a:lumMod val="10000"/>
                  </a:schemeClr>
                </a:solidFill>
              </a:rPr>
              <a:t>have considered 60% as the baseline PLF for the calculation of this component because the new normal of PLF in the industry is 60%.</a:t>
            </a:r>
          </a:p>
          <a:p>
            <a:r>
              <a:rPr lang="en-US" sz="2000" dirty="0">
                <a:solidFill>
                  <a:schemeClr val="bg2">
                    <a:lumMod val="10000"/>
                  </a:schemeClr>
                </a:solidFill>
              </a:rPr>
              <a:t>The additional Capex required for retrofitting to convert the plant from baseload plant to a flexible plant will be recovered as the additional fixed cost in the form of interest </a:t>
            </a:r>
            <a:r>
              <a:rPr lang="en-US" sz="2000" dirty="0" smtClean="0">
                <a:solidFill>
                  <a:schemeClr val="bg2">
                    <a:lumMod val="10000"/>
                  </a:schemeClr>
                </a:solidFill>
              </a:rPr>
              <a:t>cost+depreciation+ROE+OPEX. </a:t>
            </a:r>
          </a:p>
        </p:txBody>
      </p:sp>
    </p:spTree>
    <p:extLst>
      <p:ext uri="{BB962C8B-B14F-4D97-AF65-F5344CB8AC3E}">
        <p14:creationId xmlns:p14="http://schemas.microsoft.com/office/powerpoint/2010/main" val="2535499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613" y="3069582"/>
            <a:ext cx="7772400" cy="501346"/>
          </a:xfrm>
        </p:spPr>
        <p:txBody>
          <a:bodyPr>
            <a:normAutofit/>
          </a:bodyPr>
          <a:lstStyle/>
          <a:p>
            <a:r>
              <a:rPr lang="en-US" dirty="0" smtClean="0"/>
              <a:t>Risk </a:t>
            </a:r>
            <a:r>
              <a:rPr lang="en-US" dirty="0"/>
              <a:t>perception and financial performance</a:t>
            </a:r>
          </a:p>
        </p:txBody>
      </p:sp>
    </p:spTree>
    <p:extLst>
      <p:ext uri="{BB962C8B-B14F-4D97-AF65-F5344CB8AC3E}">
        <p14:creationId xmlns:p14="http://schemas.microsoft.com/office/powerpoint/2010/main" val="1970963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11424" y="-39064"/>
            <a:ext cx="7927095" cy="854610"/>
          </a:xfrm>
          <a:prstGeom prst="rect">
            <a:avLst/>
          </a:prstGeom>
        </p:spPr>
        <p:txBody>
          <a:bodyPr>
            <a:normAutofit fontScale="97500"/>
          </a:bodyPr>
          <a:lstStyle>
            <a:lvl1pPr algn="l" defTabSz="457200" rtl="0" eaLnBrk="1" latinLnBrk="0" hangingPunct="1">
              <a:spcBef>
                <a:spcPct val="0"/>
              </a:spcBef>
              <a:buNone/>
              <a:defRPr sz="2800" b="0" i="0" kern="1200">
                <a:solidFill>
                  <a:srgbClr val="F0542B"/>
                </a:solidFill>
                <a:latin typeface="+mj-lt"/>
                <a:ea typeface="+mj-ea"/>
                <a:cs typeface="Cronos Pro"/>
              </a:defRPr>
            </a:lvl1pPr>
          </a:lstStyle>
          <a:p>
            <a:r>
              <a:rPr lang="en-US" b="1" dirty="0" smtClean="0"/>
              <a:t>Assumptions for Incremental Cost Calculation</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14565351"/>
              </p:ext>
            </p:extLst>
          </p:nvPr>
        </p:nvGraphicFramePr>
        <p:xfrm>
          <a:off x="201478" y="542439"/>
          <a:ext cx="8694549" cy="5120640"/>
        </p:xfrm>
        <a:graphic>
          <a:graphicData uri="http://schemas.openxmlformats.org/drawingml/2006/table">
            <a:tbl>
              <a:tblPr/>
              <a:tblGrid>
                <a:gridCol w="2430078">
                  <a:extLst>
                    <a:ext uri="{9D8B030D-6E8A-4147-A177-3AD203B41FA5}">
                      <a16:colId xmlns:a16="http://schemas.microsoft.com/office/drawing/2014/main" xmlns="" val="1518446056"/>
                    </a:ext>
                  </a:extLst>
                </a:gridCol>
                <a:gridCol w="1196721">
                  <a:extLst>
                    <a:ext uri="{9D8B030D-6E8A-4147-A177-3AD203B41FA5}">
                      <a16:colId xmlns:a16="http://schemas.microsoft.com/office/drawing/2014/main" xmlns="" val="480150772"/>
                    </a:ext>
                  </a:extLst>
                </a:gridCol>
                <a:gridCol w="1538643">
                  <a:extLst>
                    <a:ext uri="{9D8B030D-6E8A-4147-A177-3AD203B41FA5}">
                      <a16:colId xmlns:a16="http://schemas.microsoft.com/office/drawing/2014/main" xmlns="" val="3933137971"/>
                    </a:ext>
                  </a:extLst>
                </a:gridCol>
                <a:gridCol w="3529107">
                  <a:extLst>
                    <a:ext uri="{9D8B030D-6E8A-4147-A177-3AD203B41FA5}">
                      <a16:colId xmlns:a16="http://schemas.microsoft.com/office/drawing/2014/main" xmlns="" val="2176151359"/>
                    </a:ext>
                  </a:extLst>
                </a:gridCol>
              </a:tblGrid>
              <a:tr h="391332">
                <a:tc>
                  <a:txBody>
                    <a:bodyPr/>
                    <a:lstStyle/>
                    <a:p>
                      <a:pPr algn="l" fontAlgn="t"/>
                      <a:r>
                        <a:rPr lang="en-US" sz="1400" b="1" i="0" u="none" strike="noStrike" dirty="0">
                          <a:solidFill>
                            <a:srgbClr val="FFFFFF"/>
                          </a:solidFill>
                          <a:effectLst/>
                          <a:latin typeface="Calibri" panose="020F0502020204030204" pitchFamily="34" charset="0"/>
                        </a:rPr>
                        <a:t>Parameters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546A"/>
                    </a:solidFill>
                  </a:tcPr>
                </a:tc>
                <a:tc>
                  <a:txBody>
                    <a:bodyPr/>
                    <a:lstStyle/>
                    <a:p>
                      <a:pPr algn="l" fontAlgn="t"/>
                      <a:r>
                        <a:rPr lang="en-US" sz="1400" b="1" i="0" u="none" strike="noStrike" dirty="0">
                          <a:solidFill>
                            <a:srgbClr val="FFFFFF"/>
                          </a:solidFill>
                          <a:effectLst/>
                          <a:latin typeface="Calibri" panose="020F0502020204030204" pitchFamily="34" charset="0"/>
                        </a:rPr>
                        <a:t>Baseload Coal Plant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546A"/>
                    </a:solidFill>
                  </a:tcPr>
                </a:tc>
                <a:tc>
                  <a:txBody>
                    <a:bodyPr/>
                    <a:lstStyle/>
                    <a:p>
                      <a:pPr algn="l" fontAlgn="t"/>
                      <a:r>
                        <a:rPr lang="en-US" sz="1400" b="1" i="0" u="none" strike="noStrike" dirty="0">
                          <a:solidFill>
                            <a:srgbClr val="FFFFFF"/>
                          </a:solidFill>
                          <a:effectLst/>
                          <a:latin typeface="Calibri" panose="020F0502020204030204" pitchFamily="34" charset="0"/>
                        </a:rPr>
                        <a:t>Flexible Plant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546A"/>
                    </a:solidFill>
                  </a:tcPr>
                </a:tc>
                <a:tc>
                  <a:txBody>
                    <a:bodyPr/>
                    <a:lstStyle/>
                    <a:p>
                      <a:pPr algn="l" fontAlgn="t"/>
                      <a:r>
                        <a:rPr lang="en-US" sz="1400" b="1" i="0" u="none" strike="noStrike" dirty="0">
                          <a:solidFill>
                            <a:srgbClr val="FFFFFF"/>
                          </a:solidFill>
                          <a:effectLst/>
                          <a:latin typeface="Calibri" panose="020F0502020204030204" pitchFamily="34" charset="0"/>
                        </a:rPr>
                        <a:t>Comments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546A"/>
                    </a:solidFill>
                  </a:tcPr>
                </a:tc>
                <a:extLst>
                  <a:ext uri="{0D108BD9-81ED-4DB2-BD59-A6C34878D82A}">
                    <a16:rowId xmlns:a16="http://schemas.microsoft.com/office/drawing/2014/main" xmlns="" val="3531517377"/>
                  </a:ext>
                </a:extLst>
              </a:tr>
              <a:tr h="195666">
                <a:tc>
                  <a:txBody>
                    <a:bodyPr/>
                    <a:lstStyle/>
                    <a:p>
                      <a:pPr algn="l" fontAlgn="t"/>
                      <a:r>
                        <a:rPr lang="en-US" sz="1400" b="1" i="0" u="none" strike="noStrike" dirty="0">
                          <a:solidFill>
                            <a:srgbClr val="000000"/>
                          </a:solidFill>
                          <a:effectLst/>
                          <a:latin typeface="Calibri" panose="020F0502020204030204" pitchFamily="34" charset="0"/>
                        </a:rPr>
                        <a:t>Plant Availability Factor (PAF)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85%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85%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6051807"/>
                  </a:ext>
                </a:extLst>
              </a:tr>
              <a:tr h="391332">
                <a:tc>
                  <a:txBody>
                    <a:bodyPr/>
                    <a:lstStyle/>
                    <a:p>
                      <a:pPr algn="l" fontAlgn="t"/>
                      <a:r>
                        <a:rPr lang="en-US" sz="1400" b="1" i="0" u="none" strike="noStrike" dirty="0">
                          <a:solidFill>
                            <a:srgbClr val="000000"/>
                          </a:solidFill>
                          <a:effectLst/>
                          <a:latin typeface="Calibri" panose="020F0502020204030204" pitchFamily="34" charset="0"/>
                        </a:rPr>
                        <a:t>Plant Load Factor (PLF)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60%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40%-55%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We assume that a flexible coal plant would operate in the range of 40%-60% PLF.</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90482404"/>
                  </a:ext>
                </a:extLst>
              </a:tr>
              <a:tr h="586999">
                <a:tc>
                  <a:txBody>
                    <a:bodyPr/>
                    <a:lstStyle/>
                    <a:p>
                      <a:pPr algn="l" fontAlgn="t"/>
                      <a:r>
                        <a:rPr lang="en-US" sz="1400" b="1" i="0" u="none" strike="noStrike" dirty="0">
                          <a:solidFill>
                            <a:srgbClr val="000000"/>
                          </a:solidFill>
                          <a:effectLst/>
                          <a:latin typeface="Calibri" panose="020F0502020204030204" pitchFamily="34" charset="0"/>
                        </a:rPr>
                        <a:t>Total Plant Life (Yrs)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40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30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Due to increased </a:t>
                      </a:r>
                      <a:r>
                        <a:rPr lang="en-US" sz="1400" b="0" i="0" u="none" strike="noStrike" dirty="0" smtClean="0">
                          <a:solidFill>
                            <a:srgbClr val="000000"/>
                          </a:solidFill>
                          <a:effectLst/>
                          <a:latin typeface="Calibri" panose="020F0502020204030204" pitchFamily="34" charset="0"/>
                        </a:rPr>
                        <a:t>frequency </a:t>
                      </a:r>
                      <a:r>
                        <a:rPr lang="en-US" sz="1400" b="0" i="0" u="none" strike="noStrike" dirty="0">
                          <a:solidFill>
                            <a:srgbClr val="000000"/>
                          </a:solidFill>
                          <a:effectLst/>
                          <a:latin typeface="Calibri" panose="020F0502020204030204" pitchFamily="34" charset="0"/>
                        </a:rPr>
                        <a:t>of ramping up and down of the plant, the life of the plant gets reduced.</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31830202"/>
                  </a:ext>
                </a:extLst>
              </a:tr>
              <a:tr h="586999">
                <a:tc>
                  <a:txBody>
                    <a:bodyPr/>
                    <a:lstStyle/>
                    <a:p>
                      <a:pPr algn="l" fontAlgn="t"/>
                      <a:r>
                        <a:rPr lang="en-US" sz="1400" b="1" i="0" u="none" strike="noStrike" dirty="0">
                          <a:solidFill>
                            <a:srgbClr val="000000"/>
                          </a:solidFill>
                          <a:effectLst/>
                          <a:latin typeface="Calibri" panose="020F0502020204030204" pitchFamily="34" charset="0"/>
                        </a:rPr>
                        <a:t>Interest Rate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10%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10%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We assumed the same debt cost on the extra capex incurred to convert the baseload plant into a technically flexible plant.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2840217"/>
                  </a:ext>
                </a:extLst>
              </a:tr>
              <a:tr h="586999">
                <a:tc>
                  <a:txBody>
                    <a:bodyPr/>
                    <a:lstStyle/>
                    <a:p>
                      <a:pPr algn="l" fontAlgn="t"/>
                      <a:r>
                        <a:rPr lang="en-US" sz="1400" b="1" i="0" u="none" strike="noStrike" dirty="0">
                          <a:solidFill>
                            <a:srgbClr val="000000"/>
                          </a:solidFill>
                          <a:effectLst/>
                          <a:latin typeface="Calibri" panose="020F0502020204030204" pitchFamily="34" charset="0"/>
                        </a:rPr>
                        <a:t>Return on Equity (ROE)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15.50%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15.50%</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We assumed the same ROE on the extra capex incurred to convert the baseload plant into a technically flexible plant.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34744041"/>
                  </a:ext>
                </a:extLst>
              </a:tr>
              <a:tr h="391332">
                <a:tc>
                  <a:txBody>
                    <a:bodyPr/>
                    <a:lstStyle/>
                    <a:p>
                      <a:pPr algn="l" fontAlgn="t"/>
                      <a:r>
                        <a:rPr lang="en-US" sz="1400" b="1" i="0" u="none" strike="noStrike" dirty="0">
                          <a:solidFill>
                            <a:srgbClr val="000000"/>
                          </a:solidFill>
                          <a:effectLst/>
                          <a:latin typeface="Calibri" panose="020F0502020204030204" pitchFamily="34" charset="0"/>
                        </a:rPr>
                        <a:t>Initial Capex for Baseload Plant (INR Cr/MW)</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4.5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Not Applicable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76366364"/>
                  </a:ext>
                </a:extLst>
              </a:tr>
              <a:tr h="586999">
                <a:tc>
                  <a:txBody>
                    <a:bodyPr/>
                    <a:lstStyle/>
                    <a:p>
                      <a:pPr algn="l" fontAlgn="t"/>
                      <a:r>
                        <a:rPr lang="en-US" sz="1400" b="1" i="0" u="none" strike="noStrike" dirty="0">
                          <a:solidFill>
                            <a:srgbClr val="000000"/>
                          </a:solidFill>
                          <a:effectLst/>
                          <a:latin typeface="Calibri" panose="020F0502020204030204" pitchFamily="34" charset="0"/>
                        </a:rPr>
                        <a:t>Additional Capex to convert the plant into a flexible plant (INR Cr/MW)</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Not Applicable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0.70-2.3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Source: German case study</a:t>
                      </a:r>
                      <a:br>
                        <a:rPr lang="en-US" sz="1400" b="0" i="0" u="none" strike="noStrike" dirty="0">
                          <a:solidFill>
                            <a:srgbClr val="000000"/>
                          </a:solidFill>
                          <a:effectLst/>
                          <a:latin typeface="Calibri" panose="020F0502020204030204" pitchFamily="34" charset="0"/>
                        </a:rPr>
                      </a:br>
                      <a:r>
                        <a:rPr lang="en-US" sz="1400" b="0" i="0" u="none" strike="noStrike" dirty="0">
                          <a:solidFill>
                            <a:srgbClr val="000000"/>
                          </a:solidFill>
                          <a:effectLst/>
                          <a:latin typeface="Calibri" panose="020F0502020204030204" pitchFamily="34" charset="0"/>
                        </a:rPr>
                        <a:t>We have taken scenarios for the capex number as it can vary from plant to plant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77612346"/>
                  </a:ext>
                </a:extLst>
              </a:tr>
              <a:tr h="391332">
                <a:tc>
                  <a:txBody>
                    <a:bodyPr/>
                    <a:lstStyle/>
                    <a:p>
                      <a:pPr algn="l" fontAlgn="t"/>
                      <a:r>
                        <a:rPr lang="en-US" sz="1400" b="1" i="0" u="none" strike="noStrike" dirty="0">
                          <a:solidFill>
                            <a:srgbClr val="000000"/>
                          </a:solidFill>
                          <a:effectLst/>
                          <a:latin typeface="Calibri" panose="020F0502020204030204" pitchFamily="34" charset="0"/>
                        </a:rPr>
                        <a:t>Additional Opex for flexible operation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NA</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2-5% of the existing Opex</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Source: German case study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82193328"/>
                  </a:ext>
                </a:extLst>
              </a:tr>
              <a:tr h="586999">
                <a:tc>
                  <a:txBody>
                    <a:bodyPr/>
                    <a:lstStyle/>
                    <a:p>
                      <a:pPr algn="l" fontAlgn="t"/>
                      <a:r>
                        <a:rPr lang="en-US" sz="1400" b="1" i="0" u="none" strike="noStrike" dirty="0">
                          <a:solidFill>
                            <a:srgbClr val="000000"/>
                          </a:solidFill>
                          <a:effectLst/>
                          <a:latin typeface="Calibri" panose="020F0502020204030204" pitchFamily="34" charset="0"/>
                        </a:rPr>
                        <a:t>Flexibility Implementation Year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t"/>
                      <a:r>
                        <a:rPr lang="en-US" sz="1400" b="0" i="0" u="none" strike="noStrike" dirty="0">
                          <a:solidFill>
                            <a:srgbClr val="000000"/>
                          </a:solidFill>
                          <a:effectLst/>
                          <a:latin typeface="Calibri" panose="020F0502020204030204" pitchFamily="34" charset="0"/>
                        </a:rPr>
                        <a:t>12th Year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t"/>
                      <a:r>
                        <a:rPr lang="en-US" sz="1400" b="0" i="0" u="none" strike="noStrike" dirty="0">
                          <a:solidFill>
                            <a:srgbClr val="000000"/>
                          </a:solidFill>
                          <a:effectLst/>
                          <a:latin typeface="Calibri" panose="020F0502020204030204" pitchFamily="34" charset="0"/>
                        </a:rPr>
                        <a:t>This is the year when the baseload plant is retrofitted to work as a flexible plant. We have taken 2 scenarios for this: 12th Yr and 15th Yr.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80279578"/>
                  </a:ext>
                </a:extLst>
              </a:tr>
            </a:tbl>
          </a:graphicData>
        </a:graphic>
      </p:graphicFrame>
    </p:spTree>
    <p:extLst>
      <p:ext uri="{BB962C8B-B14F-4D97-AF65-F5344CB8AC3E}">
        <p14:creationId xmlns:p14="http://schemas.microsoft.com/office/powerpoint/2010/main" val="25979285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11424" y="-39064"/>
            <a:ext cx="8284603" cy="854610"/>
          </a:xfrm>
        </p:spPr>
        <p:txBody>
          <a:bodyPr>
            <a:noAutofit/>
          </a:bodyPr>
          <a:lstStyle/>
          <a:p>
            <a:pPr algn="ctr"/>
            <a:r>
              <a:rPr lang="en-US" sz="2600" b="1" dirty="0" smtClean="0"/>
              <a:t>Cost (LCOE) Implications </a:t>
            </a:r>
            <a:r>
              <a:rPr lang="en-US" sz="2600" b="1" dirty="0"/>
              <a:t>to convert a baseload coal plant into a flexible coal plant</a:t>
            </a:r>
            <a:endParaRPr lang="en-US" sz="2600" b="1" dirty="0">
              <a:solidFill>
                <a:schemeClr val="accent2"/>
              </a:solidFill>
            </a:endParaRPr>
          </a:p>
        </p:txBody>
      </p:sp>
      <p:sp>
        <p:nvSpPr>
          <p:cNvPr id="18" name="Content Placeholder 17"/>
          <p:cNvSpPr txBox="1">
            <a:spLocks noGrp="1"/>
          </p:cNvSpPr>
          <p:nvPr>
            <p:ph idx="1"/>
          </p:nvPr>
        </p:nvSpPr>
        <p:spPr>
          <a:xfrm>
            <a:off x="402879" y="1056613"/>
            <a:ext cx="7773158" cy="646331"/>
          </a:xfrm>
          <a:prstGeom prst="rect">
            <a:avLst/>
          </a:prstGeom>
          <a:noFill/>
        </p:spPr>
        <p:txBody>
          <a:bodyPr wrap="square" rtlCol="0">
            <a:spAutoFit/>
          </a:bodyPr>
          <a:lstStyle/>
          <a:p>
            <a:pPr marL="0" indent="0">
              <a:buNone/>
            </a:pPr>
            <a:r>
              <a:rPr lang="en-US" sz="1800" dirty="0" smtClean="0"/>
              <a:t>The incremental cost can be 8%-22% of the total LCOE of a baseload coal plant. </a:t>
            </a:r>
            <a:endParaRPr lang="en-US" sz="1800" dirty="0"/>
          </a:p>
        </p:txBody>
      </p:sp>
      <p:graphicFrame>
        <p:nvGraphicFramePr>
          <p:cNvPr id="5" name="Chart 4"/>
          <p:cNvGraphicFramePr>
            <a:graphicFrameLocks/>
          </p:cNvGraphicFramePr>
          <p:nvPr>
            <p:extLst>
              <p:ext uri="{D42A27DB-BD31-4B8C-83A1-F6EECF244321}">
                <p14:modId xmlns:p14="http://schemas.microsoft.com/office/powerpoint/2010/main" val="2088695261"/>
              </p:ext>
            </p:extLst>
          </p:nvPr>
        </p:nvGraphicFramePr>
        <p:xfrm>
          <a:off x="434341" y="1783154"/>
          <a:ext cx="7950242" cy="45033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3661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3488" y="888664"/>
            <a:ext cx="8559800" cy="4078039"/>
          </a:xfrm>
          <a:prstGeom prst="rect">
            <a:avLst/>
          </a:prstGeom>
        </p:spPr>
        <p:txBody>
          <a:bodyPr wrap="square">
            <a:spAutoFit/>
          </a:bodyPr>
          <a:lstStyle/>
          <a:p>
            <a:pPr marL="285750" indent="-285750">
              <a:spcAft>
                <a:spcPts val="600"/>
              </a:spcAft>
              <a:buFont typeface="Arial" panose="020B0604020202020204" pitchFamily="34" charset="0"/>
              <a:buChar char="•"/>
            </a:pPr>
            <a:r>
              <a:rPr lang="en-US" dirty="0" smtClean="0"/>
              <a:t>It is technically </a:t>
            </a:r>
            <a:r>
              <a:rPr lang="en-US" dirty="0"/>
              <a:t>feasible for plant to operate under lower PLFs of 40-60</a:t>
            </a:r>
            <a:r>
              <a:rPr lang="en-US" dirty="0" smtClean="0"/>
              <a:t>%</a:t>
            </a:r>
          </a:p>
          <a:p>
            <a:pPr marL="742950" lvl="1" indent="-285750">
              <a:spcAft>
                <a:spcPts val="600"/>
              </a:spcAft>
              <a:buFont typeface="Arial" panose="020B0604020202020204" pitchFamily="34" charset="0"/>
              <a:buChar char="•"/>
            </a:pPr>
            <a:r>
              <a:rPr lang="en-US" dirty="0"/>
              <a:t>Required additional capex can be in the range of INR 0.70-2.3 Cr/MW</a:t>
            </a:r>
          </a:p>
          <a:p>
            <a:pPr marL="742950" lvl="1" indent="-285750">
              <a:spcAft>
                <a:spcPts val="600"/>
              </a:spcAft>
              <a:buFont typeface="Arial" panose="020B0604020202020204" pitchFamily="34" charset="0"/>
              <a:buChar char="•"/>
            </a:pPr>
            <a:r>
              <a:rPr lang="en-US" dirty="0"/>
              <a:t>May lead to reduction in the life of the plant from 40 </a:t>
            </a:r>
            <a:r>
              <a:rPr lang="en-US" dirty="0" smtClean="0"/>
              <a:t>years </a:t>
            </a:r>
            <a:r>
              <a:rPr lang="en-US" dirty="0"/>
              <a:t>to 35 or 30 </a:t>
            </a:r>
            <a:r>
              <a:rPr lang="en-US" dirty="0" smtClean="0"/>
              <a:t>years</a:t>
            </a:r>
          </a:p>
          <a:p>
            <a:pPr marL="285750" indent="-285750">
              <a:spcAft>
                <a:spcPts val="600"/>
              </a:spcAft>
              <a:buFont typeface="Arial" panose="020B0604020202020204" pitchFamily="34" charset="0"/>
              <a:buChar char="•"/>
            </a:pPr>
            <a:r>
              <a:rPr lang="en-US" dirty="0"/>
              <a:t>The upfront investment costs of lithium ion battery and pumped hydro, the cleaner flexibility options, are 500-2000% times and 400-1800%, respectively, costlier than the incremental cost required for converting a baseload coal plant into a flexible plant respectively</a:t>
            </a:r>
            <a:r>
              <a:rPr lang="en-US" dirty="0" smtClean="0"/>
              <a:t>.</a:t>
            </a:r>
          </a:p>
          <a:p>
            <a:pPr marL="285750" indent="-285750">
              <a:spcAft>
                <a:spcPts val="600"/>
              </a:spcAft>
              <a:buFont typeface="Arial" panose="020B0604020202020204" pitchFamily="34" charset="0"/>
              <a:buChar char="•"/>
            </a:pPr>
            <a:r>
              <a:rPr lang="en-US" dirty="0"/>
              <a:t>The utilization of coal plants as flexible plants will save CO2 emission of approximately 0.11 million tons/MW in absolute terms</a:t>
            </a:r>
            <a:r>
              <a:rPr lang="en-US" dirty="0" smtClean="0"/>
              <a:t>.</a:t>
            </a:r>
          </a:p>
          <a:p>
            <a:pPr marL="285750" indent="-285750">
              <a:spcAft>
                <a:spcPts val="600"/>
              </a:spcAft>
              <a:buFont typeface="Arial" panose="020B0604020202020204" pitchFamily="34" charset="0"/>
              <a:buChar char="•"/>
            </a:pPr>
            <a:r>
              <a:rPr lang="en-IN" dirty="0"/>
              <a:t>Lowering minimum PLF of coal plants </a:t>
            </a:r>
            <a:r>
              <a:rPr lang="en-IN" dirty="0" smtClean="0"/>
              <a:t>(down to </a:t>
            </a:r>
            <a:r>
              <a:rPr lang="en-IN" dirty="0"/>
              <a:t>40%) is the biggest driver to reduce RE curtailment—from 3.5% down to 0.76%. </a:t>
            </a:r>
          </a:p>
        </p:txBody>
      </p:sp>
      <p:sp>
        <p:nvSpPr>
          <p:cNvPr id="8" name="Title 1"/>
          <p:cNvSpPr>
            <a:spLocks noGrp="1"/>
          </p:cNvSpPr>
          <p:nvPr>
            <p:ph type="title"/>
          </p:nvPr>
        </p:nvSpPr>
        <p:spPr>
          <a:xfrm>
            <a:off x="611424" y="-39064"/>
            <a:ext cx="8284603" cy="854610"/>
          </a:xfrm>
        </p:spPr>
        <p:txBody>
          <a:bodyPr>
            <a:noAutofit/>
          </a:bodyPr>
          <a:lstStyle/>
          <a:p>
            <a:r>
              <a:rPr lang="en-US" b="1" dirty="0" smtClean="0"/>
              <a:t>Other Key Results</a:t>
            </a:r>
            <a:endParaRPr lang="en-US" b="1" dirty="0">
              <a:solidFill>
                <a:schemeClr val="accent2"/>
              </a:solidFill>
            </a:endParaRPr>
          </a:p>
        </p:txBody>
      </p:sp>
    </p:spTree>
    <p:extLst>
      <p:ext uri="{BB962C8B-B14F-4D97-AF65-F5344CB8AC3E}">
        <p14:creationId xmlns:p14="http://schemas.microsoft.com/office/powerpoint/2010/main" val="15084261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Flexible coal should be used a short-term solution</a:t>
            </a:r>
            <a:endParaRPr lang="en-US" dirty="0"/>
          </a:p>
        </p:txBody>
      </p:sp>
      <p:sp>
        <p:nvSpPr>
          <p:cNvPr id="3" name="Content Placeholder 2"/>
          <p:cNvSpPr>
            <a:spLocks noGrp="1"/>
          </p:cNvSpPr>
          <p:nvPr>
            <p:ph idx="1"/>
          </p:nvPr>
        </p:nvSpPr>
        <p:spPr>
          <a:xfrm>
            <a:off x="611424" y="1136823"/>
            <a:ext cx="7927095" cy="2815246"/>
          </a:xfrm>
        </p:spPr>
        <p:txBody>
          <a:bodyPr>
            <a:noAutofit/>
          </a:bodyPr>
          <a:lstStyle/>
          <a:p>
            <a:r>
              <a:rPr lang="en-US" sz="2200" dirty="0" smtClean="0"/>
              <a:t>To ensure a viable conversion of baseload coal plants to a flexible plants, the incremental costs would require fair compensation to the investors and project developers. </a:t>
            </a:r>
            <a:endParaRPr lang="en-US" sz="2200" dirty="0"/>
          </a:p>
          <a:p>
            <a:r>
              <a:rPr lang="en-US" sz="2200" b="1" dirty="0"/>
              <a:t>Flexible </a:t>
            </a:r>
            <a:r>
              <a:rPr lang="en-US" sz="2200" b="1" dirty="0" smtClean="0"/>
              <a:t>coal power should ideally </a:t>
            </a:r>
            <a:r>
              <a:rPr lang="en-US" sz="2200" b="1" dirty="0"/>
              <a:t>be procured </a:t>
            </a:r>
            <a:r>
              <a:rPr lang="en-US" sz="2200" b="1" dirty="0" smtClean="0"/>
              <a:t>using </a:t>
            </a:r>
            <a:r>
              <a:rPr lang="en-US" sz="2200" b="1" dirty="0"/>
              <a:t>appropriate market mechanisms, such as capacity </a:t>
            </a:r>
            <a:r>
              <a:rPr lang="en-US" sz="2200" b="1" dirty="0" smtClean="0"/>
              <a:t>auctions to ensure the cost-effectiveness.</a:t>
            </a:r>
          </a:p>
          <a:p>
            <a:pPr marL="0" indent="0">
              <a:buNone/>
            </a:pPr>
            <a:endParaRPr lang="en-US" sz="2200" b="1" dirty="0" smtClean="0"/>
          </a:p>
          <a:p>
            <a:pPr marL="0" indent="0">
              <a:buNone/>
            </a:pPr>
            <a:r>
              <a:rPr lang="en-US" sz="2200" b="1" dirty="0" smtClean="0"/>
              <a:t> </a:t>
            </a:r>
            <a:endParaRPr lang="en-US" sz="2200" dirty="0"/>
          </a:p>
        </p:txBody>
      </p:sp>
      <p:sp>
        <p:nvSpPr>
          <p:cNvPr id="4" name="TextBox 3"/>
          <p:cNvSpPr txBox="1"/>
          <p:nvPr/>
        </p:nvSpPr>
        <p:spPr>
          <a:xfrm>
            <a:off x="991892" y="4122549"/>
            <a:ext cx="7546627" cy="1754326"/>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algn="ctr"/>
            <a:r>
              <a:rPr lang="en-US" i="1" dirty="0"/>
              <a:t>We emphasize that we are not recommending that flexible coal is a long-term solution. It is important that the cost of cleaner flexibility options, such as batteries, come down as soon as possible so that India can transition to a low-carbon electricity system in an accelerated manner. </a:t>
            </a:r>
          </a:p>
          <a:p>
            <a:pPr algn="ctr"/>
            <a:endParaRPr lang="en-US" dirty="0"/>
          </a:p>
        </p:txBody>
      </p:sp>
    </p:spTree>
    <p:extLst>
      <p:ext uri="{BB962C8B-B14F-4D97-AF65-F5344CB8AC3E}">
        <p14:creationId xmlns:p14="http://schemas.microsoft.com/office/powerpoint/2010/main" val="3702508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Risk &amp; returns: Historical analysis of listed </a:t>
            </a:r>
            <a:r>
              <a:rPr lang="en-IN" dirty="0" smtClean="0"/>
              <a:t>equity</a:t>
            </a:r>
            <a:endParaRPr lang="en-IN" dirty="0"/>
          </a:p>
        </p:txBody>
      </p:sp>
      <p:sp>
        <p:nvSpPr>
          <p:cNvPr id="4" name="Content Placeholder 2"/>
          <p:cNvSpPr txBox="1">
            <a:spLocks/>
          </p:cNvSpPr>
          <p:nvPr/>
        </p:nvSpPr>
        <p:spPr>
          <a:xfrm>
            <a:off x="0" y="918402"/>
            <a:ext cx="9250326" cy="307943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500" b="0" i="0" kern="1200">
                <a:solidFill>
                  <a:schemeClr val="tx1"/>
                </a:solidFill>
                <a:latin typeface="+mn-lt"/>
                <a:ea typeface="+mn-ea"/>
                <a:cs typeface="Cronos Pro"/>
              </a:defRPr>
            </a:lvl1pPr>
            <a:lvl2pPr marL="742950" indent="-285750" algn="l" defTabSz="457200" rtl="0" eaLnBrk="1" latinLnBrk="0" hangingPunct="1">
              <a:spcBef>
                <a:spcPct val="20000"/>
              </a:spcBef>
              <a:buFont typeface="Arial"/>
              <a:buChar char="–"/>
              <a:defRPr sz="2400" b="0" i="0" kern="1200">
                <a:solidFill>
                  <a:schemeClr val="tx1"/>
                </a:solidFill>
                <a:latin typeface="+mn-lt"/>
                <a:ea typeface="+mn-ea"/>
                <a:cs typeface="Cronos Pro"/>
              </a:defRPr>
            </a:lvl2pPr>
            <a:lvl3pPr marL="1143000" indent="-228600" algn="l" defTabSz="457200" rtl="0" eaLnBrk="1" latinLnBrk="0" hangingPunct="1">
              <a:spcBef>
                <a:spcPct val="20000"/>
              </a:spcBef>
              <a:buFont typeface="Arial"/>
              <a:buChar char="•"/>
              <a:defRPr sz="2000" b="0" i="0" kern="1200">
                <a:solidFill>
                  <a:schemeClr val="tx1"/>
                </a:solidFill>
                <a:latin typeface="+mn-lt"/>
                <a:ea typeface="+mn-ea"/>
                <a:cs typeface="Cronos Pro"/>
              </a:defRPr>
            </a:lvl3pPr>
            <a:lvl4pPr marL="1600200" indent="-228600" algn="l" defTabSz="457200" rtl="0" eaLnBrk="1" latinLnBrk="0" hangingPunct="1">
              <a:spcBef>
                <a:spcPct val="20000"/>
              </a:spcBef>
              <a:buFont typeface="Arial"/>
              <a:buChar char="–"/>
              <a:defRPr sz="1800" b="0" i="0" kern="1200">
                <a:solidFill>
                  <a:schemeClr val="tx1"/>
                </a:solidFill>
                <a:latin typeface="+mn-lt"/>
                <a:ea typeface="+mn-ea"/>
                <a:cs typeface="Cronos Pro"/>
              </a:defRPr>
            </a:lvl4pPr>
            <a:lvl5pPr marL="2057400" indent="-228600" algn="l" defTabSz="457200" rtl="0" eaLnBrk="1" latinLnBrk="0" hangingPunct="1">
              <a:spcBef>
                <a:spcPct val="20000"/>
              </a:spcBef>
              <a:buFont typeface="Arial"/>
              <a:buChar char="»"/>
              <a:defRPr sz="1800" b="0" i="0" kern="1200">
                <a:solidFill>
                  <a:schemeClr val="tx1"/>
                </a:solidFill>
                <a:latin typeface="+mn-lt"/>
                <a:ea typeface="+mn-ea"/>
                <a:cs typeface="Cronos Pr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1" dirty="0" smtClean="0"/>
              <a:t>The </a:t>
            </a:r>
            <a:r>
              <a:rPr lang="en-US" sz="1600" b="1" dirty="0"/>
              <a:t>renewable energy power sector has been less risky than the fossil fuel power sector. </a:t>
            </a:r>
            <a:r>
              <a:rPr lang="en-US" sz="1600" dirty="0"/>
              <a:t>The listed renewable energy power </a:t>
            </a:r>
            <a:r>
              <a:rPr lang="en-US" sz="1600" dirty="0" smtClean="0"/>
              <a:t>sector </a:t>
            </a:r>
            <a:r>
              <a:rPr lang="en-US" sz="1600" dirty="0"/>
              <a:t>has historically exhibited, ex post, </a:t>
            </a:r>
            <a:r>
              <a:rPr lang="en-US" sz="1600" dirty="0" smtClean="0"/>
              <a:t>approx. half (47%) as </a:t>
            </a:r>
            <a:r>
              <a:rPr lang="en-US" sz="1600" dirty="0"/>
              <a:t>much systematic </a:t>
            </a:r>
            <a:r>
              <a:rPr lang="en-US" sz="1600" dirty="0" smtClean="0"/>
              <a:t>risk </a:t>
            </a:r>
            <a:r>
              <a:rPr lang="en-US" sz="1600" dirty="0"/>
              <a:t>as the listed fossil fuel power sector. </a:t>
            </a:r>
          </a:p>
          <a:p>
            <a:r>
              <a:rPr lang="en-US" sz="1600" b="1" dirty="0"/>
              <a:t>Renewable energy power has been a more lucrative investment than fossil fuel power. </a:t>
            </a:r>
            <a:r>
              <a:rPr lang="en-US" sz="1600" dirty="0"/>
              <a:t>Renewable energy power portfolios have historically shown more attractive investment characteristics including, on average, 12% higher annual returns, 20% lower annual volatility, and 61% higher risk-adjusted returns. </a:t>
            </a:r>
          </a:p>
          <a:p>
            <a:r>
              <a:rPr lang="en-US" sz="1600" b="1" dirty="0" smtClean="0"/>
              <a:t>Returns </a:t>
            </a:r>
            <a:r>
              <a:rPr lang="en-US" sz="1600" b="1" dirty="0"/>
              <a:t>for both renewable energy and fossil fuel power companies are robustly correlated with the market returns. </a:t>
            </a:r>
            <a:r>
              <a:rPr lang="en-US" sz="1600" dirty="0"/>
              <a:t>Using econometric methods, We were unable to determine whether others relevant factors such as company size, value, leverage, coal prices, rupee exchange rate and term premium are robustly priced into the stock returns.</a:t>
            </a:r>
          </a:p>
        </p:txBody>
      </p:sp>
      <p:sp>
        <p:nvSpPr>
          <p:cNvPr id="6" name="Rectangle 3">
            <a:extLst>
              <a:ext uri="{FF2B5EF4-FFF2-40B4-BE49-F238E27FC236}">
                <a16:creationId xmlns="" xmlns:a16="http://schemas.microsoft.com/office/drawing/2014/main" id="{D0F27F8C-098C-4715-A735-2FA0AA92782D}"/>
              </a:ext>
            </a:extLst>
          </p:cNvPr>
          <p:cNvSpPr>
            <a:spLocks noChangeArrowheads="1"/>
          </p:cNvSpPr>
          <p:nvPr/>
        </p:nvSpPr>
        <p:spPr bwMode="auto">
          <a:xfrm>
            <a:off x="802808" y="6243768"/>
            <a:ext cx="338746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dirty="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Figure 1: </a:t>
            </a:r>
            <a:r>
              <a:rPr lang="en-US" altLang="en-US" sz="1100" i="1" dirty="0">
                <a:latin typeface="Century Gothic" panose="020B0502020202020204" pitchFamily="34" charset="0"/>
                <a:ea typeface="Century Gothic" panose="020B0502020202020204" pitchFamily="34" charset="0"/>
                <a:cs typeface="Times New Roman" panose="02020603050405020304" pitchFamily="18" charset="0"/>
              </a:rPr>
              <a:t>U</a:t>
            </a:r>
            <a:r>
              <a:rPr kumimoji="0" lang="en-US" altLang="en-US" sz="1100" b="0" i="1"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nlevered </a:t>
            </a:r>
            <a:r>
              <a:rPr kumimoji="0" lang="en-US" altLang="en-US" sz="1100" b="0" i="1" u="none" strike="noStrike" cap="none" normalizeH="0" baseline="0" dirty="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betas for the </a:t>
            </a:r>
            <a:r>
              <a:rPr kumimoji="0" lang="en-US" altLang="en-US" sz="1100" b="0" i="1"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Renewable and Fossil Fuels power</a:t>
            </a:r>
            <a:r>
              <a:rPr kumimoji="0" lang="en-US" altLang="en-US" sz="1100" b="0" i="1" u="none" strike="noStrike" cap="none" normalizeH="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sectors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7" name="Picture 25">
            <a:extLst>
              <a:ext uri="{FF2B5EF4-FFF2-40B4-BE49-F238E27FC236}">
                <a16:creationId xmlns="" xmlns:a16="http://schemas.microsoft.com/office/drawing/2014/main" id="{93F7743E-0859-499D-B894-A7F3C586F1E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59824" y="4091948"/>
            <a:ext cx="3107094" cy="2096657"/>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5DBA0D4E-7F73-4AC8-873A-0B29D5CE9C33}"/>
              </a:ext>
            </a:extLst>
          </p:cNvPr>
          <p:cNvSpPr>
            <a:spLocks noChangeArrowheads="1"/>
          </p:cNvSpPr>
          <p:nvPr/>
        </p:nvSpPr>
        <p:spPr bwMode="auto">
          <a:xfrm>
            <a:off x="5059824" y="6243767"/>
            <a:ext cx="336116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dirty="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Figure </a:t>
            </a:r>
            <a:r>
              <a:rPr lang="en-US" altLang="en-US" sz="1100" i="1" dirty="0">
                <a:latin typeface="Century Gothic" panose="020B0502020202020204" pitchFamily="34" charset="0"/>
                <a:ea typeface="Century Gothic" panose="020B0502020202020204" pitchFamily="34" charset="0"/>
                <a:cs typeface="Times New Roman" panose="02020603050405020304" pitchFamily="18" charset="0"/>
              </a:rPr>
              <a:t>2</a:t>
            </a:r>
            <a:r>
              <a:rPr kumimoji="0" lang="en-US" altLang="en-US" sz="1100" b="0" i="1" u="none" strike="noStrike" cap="none" normalizeH="0" baseline="0" dirty="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Historical variation of Sharpe ratio for the Renewable IPP and Fossil Fuel IPP </a:t>
            </a:r>
            <a:r>
              <a:rPr kumimoji="0" lang="en-US" altLang="en-US" sz="1100" b="0" i="1"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indices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 name="Picture 2"/>
          <p:cNvPicPr>
            <a:picLocks noChangeAspect="1"/>
          </p:cNvPicPr>
          <p:nvPr/>
        </p:nvPicPr>
        <p:blipFill>
          <a:blip r:embed="rId4"/>
          <a:stretch>
            <a:fillRect/>
          </a:stretch>
        </p:blipFill>
        <p:spPr>
          <a:xfrm>
            <a:off x="518639" y="4128046"/>
            <a:ext cx="3519961" cy="2115721"/>
          </a:xfrm>
          <a:prstGeom prst="rect">
            <a:avLst/>
          </a:prstGeom>
        </p:spPr>
      </p:pic>
    </p:spTree>
    <p:extLst>
      <p:ext uri="{BB962C8B-B14F-4D97-AF65-F5344CB8AC3E}">
        <p14:creationId xmlns:p14="http://schemas.microsoft.com/office/powerpoint/2010/main" val="59519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Risk &amp; returns: Investor </a:t>
            </a:r>
            <a:r>
              <a:rPr lang="en-IN" dirty="0" smtClean="0"/>
              <a:t>perception of unlisted debt/equity </a:t>
            </a:r>
            <a:endParaRPr lang="en-IN" dirty="0"/>
          </a:p>
        </p:txBody>
      </p:sp>
      <p:sp>
        <p:nvSpPr>
          <p:cNvPr id="6" name="Content Placeholder 2"/>
          <p:cNvSpPr txBox="1">
            <a:spLocks/>
          </p:cNvSpPr>
          <p:nvPr/>
        </p:nvSpPr>
        <p:spPr>
          <a:xfrm>
            <a:off x="150246" y="815546"/>
            <a:ext cx="8789191" cy="5851068"/>
          </a:xfrm>
          <a:prstGeom prst="rect">
            <a:avLst/>
          </a:prstGeom>
        </p:spPr>
        <p:txBody>
          <a:bodyPr vert="horz" lIns="91440" tIns="45720" rIns="91440" bIns="45720" numCol="2"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300"/>
              </a:spcBef>
            </a:pPr>
            <a:r>
              <a:rPr lang="en-US" sz="1600" b="1" dirty="0"/>
              <a:t>Investors perceive renewable energy power investments to be less risky than fossil fuel power investments too. </a:t>
            </a:r>
            <a:r>
              <a:rPr lang="en-US" sz="1600" dirty="0"/>
              <a:t>The expected returns on debt to the fossil fuel power sector is at least 80 basis points (bps) higher than </a:t>
            </a:r>
            <a:r>
              <a:rPr lang="en-US" sz="1600" dirty="0" smtClean="0"/>
              <a:t>the </a:t>
            </a:r>
            <a:r>
              <a:rPr lang="en-US" sz="1600" dirty="0"/>
              <a:t>renewable energy power sector.</a:t>
            </a:r>
          </a:p>
          <a:p>
            <a:pPr>
              <a:lnSpc>
                <a:spcPct val="100000"/>
              </a:lnSpc>
              <a:spcBef>
                <a:spcPts val="300"/>
              </a:spcBef>
            </a:pPr>
            <a:r>
              <a:rPr lang="en-US" sz="1600" b="1" dirty="0"/>
              <a:t>Within the renewable energy power sector, solar is perceived as less risky than wind. </a:t>
            </a:r>
            <a:r>
              <a:rPr lang="en-US" sz="1600" dirty="0"/>
              <a:t>This may be due to the higher perceived resource risk for wind power over solar power</a:t>
            </a:r>
          </a:p>
          <a:p>
            <a:pPr>
              <a:lnSpc>
                <a:spcPct val="100000"/>
              </a:lnSpc>
              <a:spcBef>
                <a:spcPts val="300"/>
              </a:spcBef>
            </a:pPr>
            <a:r>
              <a:rPr lang="en-US" sz="1600" b="1" dirty="0"/>
              <a:t>In the fossil fuel power sector, coal is perceived as less risky than natural gas. </a:t>
            </a:r>
            <a:r>
              <a:rPr lang="en-US" sz="1600" dirty="0"/>
              <a:t>This may be due to the higher </a:t>
            </a:r>
            <a:r>
              <a:rPr lang="en-US" sz="1600" dirty="0" smtClean="0"/>
              <a:t>market </a:t>
            </a:r>
            <a:r>
              <a:rPr lang="en-US" sz="1600" dirty="0"/>
              <a:t>risk associated with natural gas based power due to insufficient domestic reserves, import dependence, high global prices and lack of transport infrastructure in India</a:t>
            </a:r>
            <a:r>
              <a:rPr lang="en-US" sz="1600" dirty="0" smtClean="0"/>
              <a:t>.</a:t>
            </a:r>
            <a:endParaRPr lang="en-US" sz="1600" b="1" dirty="0" smtClean="0"/>
          </a:p>
          <a:p>
            <a:pPr>
              <a:lnSpc>
                <a:spcPct val="100000"/>
              </a:lnSpc>
              <a:spcBef>
                <a:spcPts val="300"/>
              </a:spcBef>
            </a:pPr>
            <a:r>
              <a:rPr lang="en-US" sz="1600" b="1" dirty="0" smtClean="0"/>
              <a:t>The </a:t>
            </a:r>
            <a:r>
              <a:rPr lang="en-US" sz="1600" b="1" dirty="0"/>
              <a:t>main risk factors driving the risk perception of both the sectors are common i.e. counterparty, grid, and financial risks. </a:t>
            </a:r>
            <a:r>
              <a:rPr lang="en-US" sz="1600" dirty="0"/>
              <a:t>These risks together account for 50% - 54% of the total risk premium. Further, for the fossil fuel power sector, the resource risk and power market risk are also significant, contributing to 26% of the total risk premium.</a:t>
            </a:r>
          </a:p>
          <a:p>
            <a:pPr marL="0" indent="0">
              <a:lnSpc>
                <a:spcPct val="100000"/>
              </a:lnSpc>
              <a:spcBef>
                <a:spcPts val="300"/>
              </a:spcBef>
              <a:buNone/>
            </a:pPr>
            <a:endParaRPr lang="en-IN" sz="1600" dirty="0"/>
          </a:p>
        </p:txBody>
      </p:sp>
      <p:pic>
        <p:nvPicPr>
          <p:cNvPr id="4" name="Picture 2">
            <a:extLst>
              <a:ext uri="{FF2B5EF4-FFF2-40B4-BE49-F238E27FC236}">
                <a16:creationId xmlns="" xmlns:a16="http://schemas.microsoft.com/office/drawing/2014/main" id="{B8BABB5F-3442-4160-BF0D-5B43BCF648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2753" y="3574906"/>
            <a:ext cx="3888973" cy="240016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 xmlns:a16="http://schemas.microsoft.com/office/drawing/2014/main" id="{AAEFD474-3239-456B-9478-9E5059AF1B13}"/>
              </a:ext>
            </a:extLst>
          </p:cNvPr>
          <p:cNvSpPr>
            <a:spLocks noChangeArrowheads="1"/>
          </p:cNvSpPr>
          <p:nvPr/>
        </p:nvSpPr>
        <p:spPr bwMode="auto">
          <a:xfrm>
            <a:off x="4752753" y="6020761"/>
            <a:ext cx="3668232"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dirty="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Figure 3: </a:t>
            </a:r>
            <a:r>
              <a:rPr lang="en-US" altLang="en-US" sz="1100" i="1" dirty="0">
                <a:latin typeface="Century Gothic" panose="020B0502020202020204" pitchFamily="34" charset="0"/>
                <a:ea typeface="Century Gothic" panose="020B0502020202020204" pitchFamily="34" charset="0"/>
                <a:cs typeface="Times New Roman" panose="02020603050405020304" pitchFamily="18" charset="0"/>
              </a:rPr>
              <a:t>E</a:t>
            </a:r>
            <a:r>
              <a:rPr kumimoji="0" lang="en-US" altLang="en-US" sz="1100" b="0" i="1"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xpected </a:t>
            </a:r>
            <a:r>
              <a:rPr kumimoji="0" lang="en-US" altLang="en-US" sz="1100" b="0" i="1" u="none" strike="noStrike" cap="none" normalizeH="0" baseline="0" dirty="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rates of return on debt and equity and the expected weighted average cost of capital for a typical project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97819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A53CE6-03BB-49A9-B3BB-3173A24267D7}"/>
              </a:ext>
            </a:extLst>
          </p:cNvPr>
          <p:cNvSpPr>
            <a:spLocks noGrp="1"/>
          </p:cNvSpPr>
          <p:nvPr>
            <p:ph type="title"/>
          </p:nvPr>
        </p:nvSpPr>
        <p:spPr/>
        <p:txBody>
          <a:bodyPr/>
          <a:lstStyle/>
          <a:p>
            <a:r>
              <a:rPr lang="en-IN" dirty="0"/>
              <a:t>Risk factors: Investor perception</a:t>
            </a:r>
            <a:endParaRPr lang="en-US" dirty="0"/>
          </a:p>
        </p:txBody>
      </p:sp>
      <p:sp>
        <p:nvSpPr>
          <p:cNvPr id="3" name="Content Placeholder 2">
            <a:extLst>
              <a:ext uri="{FF2B5EF4-FFF2-40B4-BE49-F238E27FC236}">
                <a16:creationId xmlns="" xmlns:a16="http://schemas.microsoft.com/office/drawing/2014/main" id="{785A6F9B-22E7-4B3C-AF3A-15C3FA6DBCEA}"/>
              </a:ext>
            </a:extLst>
          </p:cNvPr>
          <p:cNvSpPr>
            <a:spLocks noGrp="1"/>
          </p:cNvSpPr>
          <p:nvPr>
            <p:ph idx="1"/>
          </p:nvPr>
        </p:nvSpPr>
        <p:spPr>
          <a:xfrm>
            <a:off x="0" y="815546"/>
            <a:ext cx="8846288" cy="2023347"/>
          </a:xfrm>
        </p:spPr>
        <p:txBody>
          <a:bodyPr>
            <a:noAutofit/>
          </a:bodyPr>
          <a:lstStyle/>
          <a:p>
            <a:r>
              <a:rPr lang="en-US" sz="1600" b="1" dirty="0"/>
              <a:t>Counterparty risk is the most significant risk. </a:t>
            </a:r>
            <a:r>
              <a:rPr lang="en-US" sz="1600" dirty="0"/>
              <a:t>Counterparty risk, related to DISCOM non-payment is the most significant risk, contributing to approx. one quarter (22-27%) of the risk premium for renewable and fossil fuel energy</a:t>
            </a:r>
          </a:p>
          <a:p>
            <a:r>
              <a:rPr lang="en-US" sz="1600" b="1" dirty="0"/>
              <a:t>The grid/transmission risk contributes 14% to the risk premium for both sectors. </a:t>
            </a:r>
            <a:r>
              <a:rPr lang="en-US" sz="1600" dirty="0"/>
              <a:t>This risk pertains to the inadequacy of the transmission infrastructure to absorb the electricity capable of being generated by the installed capacity.</a:t>
            </a:r>
          </a:p>
          <a:p>
            <a:r>
              <a:rPr lang="en-US" sz="1600" b="1" dirty="0"/>
              <a:t>The financial sector risk, related to the inability of project sponsors to access sufficient equity and debt capital, is the third major driver of risk. </a:t>
            </a:r>
            <a:endParaRPr lang="en-US" sz="1600" dirty="0"/>
          </a:p>
        </p:txBody>
      </p:sp>
      <p:pic>
        <p:nvPicPr>
          <p:cNvPr id="2049" name="Picture 4">
            <a:extLst>
              <a:ext uri="{FF2B5EF4-FFF2-40B4-BE49-F238E27FC236}">
                <a16:creationId xmlns="" xmlns:a16="http://schemas.microsoft.com/office/drawing/2014/main" id="{298E74A1-E316-4E2A-924D-E55CBBFA51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461" y="3040292"/>
            <a:ext cx="3998563" cy="286972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 xmlns:a16="http://schemas.microsoft.com/office/drawing/2014/main" id="{C7088F6E-303D-43B4-8E63-9CB9A4B2B768}"/>
              </a:ext>
            </a:extLst>
          </p:cNvPr>
          <p:cNvSpPr>
            <a:spLocks noChangeArrowheads="1"/>
          </p:cNvSpPr>
          <p:nvPr/>
        </p:nvSpPr>
        <p:spPr bwMode="auto">
          <a:xfrm>
            <a:off x="356461" y="751167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Figure xx: Debt waterfall for renewable energy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Rectangle 5">
            <a:extLst>
              <a:ext uri="{FF2B5EF4-FFF2-40B4-BE49-F238E27FC236}">
                <a16:creationId xmlns="" xmlns:a16="http://schemas.microsoft.com/office/drawing/2014/main" id="{9804BD9A-2752-48D6-BD36-258B00E07348}"/>
              </a:ext>
            </a:extLst>
          </p:cNvPr>
          <p:cNvSpPr>
            <a:spLocks noChangeArrowheads="1"/>
          </p:cNvSpPr>
          <p:nvPr/>
        </p:nvSpPr>
        <p:spPr bwMode="auto">
          <a:xfrm>
            <a:off x="4153546" y="3215899"/>
            <a:ext cx="8273543" cy="430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2052" name="Picture 3">
            <a:extLst>
              <a:ext uri="{FF2B5EF4-FFF2-40B4-BE49-F238E27FC236}">
                <a16:creationId xmlns="" xmlns:a16="http://schemas.microsoft.com/office/drawing/2014/main" id="{4B4F7A05-62E2-4D09-B2A7-8ACCA5F9C6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5138" y="3040292"/>
            <a:ext cx="4005430" cy="286473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340FF860-A49F-485B-8ACD-AA096FBCABEA}"/>
              </a:ext>
            </a:extLst>
          </p:cNvPr>
          <p:cNvSpPr>
            <a:spLocks noChangeArrowheads="1"/>
          </p:cNvSpPr>
          <p:nvPr/>
        </p:nvSpPr>
        <p:spPr bwMode="auto">
          <a:xfrm>
            <a:off x="4153546" y="7138986"/>
            <a:ext cx="827354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Figure xx: Debt waterfall for conventional energy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3">
            <a:extLst>
              <a:ext uri="{FF2B5EF4-FFF2-40B4-BE49-F238E27FC236}">
                <a16:creationId xmlns="" xmlns:a16="http://schemas.microsoft.com/office/drawing/2014/main" id="{AAEFD474-3239-456B-9478-9E5059AF1B13}"/>
              </a:ext>
            </a:extLst>
          </p:cNvPr>
          <p:cNvSpPr>
            <a:spLocks noChangeArrowheads="1"/>
          </p:cNvSpPr>
          <p:nvPr/>
        </p:nvSpPr>
        <p:spPr bwMode="auto">
          <a:xfrm>
            <a:off x="356461" y="6021090"/>
            <a:ext cx="366823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dirty="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Figure </a:t>
            </a:r>
            <a:r>
              <a:rPr kumimoji="0" lang="en-US" altLang="en-US" sz="1100" b="0" i="1"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4:</a:t>
            </a:r>
            <a:r>
              <a:rPr kumimoji="0" lang="en-US" altLang="en-US" sz="1100" b="0" i="1" u="none" strike="noStrike" cap="none" normalizeH="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Debt financing waterfall for renewable energy power sector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3">
            <a:extLst>
              <a:ext uri="{FF2B5EF4-FFF2-40B4-BE49-F238E27FC236}">
                <a16:creationId xmlns="" xmlns:a16="http://schemas.microsoft.com/office/drawing/2014/main" id="{AAEFD474-3239-456B-9478-9E5059AF1B13}"/>
              </a:ext>
            </a:extLst>
          </p:cNvPr>
          <p:cNvSpPr>
            <a:spLocks noChangeArrowheads="1"/>
          </p:cNvSpPr>
          <p:nvPr/>
        </p:nvSpPr>
        <p:spPr bwMode="auto">
          <a:xfrm>
            <a:off x="4574971" y="6021090"/>
            <a:ext cx="366823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1" u="none" strike="noStrike" cap="none" normalizeH="0" baseline="0" dirty="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Figure </a:t>
            </a:r>
            <a:r>
              <a:rPr lang="en-US" altLang="en-US" sz="1100" i="1" dirty="0">
                <a:latin typeface="Century Gothic" panose="020B0502020202020204" pitchFamily="34" charset="0"/>
                <a:ea typeface="Century Gothic" panose="020B0502020202020204" pitchFamily="34" charset="0"/>
                <a:cs typeface="Times New Roman" panose="02020603050405020304" pitchFamily="18" charset="0"/>
              </a:rPr>
              <a:t>5</a:t>
            </a:r>
            <a:r>
              <a:rPr kumimoji="0" lang="en-US" altLang="en-US" sz="1100" b="0" i="1"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a:t>
            </a:r>
            <a:r>
              <a:rPr kumimoji="0" lang="en-US" altLang="en-US" sz="1100" b="0" i="1" u="none" strike="noStrike" cap="none" normalizeH="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Debt financing waterfall for fossil fuel power sector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39872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Managing renewable energy  integration through flexible </a:t>
            </a:r>
            <a:r>
              <a:rPr lang="en-US" dirty="0" smtClean="0"/>
              <a:t>coal</a:t>
            </a:r>
            <a:endParaRPr lang="en-US" dirty="0"/>
          </a:p>
        </p:txBody>
      </p:sp>
    </p:spTree>
    <p:extLst>
      <p:ext uri="{BB962C8B-B14F-4D97-AF65-F5344CB8AC3E}">
        <p14:creationId xmlns:p14="http://schemas.microsoft.com/office/powerpoint/2010/main" val="1742188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Managing renewable energy will require increased flexibility in the </a:t>
            </a:r>
            <a:r>
              <a:rPr lang="en-US" b="1" dirty="0" smtClean="0"/>
              <a:t>system</a:t>
            </a:r>
            <a:endParaRPr lang="en-US" dirty="0"/>
          </a:p>
        </p:txBody>
      </p:sp>
      <p:sp>
        <p:nvSpPr>
          <p:cNvPr id="3" name="Content Placeholder 2"/>
          <p:cNvSpPr>
            <a:spLocks noGrp="1"/>
          </p:cNvSpPr>
          <p:nvPr>
            <p:ph idx="1"/>
          </p:nvPr>
        </p:nvSpPr>
        <p:spPr>
          <a:xfrm>
            <a:off x="3994484" y="815546"/>
            <a:ext cx="4886045" cy="5189837"/>
          </a:xfrm>
        </p:spPr>
        <p:txBody>
          <a:bodyPr>
            <a:noAutofit/>
          </a:bodyPr>
          <a:lstStyle/>
          <a:p>
            <a:r>
              <a:rPr lang="en-US" sz="2000" dirty="0" smtClean="0"/>
              <a:t>Following Reserves</a:t>
            </a:r>
          </a:p>
          <a:p>
            <a:pPr lvl="1"/>
            <a:r>
              <a:rPr lang="en-US" sz="1800" dirty="0" smtClean="0"/>
              <a:t>We plotted </a:t>
            </a:r>
            <a:r>
              <a:rPr lang="en-US" sz="1800" dirty="0"/>
              <a:t>the </a:t>
            </a:r>
            <a:r>
              <a:rPr lang="en-US" sz="1800" dirty="0" smtClean="0"/>
              <a:t>load curves </a:t>
            </a:r>
            <a:r>
              <a:rPr lang="en-US" sz="1800" dirty="0"/>
              <a:t>for 2017, 2022 and 2027. </a:t>
            </a:r>
            <a:endParaRPr lang="en-US" sz="1800" dirty="0" smtClean="0"/>
          </a:p>
          <a:p>
            <a:pPr lvl="1"/>
            <a:r>
              <a:rPr lang="en-US" sz="1800" dirty="0" smtClean="0"/>
              <a:t>We </a:t>
            </a:r>
            <a:r>
              <a:rPr lang="en-US" sz="1800" dirty="0"/>
              <a:t>established </a:t>
            </a:r>
            <a:r>
              <a:rPr lang="en-US" sz="1800" dirty="0" smtClean="0"/>
              <a:t>ramp up/down rates using </a:t>
            </a:r>
            <a:r>
              <a:rPr lang="en-US" sz="1800" dirty="0"/>
              <a:t>the net load method. </a:t>
            </a:r>
            <a:endParaRPr lang="en-US" sz="1800" dirty="0" smtClean="0"/>
          </a:p>
          <a:p>
            <a:pPr lvl="1"/>
            <a:r>
              <a:rPr lang="en-US" sz="1800" dirty="0" smtClean="0"/>
              <a:t>The </a:t>
            </a:r>
            <a:r>
              <a:rPr lang="en-US" sz="1800" dirty="0"/>
              <a:t>largest ramping requirement is </a:t>
            </a:r>
            <a:r>
              <a:rPr lang="en-US" sz="1800" dirty="0" smtClean="0"/>
              <a:t>during 17:00 </a:t>
            </a:r>
            <a:r>
              <a:rPr lang="en-US" sz="1800" dirty="0"/>
              <a:t>hours to 19:00 </a:t>
            </a:r>
            <a:r>
              <a:rPr lang="en-US" sz="1800" dirty="0" smtClean="0"/>
              <a:t>hours</a:t>
            </a:r>
          </a:p>
          <a:p>
            <a:pPr lvl="1"/>
            <a:r>
              <a:rPr lang="en-US" sz="1800" dirty="0" smtClean="0"/>
              <a:t>In 2017 ramping </a:t>
            </a:r>
            <a:r>
              <a:rPr lang="en-US" sz="1800" dirty="0"/>
              <a:t>up requirement </a:t>
            </a:r>
            <a:r>
              <a:rPr lang="en-US" sz="1800" dirty="0" smtClean="0"/>
              <a:t>is 13.27 GW</a:t>
            </a:r>
          </a:p>
          <a:p>
            <a:pPr lvl="1"/>
            <a:r>
              <a:rPr lang="en-US" sz="1800" dirty="0" smtClean="0"/>
              <a:t>By 2027 the ramping requirement would be 75.05GW</a:t>
            </a:r>
          </a:p>
          <a:p>
            <a:r>
              <a:rPr lang="en-US" sz="2000" dirty="0" smtClean="0"/>
              <a:t>Regulating reserves can be calculated using statistical properties of the net load curve</a:t>
            </a:r>
          </a:p>
          <a:p>
            <a:r>
              <a:rPr lang="en-US" sz="2000" dirty="0" smtClean="0"/>
              <a:t>Event base reserves would need simulations, such as in ETC</a:t>
            </a:r>
            <a:endParaRPr lang="en-US" sz="2000" dirty="0"/>
          </a:p>
          <a:p>
            <a:endParaRPr lang="en-US" sz="1800" dirty="0"/>
          </a:p>
        </p:txBody>
      </p:sp>
      <p:grpSp>
        <p:nvGrpSpPr>
          <p:cNvPr id="5" name="Group 4"/>
          <p:cNvGrpSpPr/>
          <p:nvPr/>
        </p:nvGrpSpPr>
        <p:grpSpPr>
          <a:xfrm>
            <a:off x="-11877" y="815546"/>
            <a:ext cx="3749688" cy="5729633"/>
            <a:chOff x="-11877" y="-9797"/>
            <a:chExt cx="3932382" cy="6984514"/>
          </a:xfrm>
        </p:grpSpPr>
        <p:graphicFrame>
          <p:nvGraphicFramePr>
            <p:cNvPr id="6" name="Chart 5"/>
            <p:cNvGraphicFramePr>
              <a:graphicFrameLocks/>
            </p:cNvGraphicFramePr>
            <p:nvPr>
              <p:extLst>
                <p:ext uri="{D42A27DB-BD31-4B8C-83A1-F6EECF244321}">
                  <p14:modId xmlns:p14="http://schemas.microsoft.com/office/powerpoint/2010/main" val="2567659952"/>
                </p:ext>
              </p:extLst>
            </p:nvPr>
          </p:nvGraphicFramePr>
          <p:xfrm>
            <a:off x="0" y="-8143"/>
            <a:ext cx="3920504" cy="2320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330697191"/>
                </p:ext>
              </p:extLst>
            </p:nvPr>
          </p:nvGraphicFramePr>
          <p:xfrm>
            <a:off x="1" y="2325754"/>
            <a:ext cx="3920504" cy="231506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a:graphicFrameLocks/>
            </p:cNvGraphicFramePr>
            <p:nvPr>
              <p:extLst>
                <p:ext uri="{D42A27DB-BD31-4B8C-83A1-F6EECF244321}">
                  <p14:modId xmlns:p14="http://schemas.microsoft.com/office/powerpoint/2010/main" val="1319004011"/>
                </p:ext>
              </p:extLst>
            </p:nvPr>
          </p:nvGraphicFramePr>
          <p:xfrm>
            <a:off x="0" y="4654686"/>
            <a:ext cx="3920504" cy="2320030"/>
          </p:xfrm>
          <a:graphic>
            <a:graphicData uri="http://schemas.openxmlformats.org/drawingml/2006/chart">
              <c:chart xmlns:c="http://schemas.openxmlformats.org/drawingml/2006/chart" xmlns:r="http://schemas.openxmlformats.org/officeDocument/2006/relationships" r:id="rId5"/>
            </a:graphicData>
          </a:graphic>
        </p:graphicFrame>
        <p:sp>
          <p:nvSpPr>
            <p:cNvPr id="9" name="Rectangle 8"/>
            <p:cNvSpPr/>
            <p:nvPr/>
          </p:nvSpPr>
          <p:spPr>
            <a:xfrm>
              <a:off x="2842260" y="-9797"/>
              <a:ext cx="294640" cy="6984514"/>
            </a:xfrm>
            <a:prstGeom prst="rect">
              <a:avLst/>
            </a:prstGeom>
            <a:solidFill>
              <a:schemeClr val="tx1">
                <a:lumMod val="65000"/>
                <a:lumOff val="35000"/>
                <a:alpha val="27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0" y="0"/>
              <a:ext cx="581890" cy="337666"/>
            </a:xfrm>
            <a:prstGeom prst="rect">
              <a:avLst/>
            </a:prstGeom>
            <a:noFill/>
          </p:spPr>
          <p:txBody>
            <a:bodyPr wrap="square" rtlCol="0">
              <a:spAutoFit/>
            </a:bodyPr>
            <a:lstStyle/>
            <a:p>
              <a:r>
                <a:rPr lang="en-US" sz="1200" b="1" dirty="0" smtClean="0"/>
                <a:t>GWh</a:t>
              </a:r>
              <a:endParaRPr lang="en-US" sz="1200" b="1" dirty="0"/>
            </a:p>
          </p:txBody>
        </p:sp>
        <p:sp>
          <p:nvSpPr>
            <p:cNvPr id="11" name="TextBox 10"/>
            <p:cNvSpPr txBox="1"/>
            <p:nvPr/>
          </p:nvSpPr>
          <p:spPr>
            <a:xfrm>
              <a:off x="-11876" y="2311886"/>
              <a:ext cx="581890" cy="337666"/>
            </a:xfrm>
            <a:prstGeom prst="rect">
              <a:avLst/>
            </a:prstGeom>
            <a:noFill/>
          </p:spPr>
          <p:txBody>
            <a:bodyPr wrap="square" rtlCol="0">
              <a:spAutoFit/>
            </a:bodyPr>
            <a:lstStyle/>
            <a:p>
              <a:r>
                <a:rPr lang="en-US" sz="1200" b="1" dirty="0" smtClean="0"/>
                <a:t>GWh</a:t>
              </a:r>
              <a:endParaRPr lang="en-US" sz="1200" b="1" dirty="0"/>
            </a:p>
          </p:txBody>
        </p:sp>
        <p:sp>
          <p:nvSpPr>
            <p:cNvPr id="12" name="TextBox 11"/>
            <p:cNvSpPr txBox="1"/>
            <p:nvPr/>
          </p:nvSpPr>
          <p:spPr>
            <a:xfrm>
              <a:off x="-11876" y="4631915"/>
              <a:ext cx="581890" cy="276999"/>
            </a:xfrm>
            <a:prstGeom prst="rect">
              <a:avLst/>
            </a:prstGeom>
            <a:noFill/>
          </p:spPr>
          <p:txBody>
            <a:bodyPr wrap="square" rtlCol="0">
              <a:spAutoFit/>
            </a:bodyPr>
            <a:lstStyle/>
            <a:p>
              <a:r>
                <a:rPr lang="en-US" sz="1200" b="1" dirty="0" smtClean="0"/>
                <a:t>GWh</a:t>
              </a:r>
              <a:endParaRPr lang="en-US" sz="1200" b="1" dirty="0"/>
            </a:p>
          </p:txBody>
        </p:sp>
        <p:sp>
          <p:nvSpPr>
            <p:cNvPr id="13" name="TextBox 12"/>
            <p:cNvSpPr txBox="1"/>
            <p:nvPr/>
          </p:nvSpPr>
          <p:spPr>
            <a:xfrm>
              <a:off x="-11876" y="1903525"/>
              <a:ext cx="944089" cy="276999"/>
            </a:xfrm>
            <a:prstGeom prst="rect">
              <a:avLst/>
            </a:prstGeom>
            <a:noFill/>
          </p:spPr>
          <p:txBody>
            <a:bodyPr wrap="square" rtlCol="0">
              <a:spAutoFit/>
            </a:bodyPr>
            <a:lstStyle/>
            <a:p>
              <a:r>
                <a:rPr lang="en-US" sz="1200" b="1" dirty="0" smtClean="0"/>
                <a:t>Hours</a:t>
              </a:r>
              <a:r>
                <a:rPr lang="en-US" sz="1200" b="1" dirty="0" smtClean="0">
                  <a:sym typeface="Wingdings" panose="05000000000000000000" pitchFamily="2" charset="2"/>
                </a:rPr>
                <a:t></a:t>
              </a:r>
              <a:r>
                <a:rPr lang="en-US" sz="1200" b="1" dirty="0" smtClean="0"/>
                <a:t> </a:t>
              </a:r>
              <a:endParaRPr lang="en-US" sz="1200" b="1" dirty="0"/>
            </a:p>
          </p:txBody>
        </p:sp>
        <p:sp>
          <p:nvSpPr>
            <p:cNvPr id="14" name="TextBox 13"/>
            <p:cNvSpPr txBox="1"/>
            <p:nvPr/>
          </p:nvSpPr>
          <p:spPr>
            <a:xfrm>
              <a:off x="24047" y="4282555"/>
              <a:ext cx="944089" cy="276999"/>
            </a:xfrm>
            <a:prstGeom prst="rect">
              <a:avLst/>
            </a:prstGeom>
            <a:noFill/>
          </p:spPr>
          <p:txBody>
            <a:bodyPr wrap="square" rtlCol="0">
              <a:spAutoFit/>
            </a:bodyPr>
            <a:lstStyle/>
            <a:p>
              <a:r>
                <a:rPr lang="en-US" sz="1200" b="1" dirty="0" smtClean="0"/>
                <a:t>Hours</a:t>
              </a:r>
              <a:r>
                <a:rPr lang="en-US" sz="1200" b="1" dirty="0" smtClean="0">
                  <a:sym typeface="Wingdings" panose="05000000000000000000" pitchFamily="2" charset="2"/>
                </a:rPr>
                <a:t></a:t>
              </a:r>
              <a:r>
                <a:rPr lang="en-US" sz="1200" b="1" dirty="0" smtClean="0"/>
                <a:t> </a:t>
              </a:r>
              <a:endParaRPr lang="en-US" sz="1200" b="1" dirty="0"/>
            </a:p>
          </p:txBody>
        </p:sp>
        <p:sp>
          <p:nvSpPr>
            <p:cNvPr id="15" name="TextBox 14"/>
            <p:cNvSpPr txBox="1"/>
            <p:nvPr/>
          </p:nvSpPr>
          <p:spPr>
            <a:xfrm>
              <a:off x="-11877" y="6581001"/>
              <a:ext cx="944089" cy="276999"/>
            </a:xfrm>
            <a:prstGeom prst="rect">
              <a:avLst/>
            </a:prstGeom>
            <a:noFill/>
          </p:spPr>
          <p:txBody>
            <a:bodyPr wrap="square" rtlCol="0">
              <a:spAutoFit/>
            </a:bodyPr>
            <a:lstStyle/>
            <a:p>
              <a:r>
                <a:rPr lang="en-US" sz="1200" b="1" dirty="0" smtClean="0"/>
                <a:t>Hours</a:t>
              </a:r>
              <a:r>
                <a:rPr lang="en-US" sz="1200" b="1" dirty="0" smtClean="0">
                  <a:sym typeface="Wingdings" panose="05000000000000000000" pitchFamily="2" charset="2"/>
                </a:rPr>
                <a:t></a:t>
              </a:r>
              <a:r>
                <a:rPr lang="en-US" sz="1200" b="1" dirty="0" smtClean="0"/>
                <a:t> </a:t>
              </a:r>
              <a:endParaRPr lang="en-US" sz="1200" b="1" dirty="0"/>
            </a:p>
          </p:txBody>
        </p:sp>
      </p:grpSp>
    </p:spTree>
    <p:extLst>
      <p:ext uri="{BB962C8B-B14F-4D97-AF65-F5344CB8AC3E}">
        <p14:creationId xmlns:p14="http://schemas.microsoft.com/office/powerpoint/2010/main" val="47593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A complicating issue is the likely stranding of coal based plants.</a:t>
            </a:r>
            <a:endParaRPr lang="en-US" dirty="0"/>
          </a:p>
        </p:txBody>
      </p:sp>
      <p:sp>
        <p:nvSpPr>
          <p:cNvPr id="3" name="Content Placeholder 2"/>
          <p:cNvSpPr>
            <a:spLocks noGrp="1"/>
          </p:cNvSpPr>
          <p:nvPr>
            <p:ph idx="1"/>
          </p:nvPr>
        </p:nvSpPr>
        <p:spPr>
          <a:xfrm>
            <a:off x="57665" y="1655807"/>
            <a:ext cx="3433011" cy="2183894"/>
          </a:xfrm>
        </p:spPr>
        <p:txBody>
          <a:bodyPr>
            <a:normAutofit/>
          </a:bodyPr>
          <a:lstStyle/>
          <a:p>
            <a:pPr marL="0" indent="0">
              <a:buNone/>
            </a:pPr>
            <a:r>
              <a:rPr lang="en-US" sz="2000" dirty="0"/>
              <a:t>Most of the coal-based units in 2017 are operating at an average plant load factor (PLF) of ~61%; this may fall to ~50% by </a:t>
            </a:r>
            <a:r>
              <a:rPr lang="en-US" sz="2000" dirty="0" smtClean="0"/>
              <a:t>2022. </a:t>
            </a:r>
            <a:endParaRPr lang="en-US" sz="2000" dirty="0"/>
          </a:p>
        </p:txBody>
      </p:sp>
      <p:graphicFrame>
        <p:nvGraphicFramePr>
          <p:cNvPr id="9" name="Chart 8"/>
          <p:cNvGraphicFramePr/>
          <p:nvPr>
            <p:extLst/>
          </p:nvPr>
        </p:nvGraphicFramePr>
        <p:xfrm>
          <a:off x="3433011" y="1136821"/>
          <a:ext cx="5582652" cy="3146421"/>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a:off x="226413" y="4604517"/>
            <a:ext cx="8516533" cy="1015663"/>
          </a:xfrm>
          <a:prstGeom prst="rect">
            <a:avLst/>
          </a:prstGeom>
        </p:spPr>
        <p:txBody>
          <a:bodyPr wrap="square">
            <a:spAutoFit/>
          </a:bodyPr>
          <a:lstStyle/>
          <a:p>
            <a:pPr>
              <a:spcBef>
                <a:spcPts val="500"/>
              </a:spcBef>
              <a:spcAft>
                <a:spcPts val="500"/>
              </a:spcAft>
            </a:pPr>
            <a:r>
              <a:rPr lang="en-US" sz="2000" dirty="0" smtClean="0">
                <a:latin typeface="Century Gothic" panose="020B0502020202020204" pitchFamily="34" charset="0"/>
                <a:ea typeface="Century Gothic" panose="020B0502020202020204" pitchFamily="34" charset="0"/>
                <a:cs typeface="Times New Roman" panose="02020603050405020304" pitchFamily="18" charset="0"/>
              </a:rPr>
              <a:t>Since </a:t>
            </a:r>
            <a:r>
              <a:rPr lang="en-US" sz="2000" dirty="0">
                <a:latin typeface="Century Gothic" panose="020B0502020202020204" pitchFamily="34" charset="0"/>
                <a:ea typeface="Century Gothic" panose="020B0502020202020204" pitchFamily="34" charset="0"/>
                <a:cs typeface="Times New Roman" panose="02020603050405020304" pitchFamily="18" charset="0"/>
              </a:rPr>
              <a:t>a coal plant becomes economically unviable (i.e. stranded) at a PLF of 52%, at least 1/3</a:t>
            </a:r>
            <a:r>
              <a:rPr lang="en-US" sz="2000" baseline="30000" dirty="0">
                <a:latin typeface="Century Gothic" panose="020B0502020202020204" pitchFamily="34" charset="0"/>
                <a:ea typeface="Century Gothic" panose="020B0502020202020204" pitchFamily="34" charset="0"/>
                <a:cs typeface="Times New Roman" panose="02020603050405020304" pitchFamily="18" charset="0"/>
              </a:rPr>
              <a:t>rd</a:t>
            </a:r>
            <a:r>
              <a:rPr lang="en-US" sz="2000" dirty="0">
                <a:latin typeface="Century Gothic" panose="020B0502020202020204" pitchFamily="34" charset="0"/>
                <a:ea typeface="Century Gothic" panose="020B0502020202020204" pitchFamily="34" charset="0"/>
                <a:cs typeface="Times New Roman" panose="02020603050405020304" pitchFamily="18" charset="0"/>
              </a:rPr>
              <a:t> of the installed coal capacity is likely to be stranded during 2017-2027.</a:t>
            </a:r>
            <a:endParaRPr lang="en-US" sz="20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1289145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424" y="-39064"/>
            <a:ext cx="8284603" cy="854610"/>
          </a:xfrm>
        </p:spPr>
        <p:txBody>
          <a:bodyPr>
            <a:noAutofit/>
          </a:bodyPr>
          <a:lstStyle/>
          <a:p>
            <a:pPr algn="ctr"/>
            <a:r>
              <a:rPr lang="en-US" sz="2600" b="1" dirty="0" smtClean="0"/>
              <a:t>Cost (NPV) Implications </a:t>
            </a:r>
            <a:r>
              <a:rPr lang="en-US" sz="2600" b="1" dirty="0"/>
              <a:t>to convert a baseload coal plant into a flexible coal plant</a:t>
            </a:r>
            <a:endParaRPr lang="en-US" sz="2600" b="1" dirty="0">
              <a:solidFill>
                <a:schemeClr val="accent2"/>
              </a:solidFill>
            </a:endParaRPr>
          </a:p>
        </p:txBody>
      </p:sp>
      <p:sp>
        <p:nvSpPr>
          <p:cNvPr id="3" name="Content Placeholder 2"/>
          <p:cNvSpPr>
            <a:spLocks noGrp="1"/>
          </p:cNvSpPr>
          <p:nvPr>
            <p:ph idx="1"/>
          </p:nvPr>
        </p:nvSpPr>
        <p:spPr>
          <a:xfrm>
            <a:off x="402956" y="929898"/>
            <a:ext cx="8493071" cy="5534402"/>
          </a:xfrm>
        </p:spPr>
        <p:txBody>
          <a:bodyPr>
            <a:normAutofit/>
          </a:bodyPr>
          <a:lstStyle/>
          <a:p>
            <a:pPr marL="0" lvl="0" indent="0">
              <a:buNone/>
            </a:pPr>
            <a:r>
              <a:rPr lang="en-US" dirty="0" smtClean="0">
                <a:solidFill>
                  <a:schemeClr val="bg2">
                    <a:lumMod val="10000"/>
                  </a:schemeClr>
                </a:solidFill>
              </a:rPr>
              <a:t> </a:t>
            </a:r>
          </a:p>
        </p:txBody>
      </p:sp>
      <p:sp>
        <p:nvSpPr>
          <p:cNvPr id="23" name="TextBox 22"/>
          <p:cNvSpPr txBox="1"/>
          <p:nvPr/>
        </p:nvSpPr>
        <p:spPr>
          <a:xfrm>
            <a:off x="5114441" y="1098513"/>
            <a:ext cx="4029559" cy="4770537"/>
          </a:xfrm>
          <a:prstGeom prst="rect">
            <a:avLst/>
          </a:prstGeom>
          <a:noFill/>
        </p:spPr>
        <p:txBody>
          <a:bodyPr wrap="square" rtlCol="0">
            <a:spAutoFit/>
          </a:bodyPr>
          <a:lstStyle/>
          <a:p>
            <a:r>
              <a:rPr lang="en-US" sz="1600" dirty="0"/>
              <a:t>The additional cost of converting a baseload coal plant into a flexible plant can be in the range of </a:t>
            </a:r>
            <a:r>
              <a:rPr lang="en-US" sz="1600" dirty="0" smtClean="0"/>
              <a:t>4.5%-10%* </a:t>
            </a:r>
            <a:r>
              <a:rPr lang="en-US" sz="1600" dirty="0"/>
              <a:t>of the total project </a:t>
            </a:r>
            <a:r>
              <a:rPr lang="en-US" sz="1600" dirty="0" smtClean="0"/>
              <a:t>cost (NPV) </a:t>
            </a:r>
            <a:r>
              <a:rPr lang="en-US" sz="1600" dirty="0"/>
              <a:t>of the baseload coal </a:t>
            </a:r>
            <a:r>
              <a:rPr lang="en-US" sz="1600" dirty="0" smtClean="0"/>
              <a:t>plant</a:t>
            </a:r>
            <a:r>
              <a:rPr lang="en-US" sz="1600" dirty="0"/>
              <a:t>:</a:t>
            </a:r>
            <a:endParaRPr lang="en-US" sz="1600" dirty="0" smtClean="0"/>
          </a:p>
          <a:p>
            <a:pPr marL="285750" indent="-285750">
              <a:buFont typeface="Arial" panose="020B0604020202020204" pitchFamily="34" charset="0"/>
              <a:buChar char="•"/>
            </a:pPr>
            <a:r>
              <a:rPr lang="en-US" sz="1600" dirty="0"/>
              <a:t>Technical upgradation can increase capital expenditure by up to </a:t>
            </a:r>
            <a:r>
              <a:rPr lang="en-US" sz="1600" dirty="0" smtClean="0"/>
              <a:t>24% </a:t>
            </a:r>
            <a:r>
              <a:rPr lang="en-US" sz="1600" dirty="0"/>
              <a:t>of benchmark fixed cost </a:t>
            </a:r>
            <a:endParaRPr lang="en-US" sz="1600" dirty="0" smtClean="0"/>
          </a:p>
          <a:p>
            <a:pPr marL="285750" indent="-285750">
              <a:buFont typeface="Arial" panose="020B0604020202020204" pitchFamily="34" charset="0"/>
              <a:buChar char="•"/>
            </a:pPr>
            <a:r>
              <a:rPr lang="en-US" sz="1600" dirty="0"/>
              <a:t>Modified operational expenses and maintenance to perform flexible operations can increase fixed cost by up to </a:t>
            </a:r>
            <a:r>
              <a:rPr lang="en-US" sz="1600" dirty="0" smtClean="0"/>
              <a:t>0.80%.</a:t>
            </a:r>
          </a:p>
          <a:p>
            <a:pPr marL="285750" indent="-285750">
              <a:buFont typeface="Arial" panose="020B0604020202020204" pitchFamily="34" charset="0"/>
              <a:buChar char="•"/>
            </a:pPr>
            <a:r>
              <a:rPr lang="en-US" sz="1600" dirty="0"/>
              <a:t>Reduced life due to flexible operation will lead to loss of return on equity which will increase the fixed </a:t>
            </a:r>
            <a:r>
              <a:rPr lang="en-US" sz="1600" dirty="0" smtClean="0"/>
              <a:t>cost.</a:t>
            </a:r>
          </a:p>
          <a:p>
            <a:pPr marL="285750" indent="-285750">
              <a:buFont typeface="Arial" panose="020B0604020202020204" pitchFamily="34" charset="0"/>
              <a:buChar char="•"/>
            </a:pPr>
            <a:r>
              <a:rPr lang="en-US" sz="1600" dirty="0"/>
              <a:t>Lower plant load factors can increase variable cost by up to </a:t>
            </a:r>
            <a:r>
              <a:rPr lang="en-US" sz="1600" dirty="0" smtClean="0"/>
              <a:t>9.5% </a:t>
            </a:r>
            <a:r>
              <a:rPr lang="en-US" sz="1600" dirty="0"/>
              <a:t>of levelized variable </a:t>
            </a:r>
            <a:r>
              <a:rPr lang="en-US" sz="1600" dirty="0" smtClean="0"/>
              <a:t>costs.</a:t>
            </a:r>
          </a:p>
        </p:txBody>
      </p:sp>
      <p:graphicFrame>
        <p:nvGraphicFramePr>
          <p:cNvPr id="6" name="Chart 5"/>
          <p:cNvGraphicFramePr>
            <a:graphicFrameLocks/>
          </p:cNvGraphicFramePr>
          <p:nvPr>
            <p:extLst>
              <p:ext uri="{D42A27DB-BD31-4B8C-83A1-F6EECF244321}">
                <p14:modId xmlns:p14="http://schemas.microsoft.com/office/powerpoint/2010/main" val="181572346"/>
              </p:ext>
            </p:extLst>
          </p:nvPr>
        </p:nvGraphicFramePr>
        <p:xfrm>
          <a:off x="154983" y="1098514"/>
          <a:ext cx="4959458" cy="5365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11995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3_CPI-PowerPoint-Theme">
  <a:themeElements>
    <a:clrScheme name="CPI Colors for PPT">
      <a:dk1>
        <a:sysClr val="windowText" lastClr="000000"/>
      </a:dk1>
      <a:lt1>
        <a:sysClr val="window" lastClr="FFFFFF"/>
      </a:lt1>
      <a:dk2>
        <a:srgbClr val="1F497D"/>
      </a:dk2>
      <a:lt2>
        <a:srgbClr val="EEECE1"/>
      </a:lt2>
      <a:accent1>
        <a:srgbClr val="B53C36"/>
      </a:accent1>
      <a:accent2>
        <a:srgbClr val="DC6B28"/>
      </a:accent2>
      <a:accent3>
        <a:srgbClr val="EAC780"/>
      </a:accent3>
      <a:accent4>
        <a:srgbClr val="35736B"/>
      </a:accent4>
      <a:accent5>
        <a:srgbClr val="567AA1"/>
      </a:accent5>
      <a:accent6>
        <a:srgbClr val="825872"/>
      </a:accent6>
      <a:hlink>
        <a:srgbClr val="0000FF"/>
      </a:hlink>
      <a:folHlink>
        <a:srgbClr val="800080"/>
      </a:folHlink>
    </a:clrScheme>
    <a:fontScheme name="Office 2">
      <a:majorFont>
        <a:latin typeface="Century Gothic"/>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0" cap="rnd" cmpd="sng">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000" smtClean="0">
            <a:solidFill>
              <a:schemeClr val="bg1"/>
            </a:solidFill>
          </a:defRPr>
        </a:defPPr>
      </a:lstStyle>
      <a:style>
        <a:lnRef idx="2">
          <a:schemeClr val="accent6"/>
        </a:lnRef>
        <a:fillRef idx="1">
          <a:schemeClr val="lt1"/>
        </a:fillRef>
        <a:effectRef idx="0">
          <a:schemeClr val="accent6"/>
        </a:effectRef>
        <a:fontRef idx="minor">
          <a:schemeClr val="dk1"/>
        </a:fontRef>
      </a:style>
    </a:spDef>
    <a:lnDef>
      <a:spPr>
        <a:ln w="38100">
          <a:solidFill>
            <a:schemeClr val="accent1"/>
          </a:solidFill>
          <a:tailEnd type="triangl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Normal Slide Size Theme</Template>
  <TotalTime>4168</TotalTime>
  <Words>4226</Words>
  <Application>Microsoft Office PowerPoint</Application>
  <PresentationFormat>On-screen Show (4:3)</PresentationFormat>
  <Paragraphs>298</Paragraphs>
  <Slides>23</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Century Gothic</vt:lpstr>
      <vt:lpstr>Cronos Pro</vt:lpstr>
      <vt:lpstr>Times New Roman</vt:lpstr>
      <vt:lpstr>Wingdings</vt:lpstr>
      <vt:lpstr>3_CPI-PowerPoint-Theme</vt:lpstr>
      <vt:lpstr>A comparison of renewable and fossil fuel based power in India</vt:lpstr>
      <vt:lpstr>Risk perception and financial performance</vt:lpstr>
      <vt:lpstr>Risk &amp; returns: Historical analysis of listed equity</vt:lpstr>
      <vt:lpstr>Risk &amp; returns: Investor perception of unlisted debt/equity </vt:lpstr>
      <vt:lpstr>Risk factors: Investor perception</vt:lpstr>
      <vt:lpstr>Managing renewable energy  integration through flexible coal</vt:lpstr>
      <vt:lpstr>Managing renewable energy will require increased flexibility in the system</vt:lpstr>
      <vt:lpstr> A complicating issue is the likely stranding of coal based plants.</vt:lpstr>
      <vt:lpstr>Cost (NPV) Implications to convert a baseload coal plant into a flexible coal plant</vt:lpstr>
      <vt:lpstr>Thank you</vt:lpstr>
      <vt:lpstr>Backup slides</vt:lpstr>
      <vt:lpstr>Risk &amp; returns: Historical analysis of listed equity (Methodology)</vt:lpstr>
      <vt:lpstr>Risk &amp; returns: Historical analysis of listed equity (Methodology)</vt:lpstr>
      <vt:lpstr>Risk factors: Investor perception (Methodology)</vt:lpstr>
      <vt:lpstr>Risk factors: Investor perception (Sample)</vt:lpstr>
      <vt:lpstr>Backup slides - Managing renewable energy  integration through flexible coal in India</vt:lpstr>
      <vt:lpstr>India ambitious targets will result in significant share of power generation by renewable energy</vt:lpstr>
      <vt:lpstr>Formula for Cost of Conversion of Coal Plant into a Flexible Plant</vt:lpstr>
      <vt:lpstr>Assumptions for Cost of Conversion of Coal Plant into a Flexible Plant</vt:lpstr>
      <vt:lpstr>PowerPoint Presentation</vt:lpstr>
      <vt:lpstr>Cost (LCOE) Implications to convert a baseload coal plant into a flexible coal plant</vt:lpstr>
      <vt:lpstr>Other Key Results</vt:lpstr>
      <vt:lpstr>Flexible coal should be used a short-term solution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Charith</dc:creator>
  <cp:lastModifiedBy>Christa Ebert</cp:lastModifiedBy>
  <cp:revision>159</cp:revision>
  <cp:lastPrinted>2017-09-13T12:28:41Z</cp:lastPrinted>
  <dcterms:created xsi:type="dcterms:W3CDTF">2017-03-31T10:32:51Z</dcterms:created>
  <dcterms:modified xsi:type="dcterms:W3CDTF">2018-03-21T14:14:00Z</dcterms:modified>
</cp:coreProperties>
</file>